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E32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ED703-A3BA-4709-941B-60457BB7A5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7FB0-3AD3-41FE-88A4-28C4145304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94697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ED703-A3BA-4709-941B-60457BB7A5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7FB0-3AD3-41FE-88A4-28C4145304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65526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ED703-A3BA-4709-941B-60457BB7A5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7FB0-3AD3-41FE-88A4-28C4145304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840863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ED703-A3BA-4709-941B-60457BB7A5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7FB0-3AD3-41FE-88A4-28C4145304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26296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ED703-A3BA-4709-941B-60457BB7A5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7FB0-3AD3-41FE-88A4-28C4145304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867552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ED703-A3BA-4709-941B-60457BB7A5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7FB0-3AD3-41FE-88A4-28C4145304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164568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ED703-A3BA-4709-941B-60457BB7A5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7FB0-3AD3-41FE-88A4-28C4145304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01623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ED703-A3BA-4709-941B-60457BB7A5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7FB0-3AD3-41FE-88A4-28C4145304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58027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ED703-A3BA-4709-941B-60457BB7A5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7FB0-3AD3-41FE-88A4-28C4145304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039676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ED703-A3BA-4709-941B-60457BB7A5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7FB0-3AD3-41FE-88A4-28C4145304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93068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ED703-A3BA-4709-941B-60457BB7A5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7FB0-3AD3-41FE-88A4-28C4145304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361969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ED703-A3BA-4709-941B-60457BB7A5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7FB0-3AD3-41FE-88A4-28C4145304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5464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ED703-A3BA-4709-941B-60457BB7A5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7FB0-3AD3-41FE-88A4-28C4145304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990779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ED703-A3BA-4709-941B-60457BB7A5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7FB0-3AD3-41FE-88A4-28C4145304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32065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ED703-A3BA-4709-941B-60457BB7A5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7FB0-3AD3-41FE-88A4-28C4145304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12227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ED703-A3BA-4709-941B-60457BB7A5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7FB0-3AD3-41FE-88A4-28C4145304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49996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ED703-A3BA-4709-941B-60457BB7A5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0C47FB0-3AD3-41FE-88A4-28C4145304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8263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3" y="1"/>
            <a:ext cx="8329612" cy="928688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chemeClr val="accent5"/>
                </a:solidFill>
              </a:rPr>
              <a:t>Муниципальное бюджетное дошкольное образовательное учреждение «Детский сад №2 «Золотая рыбка»                          п.г.т. Камские Поляны НМР РТ </a:t>
            </a:r>
            <a:endParaRPr lang="ru-RU" sz="2000" dirty="0">
              <a:solidFill>
                <a:schemeClr val="accent5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25" y="5043488"/>
            <a:ext cx="7086600" cy="10287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5"/>
                </a:solidFill>
              </a:rPr>
              <a:t>Трифонова Наталья Владимировна</a:t>
            </a:r>
          </a:p>
          <a:p>
            <a:r>
              <a:rPr lang="ru-RU" b="1" i="1" dirty="0" smtClean="0">
                <a:solidFill>
                  <a:schemeClr val="accent5"/>
                </a:solidFill>
              </a:rPr>
              <a:t> воспитатель</a:t>
            </a:r>
            <a:r>
              <a:rPr lang="ru-RU" b="1" i="1" dirty="0">
                <a:solidFill>
                  <a:schemeClr val="accent5"/>
                </a:solidFill>
              </a:rPr>
              <a:t> </a:t>
            </a:r>
            <a:r>
              <a:rPr lang="en-US" b="1" i="1" dirty="0" smtClean="0">
                <a:solidFill>
                  <a:schemeClr val="accent5"/>
                </a:solidFill>
              </a:rPr>
              <a:t>I </a:t>
            </a:r>
            <a:r>
              <a:rPr lang="ru-RU" b="1" i="1" dirty="0" smtClean="0">
                <a:solidFill>
                  <a:schemeClr val="accent5"/>
                </a:solidFill>
              </a:rPr>
              <a:t>квалификационной категории</a:t>
            </a:r>
            <a:endParaRPr lang="ru-RU" b="1" i="1" dirty="0">
              <a:solidFill>
                <a:schemeClr val="accent5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" y="2200275"/>
            <a:ext cx="90297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5"/>
                </a:solidFill>
                <a:latin typeface="Georgia" panose="02040502050405020303" pitchFamily="18" charset="0"/>
              </a:rPr>
              <a:t>Итоговая ООД                                           «В гости к Мишке – шалунишке»</a:t>
            </a:r>
            <a:endParaRPr lang="ru-RU" sz="4400" dirty="0">
              <a:solidFill>
                <a:schemeClr val="accent5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05579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18" y="270255"/>
            <a:ext cx="3886452" cy="29104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909" y="1270000"/>
            <a:ext cx="3451337" cy="460178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30" y="3494723"/>
            <a:ext cx="3901440" cy="29260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2837008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6309" y="328908"/>
            <a:ext cx="4073771" cy="48277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71803" y="1126384"/>
            <a:ext cx="4040133" cy="53868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9567" y="2068642"/>
            <a:ext cx="6655633" cy="2473377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C00000"/>
                </a:solidFill>
                <a:latin typeface="Georgia" pitchFamily="18" charset="0"/>
              </a:rPr>
              <a:t>Спасибо за внимание!</a:t>
            </a:r>
            <a:endParaRPr lang="ru-RU" sz="72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3867461" y="1379095"/>
            <a:ext cx="3089851" cy="78149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763" y="157164"/>
            <a:ext cx="8329612" cy="58842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8000" b="1" i="1" dirty="0">
                <a:solidFill>
                  <a:schemeClr val="accent5"/>
                </a:solidFill>
                <a:latin typeface="Georgia" panose="02040502050405020303" pitchFamily="18" charset="0"/>
              </a:rPr>
              <a:t>Задачи:</a:t>
            </a:r>
          </a:p>
          <a:p>
            <a:pPr marL="0" indent="0">
              <a:buNone/>
            </a:pPr>
            <a:r>
              <a:rPr lang="ru-RU" sz="8000" b="1" i="1" dirty="0">
                <a:solidFill>
                  <a:schemeClr val="accent5"/>
                </a:solidFill>
                <a:latin typeface="Georgia" panose="02040502050405020303" pitchFamily="18" charset="0"/>
              </a:rPr>
              <a:t>Образовательная область «Речевое  развитие»: </a:t>
            </a:r>
          </a:p>
          <a:p>
            <a:pPr marL="0" indent="0">
              <a:buNone/>
            </a:pPr>
            <a:r>
              <a:rPr lang="ru-RU" sz="8000" b="1" i="1" dirty="0">
                <a:solidFill>
                  <a:srgbClr val="002060"/>
                </a:solidFill>
                <a:latin typeface="Georgia" panose="02040502050405020303" pitchFamily="18" charset="0"/>
              </a:rPr>
              <a:t>1.</a:t>
            </a:r>
            <a:r>
              <a:rPr lang="ru-RU" sz="8000" b="1" i="1" dirty="0">
                <a:solidFill>
                  <a:schemeClr val="accent5"/>
                </a:solidFill>
                <a:latin typeface="Georgia" panose="02040502050405020303" pitchFamily="18" charset="0"/>
              </a:rPr>
              <a:t>	</a:t>
            </a:r>
            <a:r>
              <a:rPr lang="ru-RU" sz="8000" b="1" i="1" dirty="0">
                <a:solidFill>
                  <a:srgbClr val="002060"/>
                </a:solidFill>
                <a:latin typeface="Georgia" panose="02040502050405020303" pitchFamily="18" charset="0"/>
              </a:rPr>
              <a:t>Формировать умение описывать игрушки </a:t>
            </a:r>
            <a:r>
              <a:rPr lang="ru-RU" sz="8000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совместно с </a:t>
            </a:r>
            <a:r>
              <a:rPr lang="ru-RU" sz="8000" b="1" i="1" dirty="0">
                <a:solidFill>
                  <a:srgbClr val="002060"/>
                </a:solidFill>
                <a:latin typeface="Georgia" panose="02040502050405020303" pitchFamily="18" charset="0"/>
              </a:rPr>
              <a:t>воспитателем, подводить к повествованию, </a:t>
            </a:r>
            <a:r>
              <a:rPr lang="ru-RU" sz="8000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поощрять самостоятельность </a:t>
            </a:r>
            <a:r>
              <a:rPr lang="ru-RU" sz="8000" b="1" i="1" dirty="0">
                <a:solidFill>
                  <a:srgbClr val="002060"/>
                </a:solidFill>
                <a:latin typeface="Georgia" panose="02040502050405020303" pitchFamily="18" charset="0"/>
              </a:rPr>
              <a:t>высказываний.</a:t>
            </a:r>
          </a:p>
          <a:p>
            <a:pPr marL="0" indent="0">
              <a:buNone/>
            </a:pPr>
            <a:r>
              <a:rPr lang="ru-RU" sz="8000" b="1" i="1" dirty="0">
                <a:solidFill>
                  <a:srgbClr val="002060"/>
                </a:solidFill>
                <a:latin typeface="Georgia" panose="02040502050405020303" pitchFamily="18" charset="0"/>
              </a:rPr>
              <a:t>2.	</a:t>
            </a:r>
            <a:r>
              <a:rPr lang="ru-RU" sz="8000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Добиваться </a:t>
            </a:r>
            <a:r>
              <a:rPr lang="ru-RU" sz="8000" b="1" i="1" dirty="0">
                <a:solidFill>
                  <a:srgbClr val="002060"/>
                </a:solidFill>
                <a:latin typeface="Georgia" panose="02040502050405020303" pitchFamily="18" charset="0"/>
              </a:rPr>
              <a:t>от детей правильно образовывать форму существительных      родительного падежа  множественного числа. </a:t>
            </a:r>
          </a:p>
          <a:p>
            <a:pPr marL="0" indent="0">
              <a:buNone/>
            </a:pPr>
            <a:r>
              <a:rPr lang="ru-RU" sz="8000" b="1" i="1" dirty="0">
                <a:solidFill>
                  <a:srgbClr val="002060"/>
                </a:solidFill>
                <a:latin typeface="Georgia" panose="02040502050405020303" pitchFamily="18" charset="0"/>
              </a:rPr>
              <a:t>3.	Формировать умение совместно с воспитателем  составлять короткий повествовательный рассказ.</a:t>
            </a:r>
          </a:p>
          <a:p>
            <a:pPr marL="0" indent="0">
              <a:buNone/>
            </a:pPr>
            <a:r>
              <a:rPr lang="ru-RU" sz="8000" b="1" i="1" dirty="0">
                <a:solidFill>
                  <a:srgbClr val="002060"/>
                </a:solidFill>
                <a:latin typeface="Georgia" panose="02040502050405020303" pitchFamily="18" charset="0"/>
              </a:rPr>
              <a:t>4.	Называть детенышей животных.</a:t>
            </a:r>
          </a:p>
          <a:p>
            <a:pPr marL="0" indent="0">
              <a:buNone/>
            </a:pPr>
            <a:r>
              <a:rPr lang="ru-RU" sz="8000" b="1" i="1" dirty="0">
                <a:solidFill>
                  <a:srgbClr val="002060"/>
                </a:solidFill>
                <a:latin typeface="Georgia" panose="02040502050405020303" pitchFamily="18" charset="0"/>
              </a:rPr>
              <a:t>5.	Закрепить и уточнить  произношение гласных звуков.</a:t>
            </a:r>
          </a:p>
          <a:p>
            <a:pPr marL="0" indent="0">
              <a:buNone/>
            </a:pPr>
            <a:r>
              <a:rPr lang="ru-RU" sz="8000" b="1" i="1" dirty="0">
                <a:solidFill>
                  <a:schemeClr val="accent5"/>
                </a:solidFill>
                <a:latin typeface="Georgia" panose="02040502050405020303" pitchFamily="18" charset="0"/>
              </a:rPr>
              <a:t>Образовательная область  «Социально-коммуникативное  развитие»:</a:t>
            </a:r>
          </a:p>
          <a:p>
            <a:pPr marL="0" indent="0">
              <a:buNone/>
            </a:pPr>
            <a:r>
              <a:rPr lang="ru-RU" sz="8000" b="1" i="1" dirty="0">
                <a:solidFill>
                  <a:srgbClr val="002060"/>
                </a:solidFill>
                <a:latin typeface="Georgia" panose="02040502050405020303" pitchFamily="18" charset="0"/>
              </a:rPr>
              <a:t>1.	Развивать межличностные отношения преодолевать коммуникативные барьеры в общении (скованность, неуверенность), создать  ситуацию  успеха.</a:t>
            </a:r>
          </a:p>
          <a:p>
            <a:pPr marL="0" indent="0">
              <a:buNone/>
            </a:pPr>
            <a:r>
              <a:rPr lang="ru-RU" sz="8000" b="1" i="1" dirty="0">
                <a:solidFill>
                  <a:srgbClr val="002060"/>
                </a:solidFill>
                <a:latin typeface="Georgia" panose="02040502050405020303" pitchFamily="18" charset="0"/>
              </a:rPr>
              <a:t>2.	Развивать эмоционально-положительное отношение к двигательной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936585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2888" y="814388"/>
            <a:ext cx="8601075" cy="5672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Структура проведения:                                                                                                  Игра </a:t>
            </a:r>
            <a:r>
              <a:rPr lang="ru-RU" b="1" i="1" dirty="0">
                <a:solidFill>
                  <a:srgbClr val="C00000"/>
                </a:solidFill>
                <a:latin typeface="Georgia" panose="02040502050405020303" pitchFamily="18" charset="0"/>
              </a:rPr>
              <a:t>«</a:t>
            </a:r>
            <a:r>
              <a:rPr lang="ru-RU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Знакомство»                                                                                                          </a:t>
            </a: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Цель</a:t>
            </a: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: формировать умение вести диалог, отвечая на вопросы полным </a:t>
            </a: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ответом.                                                                                                                  </a:t>
            </a:r>
            <a:r>
              <a:rPr lang="ru-RU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Игра </a:t>
            </a:r>
            <a:r>
              <a:rPr lang="ru-RU" b="1" i="1" dirty="0">
                <a:solidFill>
                  <a:srgbClr val="C00000"/>
                </a:solidFill>
                <a:latin typeface="Georgia" panose="02040502050405020303" pitchFamily="18" charset="0"/>
              </a:rPr>
              <a:t>«</a:t>
            </a:r>
            <a:r>
              <a:rPr lang="ru-RU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Похвали» </a:t>
            </a: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Цель</a:t>
            </a: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: формировать навыки описательного </a:t>
            </a: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рассказа.                                                                                                         </a:t>
            </a:r>
            <a:r>
              <a:rPr lang="ru-RU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Информационные технологии. Игра </a:t>
            </a:r>
            <a:r>
              <a:rPr lang="ru-RU" b="1" i="1" dirty="0">
                <a:solidFill>
                  <a:srgbClr val="C00000"/>
                </a:solidFill>
                <a:latin typeface="Georgia" panose="02040502050405020303" pitchFamily="18" charset="0"/>
              </a:rPr>
              <a:t>«Мамы и </a:t>
            </a:r>
            <a:r>
              <a:rPr lang="ru-RU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малыши»                          </a:t>
            </a: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Цель</a:t>
            </a: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: закреплять знание животных и их детенышей с помощью мультимедийного </a:t>
            </a: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оборудования.                                              </a:t>
            </a:r>
            <a:r>
              <a:rPr lang="ru-RU" b="1" i="1" dirty="0" err="1" smtClean="0">
                <a:solidFill>
                  <a:srgbClr val="C00000"/>
                </a:solidFill>
                <a:latin typeface="Georgia" panose="02040502050405020303" pitchFamily="18" charset="0"/>
              </a:rPr>
              <a:t>Здоровьесберегающие</a:t>
            </a:r>
            <a:r>
              <a:rPr lang="ru-RU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 технологии. Игра </a:t>
            </a:r>
            <a:r>
              <a:rPr lang="ru-RU" b="1" i="1" dirty="0">
                <a:solidFill>
                  <a:srgbClr val="C00000"/>
                </a:solidFill>
                <a:latin typeface="Georgia" panose="02040502050405020303" pitchFamily="18" charset="0"/>
              </a:rPr>
              <a:t>«</a:t>
            </a:r>
            <a:r>
              <a:rPr lang="ru-RU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Прятки»                                              </a:t>
            </a: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Цель</a:t>
            </a: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: развивать умение употреблять существительные в </a:t>
            </a: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родительном падеже, с </a:t>
            </a: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помощью двигательных </a:t>
            </a: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упражнений.                                                     </a:t>
            </a:r>
            <a:r>
              <a:rPr lang="ru-RU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Составление </a:t>
            </a:r>
            <a:r>
              <a:rPr lang="ru-RU" b="1" i="1" dirty="0">
                <a:solidFill>
                  <a:srgbClr val="C00000"/>
                </a:solidFill>
                <a:latin typeface="Georgia" panose="02040502050405020303" pitchFamily="18" charset="0"/>
              </a:rPr>
              <a:t>рассказа по </a:t>
            </a:r>
            <a:r>
              <a:rPr lang="ru-RU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алгоритму.                                                                       </a:t>
            </a: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Цель</a:t>
            </a: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: формировать навык повествовательного рассказа, опираясь на алгоритм рассказа. </a:t>
            </a: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                                               </a:t>
            </a:r>
            <a:r>
              <a:rPr lang="ru-RU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Интерактивная </a:t>
            </a:r>
            <a:r>
              <a:rPr lang="ru-RU" b="1" i="1" dirty="0">
                <a:solidFill>
                  <a:srgbClr val="C00000"/>
                </a:solidFill>
                <a:latin typeface="Georgia" panose="02040502050405020303" pitchFamily="18" charset="0"/>
              </a:rPr>
              <a:t>технология «</a:t>
            </a:r>
            <a:r>
              <a:rPr lang="ru-RU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Интервью»                                                           </a:t>
            </a: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Игра </a:t>
            </a: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«Расскажи Медвежонку, что понравилось в Волшебном лесу».</a:t>
            </a:r>
          </a:p>
          <a:p>
            <a:pPr marL="0" indent="0">
              <a:buNone/>
            </a:pPr>
            <a:endParaRPr lang="ru-RU" b="1" i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b="1" i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32054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886" y="329312"/>
            <a:ext cx="3901440" cy="29260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317" y="3642138"/>
            <a:ext cx="3901440" cy="29260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768" y="3625621"/>
            <a:ext cx="3901440" cy="29260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457484" y="209863"/>
            <a:ext cx="3784733" cy="3267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600931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I:\ЖИВОТНЫЕ\1442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9" name="Picture 5" descr="I:\ЖИВОТНЫЕ\94685400_04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286124"/>
            <a:ext cx="1895465" cy="1067218"/>
          </a:xfrm>
          <a:prstGeom prst="rect">
            <a:avLst/>
          </a:prstGeom>
          <a:noFill/>
        </p:spPr>
      </p:pic>
      <p:pic>
        <p:nvPicPr>
          <p:cNvPr id="1030" name="Picture 6" descr="I:\ЖИВОТНЫЕ\brown_bear_honey_hungry_hg_clr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642918"/>
            <a:ext cx="1516853" cy="30337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639275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9.82659E-7 C 0.10711 0.0659 0.21441 0.13179 0.24913 0.11792 C 0.28385 0.10405 0.1868 -0.04509 0.20816 -0.08301 C 0.22951 -0.12093 0.34322 -0.08879 0.37708 -0.10913 C 0.41093 -0.12948 0.40607 -0.19561 0.41128 -0.20532 C 0.41684 -0.21503 0.40746 -0.16786 0.40989 -0.16809 C 0.41232 -0.16832 0.42586 -0.20231 0.42621 -0.2074 C 0.42656 -0.21249 0.41388 -0.2 0.41128 -0.19861 " pathEditMode="relative" ptsTypes="aaaaaaaA">
                                      <p:cBhvr>
                                        <p:cTn id="11" dur="5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69" y="203200"/>
            <a:ext cx="2751534" cy="3668713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456" y="1270000"/>
            <a:ext cx="2766537" cy="368871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046" y="2654934"/>
            <a:ext cx="2777489" cy="3703319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17899669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9335" y="2721292"/>
            <a:ext cx="2926080" cy="3901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9624" y="224853"/>
            <a:ext cx="2911078" cy="38814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501" y="1625104"/>
            <a:ext cx="2926080" cy="39014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0977113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9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30" y="174626"/>
            <a:ext cx="2911077" cy="3881437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960" y="1478280"/>
            <a:ext cx="2926080" cy="390144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495" y="2764155"/>
            <a:ext cx="2926080" cy="390144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40350704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9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429" y="166529"/>
            <a:ext cx="3901440" cy="292608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67" y="166529"/>
            <a:ext cx="3901440" cy="292608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07" y="3364229"/>
            <a:ext cx="4258311" cy="3193733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109" y="3257549"/>
            <a:ext cx="2926080" cy="3486151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24933907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133</TotalTime>
  <Words>160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Грань</vt:lpstr>
      <vt:lpstr>Муниципальное бюджетное дошкольное образовательное учреждение «Детский сад №2 «Золотая рыбка»                          п.г.т. Камские Поляны НМР РТ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№2 «Золотая рыбка» НМР РТ </dc:title>
  <dc:creator>user</dc:creator>
  <cp:lastModifiedBy>user</cp:lastModifiedBy>
  <cp:revision>13</cp:revision>
  <dcterms:created xsi:type="dcterms:W3CDTF">2016-04-24T06:36:17Z</dcterms:created>
  <dcterms:modified xsi:type="dcterms:W3CDTF">2017-09-18T10:29:06Z</dcterms:modified>
</cp:coreProperties>
</file>