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av" ContentType="audio/wav"/>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257" r:id="rId3"/>
    <p:sldId id="258" r:id="rId4"/>
    <p:sldId id="259" r:id="rId5"/>
    <p:sldId id="264" r:id="rId6"/>
    <p:sldId id="265" r:id="rId7"/>
    <p:sldId id="261" r:id="rId8"/>
    <p:sldId id="266" r:id="rId9"/>
    <p:sldId id="268" r:id="rId10"/>
    <p:sldId id="267" r:id="rId11"/>
    <p:sldId id="269" r:id="rId12"/>
    <p:sldId id="262" r:id="rId13"/>
    <p:sldId id="263" r:id="rId14"/>
    <p:sldId id="270" r:id="rId15"/>
    <p:sldId id="273" r:id="rId16"/>
    <p:sldId id="272" r:id="rId17"/>
    <p:sldId id="274" r:id="rId18"/>
    <p:sldId id="275" r:id="rId19"/>
    <p:sldId id="276" r:id="rId20"/>
    <p:sldId id="284" r:id="rId21"/>
    <p:sldId id="277" r:id="rId22"/>
    <p:sldId id="279" r:id="rId23"/>
    <p:sldId id="278" r:id="rId24"/>
    <p:sldId id="280" r:id="rId25"/>
    <p:sldId id="281" r:id="rId26"/>
    <p:sldId id="285" r:id="rId2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35" autoAdjust="0"/>
    <p:restoredTop sz="94660"/>
  </p:normalViewPr>
  <p:slideViewPr>
    <p:cSldViewPr>
      <p:cViewPr varScale="1">
        <p:scale>
          <a:sx n="70" d="100"/>
          <a:sy n="70" d="100"/>
        </p:scale>
        <p:origin x="1380"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4D8D95D-2984-4606-97AF-683B3DC6758B}" type="datetimeFigureOut">
              <a:rPr lang="ru-RU" smtClean="0"/>
              <a:pPr/>
              <a:t>20.09.2017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99C360D-F9F8-4552-8497-622B54C1976E}" type="slidenum">
              <a:rPr lang="ru-RU" smtClean="0"/>
              <a:pPr/>
              <a:t>‹#›</a:t>
            </a:fld>
            <a:endParaRPr lang="ru-RU"/>
          </a:p>
        </p:txBody>
      </p:sp>
    </p:spTree>
    <p:extLst>
      <p:ext uri="{BB962C8B-B14F-4D97-AF65-F5344CB8AC3E}">
        <p14:creationId xmlns:p14="http://schemas.microsoft.com/office/powerpoint/2010/main" val="33644536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799C360D-F9F8-4552-8497-622B54C1976E}" type="slidenum">
              <a:rPr lang="ru-RU" smtClean="0"/>
              <a:pPr/>
              <a:t>2</a:t>
            </a:fld>
            <a:endParaRPr lang="ru-RU"/>
          </a:p>
        </p:txBody>
      </p:sp>
    </p:spTree>
    <p:extLst>
      <p:ext uri="{BB962C8B-B14F-4D97-AF65-F5344CB8AC3E}">
        <p14:creationId xmlns:p14="http://schemas.microsoft.com/office/powerpoint/2010/main" val="30688453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20.09.2017</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20.09.2017</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20.09.2017</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20.09.2017</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20.09.2017</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20.09.2017</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20.09.2017</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20.09.2017</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20.09.2017</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20.09.2017</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20.09.2017</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20.09.2017</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audio" Target="../media/audio1.wav"/><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audio" Target="../media/audio1.wav"/><Relationship Id="rId1" Type="http://schemas.openxmlformats.org/officeDocument/2006/relationships/slideLayout" Target="../slideLayouts/slideLayout2.xml"/><Relationship Id="rId5" Type="http://schemas.openxmlformats.org/officeDocument/2006/relationships/image" Target="../media/image15.gif"/><Relationship Id="rId4" Type="http://schemas.openxmlformats.org/officeDocument/2006/relationships/image" Target="../media/image14.jpeg"/></Relationships>
</file>

<file path=ppt/slides/_rels/slide2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2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shadeToTitle="1">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71934" y="2786058"/>
            <a:ext cx="4214842" cy="1143008"/>
          </a:xfrm>
        </p:spPr>
        <p:txBody>
          <a:bodyPr>
            <a:normAutofit fontScale="90000"/>
          </a:bodyPr>
          <a:lstStyle/>
          <a:p>
            <a:r>
              <a:rPr lang="ru-RU" sz="2400" b="1" dirty="0" smtClean="0">
                <a:solidFill>
                  <a:srgbClr val="FF0000"/>
                </a:solidFill>
                <a:latin typeface="Times New Roman" pitchFamily="18" charset="0"/>
                <a:cs typeface="Times New Roman" pitchFamily="18" charset="0"/>
              </a:rPr>
              <a:t>Тема проекта :</a:t>
            </a:r>
            <a:r>
              <a:rPr lang="ru-RU" sz="2400" b="1" dirty="0" smtClean="0">
                <a:latin typeface="Times New Roman" pitchFamily="18" charset="0"/>
                <a:cs typeface="Times New Roman" pitchFamily="18" charset="0"/>
              </a:rPr>
              <a:t/>
            </a:r>
            <a:br>
              <a:rPr lang="ru-RU" sz="2400" b="1" dirty="0" smtClean="0">
                <a:latin typeface="Times New Roman" pitchFamily="18" charset="0"/>
                <a:cs typeface="Times New Roman" pitchFamily="18" charset="0"/>
              </a:rPr>
            </a:br>
            <a:r>
              <a:rPr lang="ru-RU" sz="2400" b="1" dirty="0" smtClean="0">
                <a:latin typeface="Times New Roman" pitchFamily="18" charset="0"/>
                <a:cs typeface="Times New Roman" pitchFamily="18" charset="0"/>
              </a:rPr>
              <a:t>   </a:t>
            </a:r>
            <a:r>
              <a:rPr lang="ru-RU" sz="2400" b="1" dirty="0" smtClean="0">
                <a:solidFill>
                  <a:schemeClr val="accent2">
                    <a:lumMod val="50000"/>
                  </a:schemeClr>
                </a:solidFill>
                <a:latin typeface="Times New Roman" pitchFamily="18" charset="0"/>
                <a:cs typeface="Times New Roman" pitchFamily="18" charset="0"/>
              </a:rPr>
              <a:t>Развитие навыков самообслуживания</a:t>
            </a:r>
            <a:r>
              <a:rPr lang="en-US" sz="2400" b="1" dirty="0" smtClean="0">
                <a:solidFill>
                  <a:schemeClr val="accent2">
                    <a:lumMod val="50000"/>
                  </a:schemeClr>
                </a:solidFill>
                <a:latin typeface="Times New Roman" pitchFamily="18" charset="0"/>
                <a:cs typeface="Times New Roman" pitchFamily="18" charset="0"/>
              </a:rPr>
              <a:t>.</a:t>
            </a:r>
            <a:endParaRPr lang="ru-RU" sz="2400" b="1" dirty="0">
              <a:solidFill>
                <a:schemeClr val="accent2">
                  <a:lumMod val="50000"/>
                </a:schemeClr>
              </a:solidFill>
              <a:latin typeface="Times New Roman" pitchFamily="18" charset="0"/>
              <a:cs typeface="Times New Roman" pitchFamily="18" charset="0"/>
            </a:endParaRPr>
          </a:p>
        </p:txBody>
      </p:sp>
      <p:sp>
        <p:nvSpPr>
          <p:cNvPr id="3" name="Содержимое 2"/>
          <p:cNvSpPr>
            <a:spLocks noGrp="1"/>
          </p:cNvSpPr>
          <p:nvPr>
            <p:ph idx="1"/>
          </p:nvPr>
        </p:nvSpPr>
        <p:spPr>
          <a:xfrm>
            <a:off x="3786182" y="928670"/>
            <a:ext cx="4643470" cy="2357454"/>
          </a:xfrm>
        </p:spPr>
        <p:txBody>
          <a:bodyPr>
            <a:normAutofit/>
          </a:bodyPr>
          <a:lstStyle/>
          <a:p>
            <a:pPr>
              <a:buNone/>
            </a:pPr>
            <a:r>
              <a:rPr lang="ru-RU" sz="1700" b="1" dirty="0" smtClean="0">
                <a:solidFill>
                  <a:schemeClr val="accent2">
                    <a:lumMod val="50000"/>
                  </a:schemeClr>
                </a:solidFill>
                <a:latin typeface="Times New Roman" pitchFamily="18" charset="0"/>
                <a:cs typeface="Times New Roman" pitchFamily="18" charset="0"/>
              </a:rPr>
              <a:t>Маленький ребенок достоин того, чтобы его развитие протекало полноценно.</a:t>
            </a:r>
          </a:p>
          <a:p>
            <a:pPr>
              <a:buNone/>
            </a:pPr>
            <a:r>
              <a:rPr lang="ru-RU" sz="1700" b="1" dirty="0" smtClean="0">
                <a:solidFill>
                  <a:schemeClr val="accent2">
                    <a:lumMod val="50000"/>
                  </a:schemeClr>
                </a:solidFill>
                <a:latin typeface="Times New Roman" pitchFamily="18" charset="0"/>
                <a:cs typeface="Times New Roman" pitchFamily="18" charset="0"/>
              </a:rPr>
              <a:t>Для этого взрослому надо знать особенности раннего возраста, уметь создавать  благоприятные условия для уникального самораскрытия возможностей каждого малыша.</a:t>
            </a:r>
          </a:p>
          <a:p>
            <a:endParaRPr lang="ru-RU" dirty="0"/>
          </a:p>
        </p:txBody>
      </p:sp>
      <p:sp>
        <p:nvSpPr>
          <p:cNvPr id="4" name="TextBox 3"/>
          <p:cNvSpPr txBox="1"/>
          <p:nvPr/>
        </p:nvSpPr>
        <p:spPr>
          <a:xfrm>
            <a:off x="1214414" y="3714752"/>
            <a:ext cx="5214974" cy="677108"/>
          </a:xfrm>
          <a:prstGeom prst="rect">
            <a:avLst/>
          </a:prstGeom>
          <a:noFill/>
        </p:spPr>
        <p:txBody>
          <a:bodyPr wrap="square" rtlCol="0">
            <a:spAutoFit/>
          </a:bodyPr>
          <a:lstStyle/>
          <a:p>
            <a:r>
              <a:rPr lang="ru-RU" b="1" dirty="0" smtClean="0">
                <a:latin typeface="Times New Roman" pitchFamily="18" charset="0"/>
                <a:cs typeface="Times New Roman" pitchFamily="18" charset="0"/>
              </a:rPr>
              <a:t>Творческое название проекта : </a:t>
            </a:r>
          </a:p>
          <a:p>
            <a:r>
              <a:rPr lang="ru-RU" sz="2000" b="1" dirty="0" smtClean="0">
                <a:latin typeface="Times New Roman" pitchFamily="18" charset="0"/>
                <a:cs typeface="Times New Roman" pitchFamily="18" charset="0"/>
              </a:rPr>
              <a:t>«</a:t>
            </a:r>
            <a:r>
              <a:rPr lang="ru-RU" sz="2000" b="1" dirty="0" smtClean="0">
                <a:solidFill>
                  <a:srgbClr val="FF0000"/>
                </a:solidFill>
                <a:latin typeface="Times New Roman" pitchFamily="18" charset="0"/>
                <a:cs typeface="Times New Roman" pitchFamily="18" charset="0"/>
              </a:rPr>
              <a:t>ПОМОГИ МНЕ СДЕЛАТЬ САМОМУ</a:t>
            </a:r>
            <a:r>
              <a:rPr lang="ru-RU" sz="2000" b="1" dirty="0" smtClean="0">
                <a:latin typeface="Times New Roman" pitchFamily="18" charset="0"/>
                <a:cs typeface="Times New Roman" pitchFamily="18" charset="0"/>
              </a:rPr>
              <a:t>!» </a:t>
            </a:r>
            <a:endParaRPr lang="ru-RU" sz="2000" b="1" dirty="0">
              <a:latin typeface="Times New Roman" pitchFamily="18" charset="0"/>
              <a:cs typeface="Times New Roman" pitchFamily="18" charset="0"/>
            </a:endParaRPr>
          </a:p>
        </p:txBody>
      </p:sp>
      <p:sp>
        <p:nvSpPr>
          <p:cNvPr id="5" name="Прямоугольник 4"/>
          <p:cNvSpPr/>
          <p:nvPr/>
        </p:nvSpPr>
        <p:spPr>
          <a:xfrm>
            <a:off x="4929190" y="4398496"/>
            <a:ext cx="3143272" cy="1200329"/>
          </a:xfrm>
          <a:prstGeom prst="rect">
            <a:avLst/>
          </a:prstGeom>
        </p:spPr>
        <p:txBody>
          <a:bodyPr wrap="square">
            <a:spAutoFit/>
          </a:bodyPr>
          <a:lstStyle/>
          <a:p>
            <a:pPr lvl="0"/>
            <a:r>
              <a:rPr lang="ru-RU" dirty="0" smtClean="0">
                <a:solidFill>
                  <a:srgbClr val="002060"/>
                </a:solidFill>
                <a:latin typeface="Times New Roman" pitchFamily="18" charset="0"/>
                <a:cs typeface="Times New Roman" pitchFamily="18" charset="0"/>
              </a:rPr>
              <a:t>Проект выполнил воспитатель </a:t>
            </a:r>
            <a:r>
              <a:rPr lang="ru-RU" dirty="0">
                <a:solidFill>
                  <a:srgbClr val="002060"/>
                </a:solidFill>
                <a:latin typeface="Times New Roman" pitchFamily="18" charset="0"/>
                <a:cs typeface="Times New Roman" pitchFamily="18" charset="0"/>
              </a:rPr>
              <a:t>Младшая</a:t>
            </a:r>
          </a:p>
          <a:p>
            <a:r>
              <a:rPr lang="ru-RU" dirty="0" smtClean="0">
                <a:solidFill>
                  <a:srgbClr val="002060"/>
                </a:solidFill>
                <a:latin typeface="Times New Roman" pitchFamily="18" charset="0"/>
                <a:cs typeface="Times New Roman" pitchFamily="18" charset="0"/>
              </a:rPr>
              <a:t>группы «Карапузики»: </a:t>
            </a:r>
          </a:p>
          <a:p>
            <a:r>
              <a:rPr lang="ru-RU" dirty="0" err="1" smtClean="0">
                <a:solidFill>
                  <a:srgbClr val="002060"/>
                </a:solidFill>
                <a:latin typeface="Times New Roman" pitchFamily="18" charset="0"/>
                <a:cs typeface="Times New Roman" pitchFamily="18" charset="0"/>
              </a:rPr>
              <a:t>Шенько</a:t>
            </a:r>
            <a:r>
              <a:rPr lang="ru-RU" dirty="0" smtClean="0">
                <a:solidFill>
                  <a:srgbClr val="002060"/>
                </a:solidFill>
                <a:latin typeface="Times New Roman" pitchFamily="18" charset="0"/>
                <a:cs typeface="Times New Roman" pitchFamily="18" charset="0"/>
              </a:rPr>
              <a:t> Е.В. </a:t>
            </a:r>
            <a:endParaRPr lang="ru-RU" dirty="0">
              <a:solidFill>
                <a:srgbClr val="002060"/>
              </a:solidFill>
              <a:latin typeface="Times New Roman" pitchFamily="18" charset="0"/>
              <a:cs typeface="Times New Roman" pitchFamily="18" charset="0"/>
            </a:endParaRPr>
          </a:p>
        </p:txBody>
      </p:sp>
      <p:pic>
        <p:nvPicPr>
          <p:cNvPr id="6" name="Picture 2" descr="C:\Users\елена\Desktop\315288020.gif"/>
          <p:cNvPicPr>
            <a:picLocks noChangeAspect="1" noChangeArrowheads="1" noCrop="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3695700" cy="3019425"/>
          </a:xfrm>
          <a:prstGeom prst="rect">
            <a:avLst/>
          </a:prstGeom>
          <a:noFill/>
        </p:spPr>
      </p:pic>
    </p:spTree>
  </p:cSld>
  <p:clrMapOvr>
    <a:masterClrMapping/>
  </p:clrMapOvr>
  <p:transition spd="slow">
    <p:split dir="in"/>
    <p:sndAc>
      <p:stSnd>
        <p:snd r:embed="rId2" name="chimes.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85794"/>
            <a:ext cx="8229600" cy="1143008"/>
          </a:xfrm>
        </p:spPr>
        <p:txBody>
          <a:bodyPr>
            <a:normAutofit fontScale="90000"/>
          </a:bodyPr>
          <a:lstStyle/>
          <a:p>
            <a:r>
              <a:rPr lang="ru-RU" sz="2700" b="1" dirty="0" smtClean="0">
                <a:solidFill>
                  <a:srgbClr val="FF0000"/>
                </a:solidFill>
                <a:latin typeface="Times New Roman" pitchFamily="18" charset="0"/>
                <a:cs typeface="Times New Roman" pitchFamily="18" charset="0"/>
              </a:rPr>
              <a:t>ЭКСПЕРИМЕНТАЛЬНО – АНАЛИТИЧЕСКИЙ ЭТАП</a:t>
            </a:r>
            <a:br>
              <a:rPr lang="ru-RU" sz="2700" b="1" dirty="0" smtClean="0">
                <a:solidFill>
                  <a:srgbClr val="FF0000"/>
                </a:solidFill>
                <a:latin typeface="Times New Roman" pitchFamily="18" charset="0"/>
                <a:cs typeface="Times New Roman" pitchFamily="18" charset="0"/>
              </a:rPr>
            </a:br>
            <a:r>
              <a:rPr lang="ru-RU" sz="2700" b="1" dirty="0" smtClean="0">
                <a:solidFill>
                  <a:srgbClr val="FF0000"/>
                </a:solidFill>
                <a:latin typeface="Times New Roman" pitchFamily="18" charset="0"/>
                <a:cs typeface="Times New Roman" pitchFamily="18" charset="0"/>
              </a:rPr>
              <a:t>РАБОТА С РОДИТЕЛЯМИ</a:t>
            </a:r>
            <a:r>
              <a:rPr lang="ru-RU" dirty="0" smtClean="0"/>
              <a:t/>
            </a:r>
            <a:br>
              <a:rPr lang="ru-RU" dirty="0" smtClean="0"/>
            </a:br>
            <a:endParaRPr lang="ru-RU" dirty="0"/>
          </a:p>
        </p:txBody>
      </p:sp>
      <p:sp>
        <p:nvSpPr>
          <p:cNvPr id="3" name="Содержимое 2"/>
          <p:cNvSpPr>
            <a:spLocks noGrp="1"/>
          </p:cNvSpPr>
          <p:nvPr>
            <p:ph idx="1"/>
          </p:nvPr>
        </p:nvSpPr>
        <p:spPr>
          <a:xfrm>
            <a:off x="142844" y="2000240"/>
            <a:ext cx="5715040" cy="4125923"/>
          </a:xfrm>
        </p:spPr>
        <p:txBody>
          <a:bodyPr>
            <a:normAutofit/>
          </a:bodyPr>
          <a:lstStyle/>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Папка передвижка «Гигиеническое воспитание»</a:t>
            </a: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Собрание «Развитие у детей навыков самообслуживания»</a:t>
            </a:r>
          </a:p>
          <a:p>
            <a:pPr>
              <a:buNone/>
            </a:pPr>
            <a:endParaRPr lang="ru-RU" sz="2400" dirty="0" smtClean="0">
              <a:latin typeface="Times New Roman" pitchFamily="18" charset="0"/>
              <a:cs typeface="Times New Roman" pitchFamily="18" charset="0"/>
            </a:endParaRPr>
          </a:p>
          <a:p>
            <a:endParaRPr lang="ru-RU" dirty="0"/>
          </a:p>
        </p:txBody>
      </p:sp>
      <p:pic>
        <p:nvPicPr>
          <p:cNvPr id="4" name="Рисунок 3" descr="831168.gif"/>
          <p:cNvPicPr>
            <a:picLocks noChangeAspect="1"/>
          </p:cNvPicPr>
          <p:nvPr/>
        </p:nvPicPr>
        <p:blipFill>
          <a:blip r:embed="rId3" cstate="print"/>
          <a:stretch>
            <a:fillRect/>
          </a:stretch>
        </p:blipFill>
        <p:spPr>
          <a:xfrm>
            <a:off x="5357818" y="1714488"/>
            <a:ext cx="3357586" cy="3857652"/>
          </a:xfrm>
          <a:prstGeom prst="roundRect">
            <a:avLst>
              <a:gd name="adj" fmla="val 4167"/>
            </a:avLst>
          </a:prstGeom>
          <a:solidFill>
            <a:srgbClr val="FFFFFF"/>
          </a:solidFill>
          <a:ln w="76200" cap="sq">
            <a:solidFill>
              <a:srgbClr val="FF0066"/>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spd="slow">
    <p:split dir="in"/>
    <p:sndAc>
      <p:stSnd>
        <p:snd r:embed="rId2" name="chimes.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b="1" dirty="0" smtClean="0">
                <a:solidFill>
                  <a:srgbClr val="FF0000"/>
                </a:solidFill>
                <a:latin typeface="Times New Roman" pitchFamily="18" charset="0"/>
                <a:cs typeface="Times New Roman" pitchFamily="18" charset="0"/>
              </a:rPr>
              <a:t>ПАЛЬЧИКОВАЯ ГИМНАСТИКА</a:t>
            </a:r>
            <a:endParaRPr lang="ru-RU" sz="2800"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4429124" y="1428736"/>
            <a:ext cx="3857652" cy="4643470"/>
          </a:xfrm>
        </p:spPr>
        <p:txBody>
          <a:bodyPr>
            <a:normAutofit/>
          </a:bodyPr>
          <a:lstStyle/>
          <a:p>
            <a:pPr>
              <a:buNone/>
            </a:pPr>
            <a:r>
              <a:rPr lang="ru-RU" sz="2000" b="1" dirty="0" smtClean="0">
                <a:latin typeface="Times New Roman" pitchFamily="18" charset="0"/>
                <a:cs typeface="Times New Roman" pitchFamily="18" charset="0"/>
              </a:rPr>
              <a:t> </a:t>
            </a:r>
            <a:r>
              <a:rPr lang="ru-RU" sz="2000" b="1" dirty="0" smtClean="0">
                <a:solidFill>
                  <a:srgbClr val="00B050"/>
                </a:solidFill>
                <a:latin typeface="Times New Roman" pitchFamily="18" charset="0"/>
                <a:cs typeface="Times New Roman" pitchFamily="18" charset="0"/>
              </a:rPr>
              <a:t>Физкультминутки</a:t>
            </a:r>
          </a:p>
          <a:p>
            <a:pPr>
              <a:buNone/>
            </a:pPr>
            <a:r>
              <a:rPr lang="ru-RU" sz="2000" b="1" dirty="0" smtClean="0">
                <a:latin typeface="Times New Roman" pitchFamily="18" charset="0"/>
                <a:cs typeface="Times New Roman" pitchFamily="18" charset="0"/>
              </a:rPr>
              <a:t>Льется чистая водица </a:t>
            </a:r>
            <a:endParaRPr lang="ru-RU" sz="2000" dirty="0" smtClean="0">
              <a:latin typeface="Times New Roman" pitchFamily="18" charset="0"/>
              <a:cs typeface="Times New Roman" pitchFamily="18" charset="0"/>
            </a:endParaRPr>
          </a:p>
          <a:p>
            <a:pPr>
              <a:buNone/>
            </a:pPr>
            <a:r>
              <a:rPr lang="ru-RU" sz="1800" dirty="0" smtClean="0">
                <a:latin typeface="Times New Roman" pitchFamily="18" charset="0"/>
                <a:cs typeface="Times New Roman" pitchFamily="18" charset="0"/>
              </a:rPr>
              <a:t>Льется чистая водица </a:t>
            </a:r>
          </a:p>
          <a:p>
            <a:pPr>
              <a:buNone/>
            </a:pPr>
            <a:r>
              <a:rPr lang="ru-RU" sz="1800" dirty="0" smtClean="0">
                <a:latin typeface="Times New Roman" pitchFamily="18" charset="0"/>
                <a:cs typeface="Times New Roman" pitchFamily="18" charset="0"/>
              </a:rPr>
              <a:t>Мы умеем сами мыться. </a:t>
            </a:r>
          </a:p>
          <a:p>
            <a:pPr>
              <a:buNone/>
            </a:pPr>
            <a:r>
              <a:rPr lang="ru-RU" sz="1800" dirty="0" smtClean="0">
                <a:latin typeface="Times New Roman" pitchFamily="18" charset="0"/>
                <a:cs typeface="Times New Roman" pitchFamily="18" charset="0"/>
              </a:rPr>
              <a:t>Порошок зубной берем, </a:t>
            </a:r>
          </a:p>
          <a:p>
            <a:pPr>
              <a:buNone/>
            </a:pPr>
            <a:r>
              <a:rPr lang="ru-RU" sz="1800" dirty="0" smtClean="0">
                <a:latin typeface="Times New Roman" pitchFamily="18" charset="0"/>
                <a:cs typeface="Times New Roman" pitchFamily="18" charset="0"/>
              </a:rPr>
              <a:t>Крепко щеткой зубы трем.</a:t>
            </a:r>
          </a:p>
          <a:p>
            <a:pPr>
              <a:buNone/>
            </a:pPr>
            <a:r>
              <a:rPr lang="ru-RU" sz="1800" dirty="0" smtClean="0">
                <a:latin typeface="Times New Roman" pitchFamily="18" charset="0"/>
                <a:cs typeface="Times New Roman" pitchFamily="18" charset="0"/>
              </a:rPr>
              <a:t>Моем шею, моем уши, </a:t>
            </a:r>
          </a:p>
          <a:p>
            <a:pPr>
              <a:buNone/>
            </a:pPr>
            <a:r>
              <a:rPr lang="ru-RU" sz="1800" dirty="0" smtClean="0">
                <a:latin typeface="Times New Roman" pitchFamily="18" charset="0"/>
                <a:cs typeface="Times New Roman" pitchFamily="18" charset="0"/>
              </a:rPr>
              <a:t>После вытремся посуше. </a:t>
            </a:r>
          </a:p>
          <a:p>
            <a:pPr>
              <a:buNone/>
            </a:pPr>
            <a:r>
              <a:rPr lang="ru-RU" sz="1800" dirty="0" smtClean="0">
                <a:latin typeface="Times New Roman" pitchFamily="18" charset="0"/>
                <a:cs typeface="Times New Roman" pitchFamily="18" charset="0"/>
              </a:rPr>
              <a:t>Поверни головку вправо,</a:t>
            </a:r>
          </a:p>
          <a:p>
            <a:pPr>
              <a:buNone/>
            </a:pPr>
            <a:r>
              <a:rPr lang="ru-RU" sz="1800" dirty="0" smtClean="0">
                <a:latin typeface="Times New Roman" pitchFamily="18" charset="0"/>
                <a:cs typeface="Times New Roman" pitchFamily="18" charset="0"/>
              </a:rPr>
              <a:t>Поверни головку влево. </a:t>
            </a:r>
          </a:p>
          <a:p>
            <a:pPr>
              <a:buNone/>
            </a:pPr>
            <a:r>
              <a:rPr lang="ru-RU" sz="1800" dirty="0" smtClean="0">
                <a:latin typeface="Times New Roman" pitchFamily="18" charset="0"/>
                <a:cs typeface="Times New Roman" pitchFamily="18" charset="0"/>
              </a:rPr>
              <a:t>Опусти головку вниз </a:t>
            </a:r>
          </a:p>
          <a:p>
            <a:pPr>
              <a:buNone/>
            </a:pPr>
            <a:r>
              <a:rPr lang="ru-RU" sz="1800" dirty="0" smtClean="0"/>
              <a:t>И тихонечко садись.</a:t>
            </a:r>
            <a:br>
              <a:rPr lang="ru-RU" sz="1800" dirty="0" smtClean="0"/>
            </a:br>
            <a:r>
              <a:rPr lang="ru-RU" sz="1800" i="1" dirty="0" smtClean="0"/>
              <a:t>(Слова текста сопровождаем действиями)</a:t>
            </a:r>
            <a:r>
              <a:rPr lang="ru-RU" sz="1800" dirty="0" smtClean="0"/>
              <a:t> </a:t>
            </a:r>
            <a:endParaRPr lang="ru-RU" sz="1800" dirty="0">
              <a:latin typeface="Times New Roman" pitchFamily="18" charset="0"/>
              <a:cs typeface="Times New Roman" pitchFamily="18" charset="0"/>
            </a:endParaRPr>
          </a:p>
        </p:txBody>
      </p:sp>
      <p:pic>
        <p:nvPicPr>
          <p:cNvPr id="4" name="Рисунок 3" descr="55_7hwTomD4.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0034" y="1500174"/>
            <a:ext cx="3357586" cy="3714776"/>
          </a:xfrm>
          <a:prstGeom prst="roundRect">
            <a:avLst>
              <a:gd name="adj" fmla="val 4167"/>
            </a:avLst>
          </a:prstGeom>
          <a:solidFill>
            <a:srgbClr val="FFFFFF"/>
          </a:solidFill>
          <a:ln w="76200" cap="sq">
            <a:solidFill>
              <a:srgbClr val="FF0066"/>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spd="slow">
    <p:split dir="in"/>
    <p:sndAc>
      <p:stSnd>
        <p:snd r:embed="rId2" name="chimes.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endParaRPr lang="ru-RU" dirty="0" smtClean="0"/>
          </a:p>
          <a:p>
            <a:endParaRPr lang="ru-RU" dirty="0"/>
          </a:p>
        </p:txBody>
      </p:sp>
      <p:sp>
        <p:nvSpPr>
          <p:cNvPr id="6" name="TextBox 5"/>
          <p:cNvSpPr txBox="1"/>
          <p:nvPr/>
        </p:nvSpPr>
        <p:spPr>
          <a:xfrm>
            <a:off x="285721" y="0"/>
            <a:ext cx="5643602" cy="5416868"/>
          </a:xfrm>
          <a:prstGeom prst="rect">
            <a:avLst/>
          </a:prstGeom>
          <a:noFill/>
        </p:spPr>
        <p:txBody>
          <a:bodyPr wrap="square" rtlCol="0">
            <a:spAutoFit/>
          </a:bodyPr>
          <a:lstStyle/>
          <a:p>
            <a:r>
              <a:rPr lang="ru-RU" dirty="0" smtClean="0"/>
              <a:t> </a:t>
            </a:r>
            <a:endParaRPr lang="ru-RU" b="1" dirty="0" smtClean="0"/>
          </a:p>
          <a:p>
            <a:r>
              <a:rPr lang="ru-RU" sz="2000" b="1" dirty="0" smtClean="0">
                <a:solidFill>
                  <a:srgbClr val="FF0000"/>
                </a:solidFill>
                <a:latin typeface="Times New Roman" pitchFamily="18" charset="0"/>
                <a:cs typeface="Times New Roman" pitchFamily="18" charset="0"/>
              </a:rPr>
              <a:t>СТИХОТВОРЕНИЯ КОТОРЫЕ МОЖНО ИСПОЛЬЗОВАТЬ ВО ВРЕМЯ ОДЕВАНИЯ</a:t>
            </a:r>
          </a:p>
          <a:p>
            <a:endParaRPr lang="ru-RU" b="1" dirty="0" smtClean="0">
              <a:latin typeface="Times New Roman" pitchFamily="18" charset="0"/>
              <a:cs typeface="Times New Roman" pitchFamily="18" charset="0"/>
            </a:endParaRPr>
          </a:p>
          <a:p>
            <a:endParaRPr lang="ru-RU" b="1" dirty="0" smtClean="0">
              <a:latin typeface="Times New Roman" pitchFamily="18" charset="0"/>
              <a:cs typeface="Times New Roman" pitchFamily="18" charset="0"/>
            </a:endParaRPr>
          </a:p>
          <a:p>
            <a:endParaRPr lang="ru-RU" b="1" dirty="0" smtClean="0">
              <a:latin typeface="Times New Roman" pitchFamily="18" charset="0"/>
              <a:cs typeface="Times New Roman" pitchFamily="18" charset="0"/>
            </a:endParaRPr>
          </a:p>
          <a:p>
            <a:r>
              <a:rPr lang="ru-RU" b="1" dirty="0" smtClean="0">
                <a:latin typeface="Times New Roman" pitchFamily="18" charset="0"/>
                <a:cs typeface="Times New Roman" pitchFamily="18" charset="0"/>
              </a:rPr>
              <a:t>Маша варежку сняла:</a:t>
            </a:r>
            <a:br>
              <a:rPr lang="ru-RU" b="1" dirty="0" smtClean="0">
                <a:latin typeface="Times New Roman" pitchFamily="18" charset="0"/>
                <a:cs typeface="Times New Roman" pitchFamily="18" charset="0"/>
              </a:rPr>
            </a:br>
            <a:r>
              <a:rPr lang="ru-RU" b="1" dirty="0" smtClean="0">
                <a:latin typeface="Times New Roman" pitchFamily="18" charset="0"/>
                <a:cs typeface="Times New Roman" pitchFamily="18" charset="0"/>
              </a:rPr>
              <a:t>-Поглядите, я нашла!</a:t>
            </a:r>
            <a:br>
              <a:rPr lang="ru-RU" b="1" dirty="0" smtClean="0">
                <a:latin typeface="Times New Roman" pitchFamily="18" charset="0"/>
                <a:cs typeface="Times New Roman" pitchFamily="18" charset="0"/>
              </a:rPr>
            </a:br>
            <a:r>
              <a:rPr lang="ru-RU" b="1" dirty="0" smtClean="0">
                <a:latin typeface="Times New Roman" pitchFamily="18" charset="0"/>
                <a:cs typeface="Times New Roman" pitchFamily="18" charset="0"/>
              </a:rPr>
              <a:t>Ищешь, ищешь — и найдешь.</a:t>
            </a:r>
            <a:br>
              <a:rPr lang="ru-RU" b="1" dirty="0" smtClean="0">
                <a:latin typeface="Times New Roman" pitchFamily="18" charset="0"/>
                <a:cs typeface="Times New Roman" pitchFamily="18" charset="0"/>
              </a:rPr>
            </a:br>
            <a:r>
              <a:rPr lang="ru-RU" b="1" dirty="0" smtClean="0">
                <a:latin typeface="Times New Roman" pitchFamily="18" charset="0"/>
                <a:cs typeface="Times New Roman" pitchFamily="18" charset="0"/>
              </a:rPr>
              <a:t>Здравствуй, пальчик!</a:t>
            </a:r>
            <a:br>
              <a:rPr lang="ru-RU" b="1" dirty="0" smtClean="0">
                <a:latin typeface="Times New Roman" pitchFamily="18" charset="0"/>
                <a:cs typeface="Times New Roman" pitchFamily="18" charset="0"/>
              </a:rPr>
            </a:br>
            <a:r>
              <a:rPr lang="ru-RU" b="1" dirty="0" smtClean="0">
                <a:latin typeface="Times New Roman" pitchFamily="18" charset="0"/>
                <a:cs typeface="Times New Roman" pitchFamily="18" charset="0"/>
              </a:rPr>
              <a:t>- Как живешь?</a:t>
            </a:r>
          </a:p>
          <a:p>
            <a:r>
              <a:rPr lang="ru-RU" b="1" dirty="0" err="1" smtClean="0">
                <a:latin typeface="Times New Roman" pitchFamily="18" charset="0"/>
                <a:cs typeface="Times New Roman" pitchFamily="18" charset="0"/>
              </a:rPr>
              <a:t>Тушки-тутушки</a:t>
            </a:r>
            <a:r>
              <a:rPr lang="ru-RU" b="1" dirty="0" smtClean="0">
                <a:latin typeface="Times New Roman" pitchFamily="18" charset="0"/>
                <a:cs typeface="Times New Roman" pitchFamily="18" charset="0"/>
              </a:rPr>
              <a:t>,</a:t>
            </a:r>
            <a:br>
              <a:rPr lang="ru-RU" b="1" dirty="0" smtClean="0">
                <a:latin typeface="Times New Roman" pitchFamily="18" charset="0"/>
                <a:cs typeface="Times New Roman" pitchFamily="18" charset="0"/>
              </a:rPr>
            </a:br>
            <a:r>
              <a:rPr lang="ru-RU" b="1" dirty="0" smtClean="0">
                <a:latin typeface="Times New Roman" pitchFamily="18" charset="0"/>
                <a:cs typeface="Times New Roman" pitchFamily="18" charset="0"/>
              </a:rPr>
              <a:t>Где твои ушки?</a:t>
            </a:r>
            <a:br>
              <a:rPr lang="ru-RU" b="1" dirty="0" smtClean="0">
                <a:latin typeface="Times New Roman" pitchFamily="18" charset="0"/>
                <a:cs typeface="Times New Roman" pitchFamily="18" charset="0"/>
              </a:rPr>
            </a:br>
            <a:r>
              <a:rPr lang="ru-RU" b="1" dirty="0" smtClean="0">
                <a:latin typeface="Times New Roman" pitchFamily="18" charset="0"/>
                <a:cs typeface="Times New Roman" pitchFamily="18" charset="0"/>
              </a:rPr>
              <a:t>Ушки в шапке,</a:t>
            </a:r>
            <a:br>
              <a:rPr lang="ru-RU" b="1" dirty="0" smtClean="0">
                <a:latin typeface="Times New Roman" pitchFamily="18" charset="0"/>
                <a:cs typeface="Times New Roman" pitchFamily="18" charset="0"/>
              </a:rPr>
            </a:br>
            <a:r>
              <a:rPr lang="ru-RU" b="1" dirty="0" smtClean="0">
                <a:latin typeface="Times New Roman" pitchFamily="18" charset="0"/>
                <a:cs typeface="Times New Roman" pitchFamily="18" charset="0"/>
              </a:rPr>
              <a:t>Не достанут лапки.</a:t>
            </a:r>
          </a:p>
          <a:p>
            <a:r>
              <a:rPr lang="ru-RU" b="1" dirty="0" smtClean="0">
                <a:latin typeface="Times New Roman" pitchFamily="18" charset="0"/>
                <a:cs typeface="Times New Roman" pitchFamily="18" charset="0"/>
              </a:rPr>
              <a:t>Маша варежку надела:  Ой, куда я пальчик дела?</a:t>
            </a:r>
            <a:br>
              <a:rPr lang="ru-RU" b="1" dirty="0" smtClean="0">
                <a:latin typeface="Times New Roman" pitchFamily="18" charset="0"/>
                <a:cs typeface="Times New Roman" pitchFamily="18" charset="0"/>
              </a:rPr>
            </a:br>
            <a:r>
              <a:rPr lang="ru-RU" b="1" dirty="0" smtClean="0">
                <a:latin typeface="Times New Roman" pitchFamily="18" charset="0"/>
                <a:cs typeface="Times New Roman" pitchFamily="18" charset="0"/>
              </a:rPr>
              <a:t>Нету пальчика, пропал,</a:t>
            </a:r>
            <a:br>
              <a:rPr lang="ru-RU" b="1" dirty="0" smtClean="0">
                <a:latin typeface="Times New Roman" pitchFamily="18" charset="0"/>
                <a:cs typeface="Times New Roman" pitchFamily="18" charset="0"/>
              </a:rPr>
            </a:br>
            <a:r>
              <a:rPr lang="ru-RU" b="1" dirty="0" smtClean="0">
                <a:latin typeface="Times New Roman" pitchFamily="18" charset="0"/>
                <a:cs typeface="Times New Roman" pitchFamily="18" charset="0"/>
              </a:rPr>
              <a:t>В свой домишко не попал.</a:t>
            </a:r>
          </a:p>
          <a:p>
            <a:endParaRPr lang="ru-RU" dirty="0"/>
          </a:p>
        </p:txBody>
      </p:sp>
      <p:pic>
        <p:nvPicPr>
          <p:cNvPr id="4" name="Рисунок 3" descr="SAM_1625.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43570" y="1188778"/>
            <a:ext cx="3286148" cy="4716740"/>
          </a:xfrm>
          <a:prstGeom prst="roundRect">
            <a:avLst>
              <a:gd name="adj" fmla="val 4167"/>
            </a:avLst>
          </a:prstGeom>
          <a:solidFill>
            <a:srgbClr val="FFFFFF"/>
          </a:solidFill>
          <a:ln w="76200" cap="sq">
            <a:solidFill>
              <a:srgbClr val="FF0066"/>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ransition spd="slow">
    <p:split dir="in"/>
    <p:sndAc>
      <p:stSnd>
        <p:snd r:embed="rId2" name="chimes.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42918"/>
            <a:ext cx="8229600" cy="642942"/>
          </a:xfrm>
        </p:spPr>
        <p:txBody>
          <a:bodyPr>
            <a:normAutofit fontScale="90000"/>
          </a:bodyPr>
          <a:lstStyle/>
          <a:p>
            <a:r>
              <a:rPr lang="ru-RU" sz="2700" b="1" dirty="0" smtClean="0">
                <a:solidFill>
                  <a:srgbClr val="FF0000"/>
                </a:solidFill>
                <a:latin typeface="Times New Roman" pitchFamily="18" charset="0"/>
                <a:cs typeface="Times New Roman" pitchFamily="18" charset="0"/>
              </a:rPr>
              <a:t>ВО ВРЕМЯ КУПАНИЯ И УМЫВАНИЯ</a:t>
            </a:r>
            <a:r>
              <a:rPr lang="ru-RU" dirty="0" smtClean="0"/>
              <a:t/>
            </a:r>
            <a:br>
              <a:rPr lang="ru-RU" dirty="0" smtClean="0"/>
            </a:br>
            <a:endParaRPr lang="ru-RU" dirty="0"/>
          </a:p>
        </p:txBody>
      </p:sp>
      <p:sp>
        <p:nvSpPr>
          <p:cNvPr id="7170" name="Rectangle 2"/>
          <p:cNvSpPr>
            <a:spLocks noChangeArrowheads="1"/>
          </p:cNvSpPr>
          <p:nvPr/>
        </p:nvSpPr>
        <p:spPr bwMode="auto">
          <a:xfrm>
            <a:off x="214282" y="1142984"/>
            <a:ext cx="2286016"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Кран,Откройся</a:t>
            </a:r>
            <a:r>
              <a:rPr kumimoji="0" lang="ru-RU" sz="1400" b="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br>
              <a:rPr kumimoji="0" lang="ru-RU" sz="1400" b="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ru-RU" sz="1400" b="1"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Нос,Умойся</a:t>
            </a:r>
            <a:r>
              <a:rPr kumimoji="0" lang="ru-RU" sz="1400" b="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br>
              <a:rPr kumimoji="0" lang="ru-RU" sz="1400" b="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ru-RU" sz="1400" b="1"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МойтесьСразу</a:t>
            </a:r>
            <a:r>
              <a:rPr kumimoji="0" lang="ru-RU" sz="1400" b="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br>
              <a:rPr kumimoji="0" lang="ru-RU" sz="1400" b="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ru-RU" sz="1400" b="1"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ОбаГлаза</a:t>
            </a:r>
            <a:r>
              <a:rPr kumimoji="0" lang="ru-RU" sz="1400" b="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br>
              <a:rPr kumimoji="0" lang="ru-RU" sz="1400" b="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ru-RU" sz="1400" b="1"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Мойтесь,Уши</a:t>
            </a:r>
            <a:r>
              <a:rPr kumimoji="0" lang="ru-RU" sz="1400" b="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br>
              <a:rPr kumimoji="0" lang="ru-RU" sz="1400" b="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ru-RU" sz="1400" b="1"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Мойся,Шейка</a:t>
            </a:r>
            <a:r>
              <a:rPr kumimoji="0" lang="ru-RU" sz="1400" b="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br>
              <a:rPr kumimoji="0" lang="ru-RU" sz="1400" b="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ru-RU" sz="1400" b="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Шейка, мойся</a:t>
            </a:r>
            <a:br>
              <a:rPr kumimoji="0" lang="ru-RU" sz="1400" b="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ru-RU" sz="1400" b="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Хорошенько!</a:t>
            </a:r>
            <a:br>
              <a:rPr kumimoji="0" lang="ru-RU" sz="1400" b="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ru-RU" sz="1400" b="1"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Мойся,Мойся</a:t>
            </a:r>
            <a:r>
              <a:rPr kumimoji="0" lang="ru-RU" sz="1400" b="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br>
              <a:rPr kumimoji="0" lang="ru-RU" sz="1400" b="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ru-RU" sz="1400" b="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Обливайся!</a:t>
            </a:r>
            <a:br>
              <a:rPr kumimoji="0" lang="ru-RU" sz="1400" b="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ru-RU" sz="1400" b="1"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Грязь,Смывайся</a:t>
            </a:r>
            <a:r>
              <a:rPr kumimoji="0" lang="ru-RU" sz="1400" b="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br>
              <a:rPr kumimoji="0" lang="ru-RU" sz="1400" b="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ru-RU" sz="1400" b="1"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Грязь,Смыва</a:t>
            </a:r>
            <a:endParaRPr kumimoji="0" lang="ru-RU" sz="1400" b="1"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7" name="Рисунок 6" descr="SAM_1577.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500694" y="1357298"/>
            <a:ext cx="3357586" cy="4286280"/>
          </a:xfrm>
          <a:prstGeom prst="roundRect">
            <a:avLst>
              <a:gd name="adj" fmla="val 4167"/>
            </a:avLst>
          </a:prstGeom>
          <a:solidFill>
            <a:srgbClr val="FFFFFF"/>
          </a:solidFill>
          <a:ln w="76200" cap="sq">
            <a:solidFill>
              <a:srgbClr val="FF0066"/>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8" name="Рисунок 7" descr="SAM_1578.JP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000232" y="2071678"/>
            <a:ext cx="3357586" cy="4286280"/>
          </a:xfrm>
          <a:prstGeom prst="roundRect">
            <a:avLst>
              <a:gd name="adj" fmla="val 4167"/>
            </a:avLst>
          </a:prstGeom>
          <a:solidFill>
            <a:srgbClr val="FFFFFF"/>
          </a:solidFill>
          <a:ln w="76200" cap="sq">
            <a:solidFill>
              <a:srgbClr val="FF0066"/>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ransition spd="slow">
    <p:split dir="in"/>
    <p:sndAc>
      <p:stSnd>
        <p:snd r:embed="rId2" name="chimes.wav"/>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700" b="1" dirty="0" smtClean="0">
                <a:solidFill>
                  <a:srgbClr val="FF0000"/>
                </a:solidFill>
                <a:latin typeface="Times New Roman" pitchFamily="18" charset="0"/>
                <a:cs typeface="Times New Roman" pitchFamily="18" charset="0"/>
              </a:rPr>
              <a:t>ВО ВРЕМЯ КОРМЛЕНИЯ </a:t>
            </a:r>
            <a:r>
              <a:rPr lang="ru-RU" dirty="0" smtClean="0"/>
              <a:t/>
            </a:r>
            <a:br>
              <a:rPr lang="ru-RU" dirty="0" smtClean="0"/>
            </a:br>
            <a:endParaRPr lang="ru-RU" dirty="0"/>
          </a:p>
        </p:txBody>
      </p:sp>
      <p:sp>
        <p:nvSpPr>
          <p:cNvPr id="3" name="Содержимое 2"/>
          <p:cNvSpPr>
            <a:spLocks noGrp="1"/>
          </p:cNvSpPr>
          <p:nvPr>
            <p:ph idx="1"/>
          </p:nvPr>
        </p:nvSpPr>
        <p:spPr>
          <a:xfrm>
            <a:off x="457200" y="857232"/>
            <a:ext cx="8229600" cy="5268931"/>
          </a:xfrm>
        </p:spPr>
        <p:txBody>
          <a:bodyPr>
            <a:normAutofit fontScale="92500" lnSpcReduction="10000"/>
          </a:bodyPr>
          <a:lstStyle/>
          <a:p>
            <a:pPr>
              <a:buNone/>
            </a:pPr>
            <a:r>
              <a:rPr lang="ru-RU" dirty="0" smtClean="0"/>
              <a:t> </a:t>
            </a:r>
          </a:p>
          <a:p>
            <a:pPr>
              <a:buNone/>
            </a:pPr>
            <a:r>
              <a:rPr lang="ru-RU" dirty="0" smtClean="0"/>
              <a:t> </a:t>
            </a:r>
          </a:p>
          <a:p>
            <a:pPr>
              <a:buNone/>
            </a:pPr>
            <a:r>
              <a:rPr lang="ru-RU" sz="2300" dirty="0" smtClean="0">
                <a:latin typeface="Times New Roman" pitchFamily="18" charset="0"/>
                <a:cs typeface="Times New Roman" pitchFamily="18" charset="0"/>
              </a:rPr>
              <a:t>    - </a:t>
            </a:r>
            <a:r>
              <a:rPr lang="ru-RU" sz="2200" dirty="0" smtClean="0">
                <a:latin typeface="Times New Roman" pitchFamily="18" charset="0"/>
                <a:cs typeface="Times New Roman" pitchFamily="18" charset="0"/>
              </a:rPr>
              <a:t>Ладушки, ладушки!</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  Где были?</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 У бабушки!</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 Что ели?</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 Кашку!</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 Что пили?</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 Бражку!</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Кашка </a:t>
            </a:r>
            <a:r>
              <a:rPr lang="ru-RU" sz="2200" dirty="0" err="1" smtClean="0">
                <a:latin typeface="Times New Roman" pitchFamily="18" charset="0"/>
                <a:cs typeface="Times New Roman" pitchFamily="18" charset="0"/>
              </a:rPr>
              <a:t>масленька</a:t>
            </a:r>
            <a:r>
              <a:rPr lang="ru-RU" sz="2200" dirty="0" smtClean="0">
                <a:latin typeface="Times New Roman" pitchFamily="18" charset="0"/>
                <a:cs typeface="Times New Roman" pitchFamily="18" charset="0"/>
              </a:rPr>
              <a:t>,</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Бражка сладенька,</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Бабушка добренька.</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Попили, поели,</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Домой полетели,</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На головку сели,</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Ладушки запели!</a:t>
            </a:r>
          </a:p>
          <a:p>
            <a:endParaRPr lang="ru-RU" dirty="0"/>
          </a:p>
        </p:txBody>
      </p:sp>
      <p:pic>
        <p:nvPicPr>
          <p:cNvPr id="4" name="Рисунок 3" descr="SAM_1620.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500430" y="1285860"/>
            <a:ext cx="5286412" cy="4714907"/>
          </a:xfrm>
          <a:prstGeom prst="roundRect">
            <a:avLst>
              <a:gd name="adj" fmla="val 4167"/>
            </a:avLst>
          </a:prstGeom>
          <a:solidFill>
            <a:srgbClr val="FFFFFF"/>
          </a:solidFill>
          <a:ln w="76200" cap="sq">
            <a:solidFill>
              <a:srgbClr val="FF0066"/>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ransition spd="slow">
    <p:split dir="in"/>
    <p:sndAc>
      <p:stSnd>
        <p:snd r:embed="rId2" name="chimes.wav"/>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643050"/>
            <a:ext cx="8229600" cy="4483113"/>
          </a:xfrm>
        </p:spPr>
        <p:txBody>
          <a:bodyPr>
            <a:normAutofit fontScale="92500" lnSpcReduction="20000"/>
          </a:bodyPr>
          <a:lstStyle/>
          <a:p>
            <a:pPr>
              <a:buNone/>
            </a:pPr>
            <a:r>
              <a:rPr lang="ru-RU" sz="2900" b="1" dirty="0" smtClean="0">
                <a:solidFill>
                  <a:srgbClr val="00B050"/>
                </a:solidFill>
              </a:rPr>
              <a:t>«</a:t>
            </a:r>
            <a:r>
              <a:rPr lang="ru-RU" sz="2800" b="1" dirty="0" smtClean="0">
                <a:solidFill>
                  <a:srgbClr val="00B050"/>
                </a:solidFill>
                <a:latin typeface="Times New Roman" pitchFamily="18" charset="0"/>
                <a:cs typeface="Times New Roman" pitchFamily="18" charset="0"/>
              </a:rPr>
              <a:t>Наш малыш»</a:t>
            </a:r>
          </a:p>
          <a:p>
            <a:pPr>
              <a:buNone/>
            </a:pPr>
            <a:r>
              <a:rPr lang="ru-RU" sz="1600" b="1" dirty="0" smtClean="0">
                <a:latin typeface="Times New Roman" pitchFamily="18" charset="0"/>
                <a:cs typeface="Times New Roman" pitchFamily="18" charset="0"/>
              </a:rPr>
              <a:t> </a:t>
            </a:r>
          </a:p>
          <a:p>
            <a:pPr>
              <a:buNone/>
            </a:pPr>
            <a:r>
              <a:rPr lang="ru-RU" sz="1600" b="1" dirty="0" smtClean="0">
                <a:solidFill>
                  <a:srgbClr val="0070C0"/>
                </a:solidFill>
                <a:latin typeface="Times New Roman" pitchFamily="18" charset="0"/>
                <a:cs typeface="Times New Roman" pitchFamily="18" charset="0"/>
              </a:rPr>
              <a:t>Ход игры: </a:t>
            </a:r>
            <a:r>
              <a:rPr lang="ru-RU" sz="1600" dirty="0" smtClean="0">
                <a:latin typeface="Times New Roman" pitchFamily="18" charset="0"/>
                <a:cs typeface="Times New Roman" pitchFamily="18" charset="0"/>
              </a:rPr>
              <a:t>Покажите куклу малышу. Познакомьте его с ребенком. Скажите, что малыш хочет есть. Прочитайте стихотворение З. Александровой:</a:t>
            </a:r>
          </a:p>
          <a:p>
            <a:pPr>
              <a:buNone/>
            </a:pPr>
            <a:r>
              <a:rPr lang="ru-RU" sz="1600" dirty="0" smtClean="0">
                <a:latin typeface="Times New Roman" pitchFamily="18" charset="0"/>
                <a:cs typeface="Times New Roman" pitchFamily="18" charset="0"/>
              </a:rPr>
              <a:t> </a:t>
            </a:r>
          </a:p>
          <a:p>
            <a:pPr>
              <a:buNone/>
            </a:pPr>
            <a:r>
              <a:rPr lang="ru-RU" sz="1600" dirty="0" smtClean="0">
                <a:latin typeface="Times New Roman" pitchFamily="18" charset="0"/>
                <a:cs typeface="Times New Roman" pitchFamily="18" charset="0"/>
              </a:rPr>
              <a:t>На плите сварилась каша.</a:t>
            </a:r>
          </a:p>
          <a:p>
            <a:pPr>
              <a:buNone/>
            </a:pPr>
            <a:r>
              <a:rPr lang="ru-RU" sz="1600" dirty="0" smtClean="0">
                <a:latin typeface="Times New Roman" pitchFamily="18" charset="0"/>
                <a:cs typeface="Times New Roman" pitchFamily="18" charset="0"/>
              </a:rPr>
              <a:t>Где большая ложка наша?</a:t>
            </a:r>
          </a:p>
          <a:p>
            <a:pPr>
              <a:buNone/>
            </a:pPr>
            <a:r>
              <a:rPr lang="ru-RU" sz="1600" dirty="0" smtClean="0">
                <a:latin typeface="Times New Roman" pitchFamily="18" charset="0"/>
                <a:cs typeface="Times New Roman" pitchFamily="18" charset="0"/>
              </a:rPr>
              <a:t>Лапы вымою водой,</a:t>
            </a:r>
          </a:p>
          <a:p>
            <a:pPr>
              <a:buNone/>
            </a:pPr>
            <a:r>
              <a:rPr lang="ru-RU" sz="1600" dirty="0" smtClean="0">
                <a:latin typeface="Times New Roman" pitchFamily="18" charset="0"/>
                <a:cs typeface="Times New Roman" pitchFamily="18" charset="0"/>
              </a:rPr>
              <a:t>Повяжу тебе салфетку –</a:t>
            </a:r>
          </a:p>
          <a:p>
            <a:pPr>
              <a:buNone/>
            </a:pPr>
            <a:r>
              <a:rPr lang="ru-RU" sz="1600" dirty="0" smtClean="0">
                <a:latin typeface="Times New Roman" pitchFamily="18" charset="0"/>
                <a:cs typeface="Times New Roman" pitchFamily="18" charset="0"/>
              </a:rPr>
              <a:t>Ешь котлету – ешь конфету,</a:t>
            </a:r>
          </a:p>
          <a:p>
            <a:pPr>
              <a:buNone/>
            </a:pPr>
            <a:r>
              <a:rPr lang="ru-RU" sz="1600" dirty="0" smtClean="0">
                <a:latin typeface="Times New Roman" pitchFamily="18" charset="0"/>
                <a:cs typeface="Times New Roman" pitchFamily="18" charset="0"/>
              </a:rPr>
              <a:t>Молоко свое допей,</a:t>
            </a:r>
          </a:p>
          <a:p>
            <a:pPr>
              <a:buNone/>
            </a:pPr>
            <a:r>
              <a:rPr lang="ru-RU" sz="1600" dirty="0" smtClean="0">
                <a:latin typeface="Times New Roman" pitchFamily="18" charset="0"/>
                <a:cs typeface="Times New Roman" pitchFamily="18" charset="0"/>
              </a:rPr>
              <a:t>И пойдем гулять скорей.</a:t>
            </a:r>
          </a:p>
          <a:p>
            <a:pPr>
              <a:buNone/>
            </a:pPr>
            <a:r>
              <a:rPr lang="ru-RU" sz="1700" dirty="0" smtClean="0">
                <a:latin typeface="Times New Roman" pitchFamily="18" charset="0"/>
                <a:cs typeface="Times New Roman" pitchFamily="18" charset="0"/>
              </a:rPr>
              <a:t>Предложите ребенка покормить куклу кашей, которая уже сварилась и стоит в кастрюле на столе. Положите кашу в тарелку и попросите кашей покормить куклу. Следите за тем, чтобы ребенок держал правильно ложку, не торопился, довел начатое до конца.</a:t>
            </a:r>
          </a:p>
          <a:p>
            <a:pPr>
              <a:buNone/>
            </a:pPr>
            <a:r>
              <a:rPr lang="ru-RU" sz="1700" dirty="0" smtClean="0">
                <a:latin typeface="Times New Roman" pitchFamily="18" charset="0"/>
                <a:cs typeface="Times New Roman" pitchFamily="18" charset="0"/>
              </a:rPr>
              <a:t>Когда ребенок, закончит игру, похвалите его. Скажите ему, что он был сегодня хорошей мамой (или папой). Предложите ему похвалить куклу, за то что она съела всю кашу, не запачкала лицо и руки.</a:t>
            </a:r>
          </a:p>
          <a:p>
            <a:pPr>
              <a:buNone/>
            </a:pPr>
            <a:endParaRPr lang="ru-RU" sz="1600" dirty="0" smtClean="0">
              <a:latin typeface="Times New Roman" pitchFamily="18" charset="0"/>
              <a:cs typeface="Times New Roman" pitchFamily="18" charset="0"/>
            </a:endParaRPr>
          </a:p>
          <a:p>
            <a:endParaRPr lang="ru-RU" dirty="0"/>
          </a:p>
        </p:txBody>
      </p:sp>
      <p:sp>
        <p:nvSpPr>
          <p:cNvPr id="4" name="Прямоугольник 3"/>
          <p:cNvSpPr/>
          <p:nvPr/>
        </p:nvSpPr>
        <p:spPr>
          <a:xfrm>
            <a:off x="1500166" y="571481"/>
            <a:ext cx="5357834" cy="954107"/>
          </a:xfrm>
          <a:prstGeom prst="rect">
            <a:avLst/>
          </a:prstGeom>
        </p:spPr>
        <p:txBody>
          <a:bodyPr wrap="square">
            <a:spAutoFit/>
          </a:bodyPr>
          <a:lstStyle/>
          <a:p>
            <a:r>
              <a:rPr lang="ru-RU" sz="2800" b="1" dirty="0" smtClean="0">
                <a:solidFill>
                  <a:srgbClr val="FF0000"/>
                </a:solidFill>
                <a:latin typeface="Times New Roman" pitchFamily="18" charset="0"/>
                <a:cs typeface="Times New Roman" pitchFamily="18" charset="0"/>
              </a:rPr>
              <a:t>«ФОРМИРОВАНИЕ НАВЫКА САМОСТОЯТЕЛЬНОЙ ЕДЫ»</a:t>
            </a:r>
            <a:endParaRPr lang="ru-RU" sz="2800" b="1" dirty="0"/>
          </a:p>
        </p:txBody>
      </p:sp>
    </p:spTree>
  </p:cSld>
  <p:clrMapOvr>
    <a:masterClrMapping/>
  </p:clrMapOvr>
  <p:transition spd="slow">
    <p:split dir="in"/>
    <p:sndAc>
      <p:stSnd>
        <p:snd r:embed="rId2" name="chimes.wav"/>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100" dirty="0" smtClean="0">
                <a:latin typeface="Times New Roman" pitchFamily="18" charset="0"/>
                <a:cs typeface="Times New Roman" pitchFamily="18" charset="0"/>
              </a:rPr>
              <a:t>	</a:t>
            </a:r>
            <a:br>
              <a:rPr lang="ru-RU" sz="3100" dirty="0" smtClean="0">
                <a:latin typeface="Times New Roman" pitchFamily="18" charset="0"/>
                <a:cs typeface="Times New Roman" pitchFamily="18" charset="0"/>
              </a:rPr>
            </a:br>
            <a:r>
              <a:rPr lang="ru-RU" sz="2800" dirty="0" smtClean="0"/>
              <a:t/>
            </a:r>
            <a:br>
              <a:rPr lang="ru-RU" sz="2800" dirty="0" smtClean="0"/>
            </a:br>
            <a:endParaRPr lang="ru-RU" sz="2800" dirty="0">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a:bodyPr>
          <a:lstStyle/>
          <a:p>
            <a:pPr>
              <a:buNone/>
            </a:pPr>
            <a:r>
              <a:rPr lang="ru-RU" dirty="0" smtClean="0"/>
              <a:t> </a:t>
            </a:r>
          </a:p>
          <a:p>
            <a:endParaRPr lang="ru-RU" dirty="0"/>
          </a:p>
        </p:txBody>
      </p:sp>
      <p:pic>
        <p:nvPicPr>
          <p:cNvPr id="5" name="Рисунок 4" descr="SAM_1655.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00166" y="1270795"/>
            <a:ext cx="6215106" cy="4993126"/>
          </a:xfrm>
          <a:prstGeom prst="rect">
            <a:avLst/>
          </a:prstGeom>
          <a:ln w="127000" cap="rnd">
            <a:solidFill>
              <a:srgbClr val="FF0066"/>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ransition spd="slow">
    <p:split dir="in"/>
    <p:sndAc>
      <p:stSnd>
        <p:snd r:embed="rId2" name="chimes.wav"/>
      </p:stSnd>
    </p:sndAc>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smtClean="0">
                <a:solidFill>
                  <a:srgbClr val="FF0000"/>
                </a:solidFill>
                <a:latin typeface="Times New Roman" pitchFamily="18" charset="0"/>
                <a:cs typeface="Times New Roman" pitchFamily="18" charset="0"/>
              </a:rPr>
              <a:t>«</a:t>
            </a:r>
            <a:r>
              <a:rPr lang="ru-RU" sz="2800" b="1" dirty="0" smtClean="0">
                <a:solidFill>
                  <a:srgbClr val="FF0000"/>
                </a:solidFill>
                <a:latin typeface="Times New Roman" pitchFamily="18" charset="0"/>
                <a:cs typeface="Times New Roman" pitchFamily="18" charset="0"/>
              </a:rPr>
              <a:t>ФОРМИРОВАНИЕ НАВЫКА САМОСТОЯТЕЛЬНО ОДЕВАТЬСЯ»</a:t>
            </a:r>
            <a:endParaRPr lang="ru-RU" sz="2800" b="1" dirty="0">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a:bodyPr>
          <a:lstStyle/>
          <a:p>
            <a:pPr>
              <a:buNone/>
            </a:pPr>
            <a:r>
              <a:rPr lang="ru-RU" sz="2800" b="1" dirty="0" smtClean="0">
                <a:solidFill>
                  <a:srgbClr val="00B050"/>
                </a:solidFill>
                <a:latin typeface="Times New Roman" pitchFamily="18" charset="0"/>
                <a:cs typeface="Times New Roman" pitchFamily="18" charset="0"/>
              </a:rPr>
              <a:t>«Кукла ложится спать»</a:t>
            </a:r>
          </a:p>
          <a:p>
            <a:pPr>
              <a:buNone/>
            </a:pPr>
            <a:r>
              <a:rPr lang="ru-RU" sz="1800" b="1" dirty="0" smtClean="0">
                <a:solidFill>
                  <a:srgbClr val="0070C0"/>
                </a:solidFill>
                <a:latin typeface="Times New Roman" pitchFamily="18" charset="0"/>
                <a:cs typeface="Times New Roman" pitchFamily="18" charset="0"/>
              </a:rPr>
              <a:t>Ход игры:  </a:t>
            </a:r>
            <a:r>
              <a:rPr lang="ru-RU" sz="1800" dirty="0" smtClean="0">
                <a:latin typeface="Times New Roman" pitchFamily="18" charset="0"/>
                <a:cs typeface="Times New Roman" pitchFamily="18" charset="0"/>
              </a:rPr>
              <a:t>покажите ребенку куклу.</a:t>
            </a:r>
          </a:p>
          <a:p>
            <a:pPr>
              <a:buNone/>
            </a:pPr>
            <a:r>
              <a:rPr lang="ru-RU" sz="1800" dirty="0" smtClean="0">
                <a:latin typeface="Times New Roman" pitchFamily="18" charset="0"/>
                <a:cs typeface="Times New Roman" pitchFamily="18" charset="0"/>
              </a:rPr>
              <a:t>Наша Таня, хочет спать:</a:t>
            </a:r>
          </a:p>
          <a:p>
            <a:pPr>
              <a:buNone/>
            </a:pPr>
            <a:r>
              <a:rPr lang="ru-RU" sz="1800" dirty="0" smtClean="0">
                <a:latin typeface="Times New Roman" pitchFamily="18" charset="0"/>
                <a:cs typeface="Times New Roman" pitchFamily="18" charset="0"/>
              </a:rPr>
              <a:t>Положите на кровать,</a:t>
            </a:r>
          </a:p>
          <a:p>
            <a:pPr>
              <a:buNone/>
            </a:pPr>
            <a:r>
              <a:rPr lang="ru-RU" sz="1800" dirty="0" smtClean="0">
                <a:latin typeface="Times New Roman" pitchFamily="18" charset="0"/>
                <a:cs typeface="Times New Roman" pitchFamily="18" charset="0"/>
              </a:rPr>
              <a:t>Тапочки снимите</a:t>
            </a:r>
          </a:p>
          <a:p>
            <a:pPr>
              <a:buNone/>
            </a:pPr>
            <a:r>
              <a:rPr lang="ru-RU" sz="1800" dirty="0" smtClean="0">
                <a:latin typeface="Times New Roman" pitchFamily="18" charset="0"/>
                <a:cs typeface="Times New Roman" pitchFamily="18" charset="0"/>
              </a:rPr>
              <a:t>Быстро положите!</a:t>
            </a:r>
          </a:p>
          <a:p>
            <a:pPr>
              <a:buNone/>
            </a:pPr>
            <a:r>
              <a:rPr lang="ru-RU" sz="1800" dirty="0" smtClean="0">
                <a:latin typeface="Times New Roman" pitchFamily="18" charset="0"/>
                <a:cs typeface="Times New Roman" pitchFamily="18" charset="0"/>
              </a:rPr>
              <a:t>Спросите ребенка, всю ли одежду сняла кукла? Можно ли спать одетым? Попросите ребенка, в какой последовательности снимать одежду? Предложите ребенку, раздеть куклу и уложить спать. Спойте вместе с ребенком колыбельную песенку для куклы. </a:t>
            </a:r>
          </a:p>
          <a:p>
            <a:endParaRPr lang="ru-RU" dirty="0"/>
          </a:p>
        </p:txBody>
      </p:sp>
    </p:spTree>
  </p:cSld>
  <p:clrMapOvr>
    <a:masterClrMapping/>
  </p:clrMapOvr>
  <p:transition spd="slow">
    <p:split dir="in"/>
    <p:sndAc>
      <p:stSnd>
        <p:snd r:embed="rId2" name="chimes.wav"/>
      </p:stSnd>
    </p:sndAc>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b="1" dirty="0" smtClean="0">
                <a:solidFill>
                  <a:srgbClr val="FF0000"/>
                </a:solidFill>
                <a:latin typeface="Times New Roman" pitchFamily="18" charset="0"/>
                <a:cs typeface="Times New Roman" pitchFamily="18" charset="0"/>
              </a:rPr>
              <a:t>«ФОРМИРОВАНИЕ НАВЫКА ОПРЯТНОСТИ И ГИГИЕНЫ»</a:t>
            </a:r>
            <a:endParaRPr lang="ru-RU" sz="2800" b="1" dirty="0">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fontScale="62500" lnSpcReduction="20000"/>
          </a:bodyPr>
          <a:lstStyle/>
          <a:p>
            <a:pPr>
              <a:buNone/>
            </a:pPr>
            <a:r>
              <a:rPr lang="ru-RU" sz="4500" b="1" dirty="0" smtClean="0">
                <a:solidFill>
                  <a:srgbClr val="00B050"/>
                </a:solidFill>
                <a:latin typeface="Times New Roman" pitchFamily="18" charset="0"/>
                <a:cs typeface="Times New Roman" pitchFamily="18" charset="0"/>
              </a:rPr>
              <a:t>«Девочка чумазая»</a:t>
            </a:r>
          </a:p>
          <a:p>
            <a:pPr>
              <a:buNone/>
            </a:pPr>
            <a:r>
              <a:rPr lang="ru-RU" sz="3400" b="1" dirty="0" smtClean="0">
                <a:solidFill>
                  <a:srgbClr val="00B0F0"/>
                </a:solidFill>
                <a:latin typeface="Times New Roman" pitchFamily="18" charset="0"/>
                <a:cs typeface="Times New Roman" pitchFamily="18" charset="0"/>
              </a:rPr>
              <a:t>Ход занятий: </a:t>
            </a:r>
            <a:r>
              <a:rPr lang="ru-RU" sz="3400" dirty="0" smtClean="0">
                <a:latin typeface="Times New Roman" pitchFamily="18" charset="0"/>
                <a:cs typeface="Times New Roman" pitchFamily="18" charset="0"/>
              </a:rPr>
              <a:t>Покажите ребенку куклу с грязными руками. Прочтите отрывок стихотворения А. </a:t>
            </a:r>
            <a:r>
              <a:rPr lang="ru-RU" sz="3400" dirty="0" err="1" smtClean="0">
                <a:latin typeface="Times New Roman" pitchFamily="18" charset="0"/>
                <a:cs typeface="Times New Roman" pitchFamily="18" charset="0"/>
              </a:rPr>
              <a:t>Барто</a:t>
            </a:r>
            <a:r>
              <a:rPr lang="ru-RU" sz="3400" dirty="0" smtClean="0">
                <a:latin typeface="Times New Roman" pitchFamily="18" charset="0"/>
                <a:cs typeface="Times New Roman" pitchFamily="18" charset="0"/>
              </a:rPr>
              <a:t>:</a:t>
            </a:r>
          </a:p>
          <a:p>
            <a:pPr>
              <a:buNone/>
            </a:pPr>
            <a:r>
              <a:rPr lang="ru-RU" sz="3400" dirty="0" smtClean="0">
                <a:latin typeface="Times New Roman" pitchFamily="18" charset="0"/>
                <a:cs typeface="Times New Roman" pitchFamily="18" charset="0"/>
              </a:rPr>
              <a:t> - Ах ты, девочка чумазая,</a:t>
            </a:r>
          </a:p>
          <a:p>
            <a:pPr>
              <a:buNone/>
            </a:pPr>
            <a:r>
              <a:rPr lang="ru-RU" sz="3400" dirty="0" smtClean="0">
                <a:latin typeface="Times New Roman" pitchFamily="18" charset="0"/>
                <a:cs typeface="Times New Roman" pitchFamily="18" charset="0"/>
              </a:rPr>
              <a:t>где ты руки так измазала?</a:t>
            </a:r>
          </a:p>
          <a:p>
            <a:pPr>
              <a:buNone/>
            </a:pPr>
            <a:r>
              <a:rPr lang="ru-RU" sz="3400" dirty="0" smtClean="0">
                <a:latin typeface="Times New Roman" pitchFamily="18" charset="0"/>
                <a:cs typeface="Times New Roman" pitchFamily="18" charset="0"/>
              </a:rPr>
              <a:t>Чёрные ладошки;</a:t>
            </a:r>
          </a:p>
          <a:p>
            <a:pPr>
              <a:buNone/>
            </a:pPr>
            <a:r>
              <a:rPr lang="ru-RU" sz="3400" dirty="0" smtClean="0">
                <a:latin typeface="Times New Roman" pitchFamily="18" charset="0"/>
                <a:cs typeface="Times New Roman" pitchFamily="18" charset="0"/>
              </a:rPr>
              <a:t>на локтях - дорожки.</a:t>
            </a:r>
          </a:p>
          <a:p>
            <a:pPr>
              <a:buNone/>
            </a:pPr>
            <a:r>
              <a:rPr lang="ru-RU" sz="3400" dirty="0" smtClean="0">
                <a:latin typeface="Times New Roman" pitchFamily="18" charset="0"/>
                <a:cs typeface="Times New Roman" pitchFamily="18" charset="0"/>
              </a:rPr>
              <a:t>Рассмотрите куклу. Попросите ребенка назвать грязные части тела куклы. Спросите: «Что нужно сделать, чтобы кукла была чистая?».</a:t>
            </a:r>
          </a:p>
          <a:p>
            <a:pPr>
              <a:buNone/>
            </a:pPr>
            <a:r>
              <a:rPr lang="ru-RU" sz="3400" dirty="0" smtClean="0">
                <a:latin typeface="Times New Roman" pitchFamily="18" charset="0"/>
                <a:cs typeface="Times New Roman" pitchFamily="18" charset="0"/>
              </a:rPr>
              <a:t>Предложите вспомнить, что нужно для мытья рук (вода, мыло, полотенце). Предложите помыть кукле грязные руки. Полюбуйтесь чистыми руками куклы, воскликните: «А ладошки, то отмылись!».</a:t>
            </a:r>
          </a:p>
          <a:p>
            <a:endParaRPr lang="ru-RU" dirty="0"/>
          </a:p>
        </p:txBody>
      </p:sp>
    </p:spTree>
  </p:cSld>
  <p:clrMapOvr>
    <a:masterClrMapping/>
  </p:clrMapOvr>
  <p:transition spd="slow">
    <p:split dir="in"/>
    <p:sndAc>
      <p:stSnd>
        <p:snd r:embed="rId2" name="chimes.wav"/>
      </p:stSnd>
    </p:sndAc>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14290"/>
            <a:ext cx="8229600" cy="5911873"/>
          </a:xfrm>
        </p:spPr>
        <p:txBody>
          <a:bodyPr>
            <a:normAutofit/>
          </a:bodyPr>
          <a:lstStyle/>
          <a:p>
            <a:pPr>
              <a:buNone/>
            </a:pPr>
            <a:r>
              <a:rPr lang="ru-RU" sz="2400" b="1" dirty="0" smtClean="0">
                <a:solidFill>
                  <a:srgbClr val="00B050"/>
                </a:solidFill>
                <a:latin typeface="Times New Roman" pitchFamily="18" charset="0"/>
                <a:cs typeface="Times New Roman" pitchFamily="18" charset="0"/>
              </a:rPr>
              <a:t>«Водичка, водичка, умой Кате личико»</a:t>
            </a:r>
          </a:p>
          <a:p>
            <a:pPr>
              <a:buNone/>
            </a:pPr>
            <a:r>
              <a:rPr lang="ru-RU" sz="1800" b="1" dirty="0" smtClean="0">
                <a:solidFill>
                  <a:srgbClr val="00B0F0"/>
                </a:solidFill>
                <a:latin typeface="Times New Roman" pitchFamily="18" charset="0"/>
                <a:cs typeface="Times New Roman" pitchFamily="18" charset="0"/>
              </a:rPr>
              <a:t>Ход игры:  </a:t>
            </a:r>
            <a:r>
              <a:rPr lang="ru-RU" sz="1800" dirty="0" smtClean="0">
                <a:latin typeface="Times New Roman" pitchFamily="18" charset="0"/>
                <a:cs typeface="Times New Roman" pitchFamily="18" charset="0"/>
              </a:rPr>
              <a:t>Покажите ребенку куклу с грязным лицом. Попросите ребенка сказать, что с ней не так?</a:t>
            </a:r>
          </a:p>
          <a:p>
            <a:pPr>
              <a:buNone/>
            </a:pPr>
            <a:endParaRPr lang="ru-RU" sz="1800" dirty="0" smtClean="0">
              <a:latin typeface="Times New Roman" pitchFamily="18" charset="0"/>
              <a:cs typeface="Times New Roman" pitchFamily="18" charset="0"/>
            </a:endParaRPr>
          </a:p>
          <a:p>
            <a:pPr>
              <a:buNone/>
            </a:pPr>
            <a:r>
              <a:rPr lang="ru-RU" sz="1800" dirty="0" smtClean="0">
                <a:latin typeface="Times New Roman" pitchFamily="18" charset="0"/>
                <a:cs typeface="Times New Roman" pitchFamily="18" charset="0"/>
              </a:rPr>
              <a:t>Прочтите </a:t>
            </a:r>
            <a:r>
              <a:rPr lang="ru-RU" sz="1800" dirty="0" err="1" smtClean="0">
                <a:latin typeface="Times New Roman" pitchFamily="18" charset="0"/>
                <a:cs typeface="Times New Roman" pitchFamily="18" charset="0"/>
              </a:rPr>
              <a:t>потешку</a:t>
            </a:r>
            <a:r>
              <a:rPr lang="ru-RU" sz="1800" dirty="0" smtClean="0">
                <a:latin typeface="Times New Roman" pitchFamily="18" charset="0"/>
                <a:cs typeface="Times New Roman" pitchFamily="18" charset="0"/>
              </a:rPr>
              <a:t>:</a:t>
            </a:r>
          </a:p>
          <a:p>
            <a:pPr>
              <a:buNone/>
            </a:pPr>
            <a:r>
              <a:rPr lang="ru-RU" sz="1800" dirty="0" smtClean="0">
                <a:latin typeface="Times New Roman" pitchFamily="18" charset="0"/>
                <a:cs typeface="Times New Roman" pitchFamily="18" charset="0"/>
              </a:rPr>
              <a:t>Водичка, водичка,</a:t>
            </a:r>
          </a:p>
          <a:p>
            <a:pPr>
              <a:buNone/>
            </a:pPr>
            <a:r>
              <a:rPr lang="ru-RU" sz="1800" dirty="0" smtClean="0">
                <a:latin typeface="Times New Roman" pitchFamily="18" charset="0"/>
                <a:cs typeface="Times New Roman" pitchFamily="18" charset="0"/>
              </a:rPr>
              <a:t>Умой мое личико,</a:t>
            </a:r>
          </a:p>
          <a:p>
            <a:pPr>
              <a:buNone/>
            </a:pPr>
            <a:r>
              <a:rPr lang="ru-RU" sz="1800" dirty="0" smtClean="0">
                <a:latin typeface="Times New Roman" pitchFamily="18" charset="0"/>
                <a:cs typeface="Times New Roman" pitchFamily="18" charset="0"/>
              </a:rPr>
              <a:t>Чтобы глазки блестели, </a:t>
            </a:r>
          </a:p>
          <a:p>
            <a:pPr>
              <a:buNone/>
            </a:pPr>
            <a:r>
              <a:rPr lang="ru-RU" sz="1800" dirty="0" smtClean="0">
                <a:latin typeface="Times New Roman" pitchFamily="18" charset="0"/>
                <a:cs typeface="Times New Roman" pitchFamily="18" charset="0"/>
              </a:rPr>
              <a:t>Чтобы щечки краснели,</a:t>
            </a:r>
          </a:p>
          <a:p>
            <a:pPr>
              <a:buNone/>
            </a:pPr>
            <a:r>
              <a:rPr lang="ru-RU" sz="1800" dirty="0" smtClean="0">
                <a:latin typeface="Times New Roman" pitchFamily="18" charset="0"/>
                <a:cs typeface="Times New Roman" pitchFamily="18" charset="0"/>
              </a:rPr>
              <a:t>Чтоб смеялся роток,</a:t>
            </a:r>
          </a:p>
          <a:p>
            <a:pPr>
              <a:buNone/>
            </a:pPr>
            <a:r>
              <a:rPr lang="ru-RU" sz="1800" dirty="0" smtClean="0">
                <a:latin typeface="Times New Roman" pitchFamily="18" charset="0"/>
                <a:cs typeface="Times New Roman" pitchFamily="18" charset="0"/>
              </a:rPr>
              <a:t>Чтоб кусался зубок.</a:t>
            </a:r>
          </a:p>
          <a:p>
            <a:pPr>
              <a:buNone/>
            </a:pPr>
            <a:r>
              <a:rPr lang="ru-RU" sz="1800" dirty="0" smtClean="0"/>
              <a:t> </a:t>
            </a:r>
          </a:p>
          <a:p>
            <a:pPr>
              <a:buNone/>
            </a:pPr>
            <a:r>
              <a:rPr lang="ru-RU" sz="1800" dirty="0" smtClean="0">
                <a:latin typeface="Times New Roman" pitchFamily="18" charset="0"/>
                <a:cs typeface="Times New Roman" pitchFamily="18" charset="0"/>
              </a:rPr>
              <a:t>Спросите ребенка, что нужно сделать, чтобы у куклы было чистое лицо? (Куклу нужно умыть или искупать?)</a:t>
            </a:r>
          </a:p>
          <a:p>
            <a:pPr>
              <a:buNone/>
            </a:pPr>
            <a:r>
              <a:rPr lang="ru-RU" sz="1800" dirty="0" smtClean="0">
                <a:latin typeface="Times New Roman" pitchFamily="18" charset="0"/>
                <a:cs typeface="Times New Roman" pitchFamily="18" charset="0"/>
              </a:rPr>
              <a:t>Спросите что нужно, чтобы умыть куклу (вода, мыло, полотенце)</a:t>
            </a:r>
          </a:p>
          <a:p>
            <a:pPr>
              <a:buNone/>
            </a:pPr>
            <a:r>
              <a:rPr lang="ru-RU" sz="1800" dirty="0" smtClean="0">
                <a:latin typeface="Times New Roman" pitchFamily="18" charset="0"/>
                <a:cs typeface="Times New Roman" pitchFamily="18" charset="0"/>
              </a:rPr>
              <a:t>Предложите ребенку умыть куклу.</a:t>
            </a:r>
          </a:p>
          <a:p>
            <a:endParaRPr lang="ru-RU" sz="1800" dirty="0">
              <a:latin typeface="Times New Roman" pitchFamily="18" charset="0"/>
              <a:cs typeface="Times New Roman" pitchFamily="18" charset="0"/>
            </a:endParaRPr>
          </a:p>
        </p:txBody>
      </p:sp>
    </p:spTree>
  </p:cSld>
  <p:clrMapOvr>
    <a:masterClrMapping/>
  </p:clrMapOvr>
  <p:transition spd="slow">
    <p:split dir="in"/>
    <p:sndAc>
      <p:stSnd>
        <p:snd r:embed="rId2" name="chimes.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a:effectLst/>
      </p:bgPr>
    </p:bg>
    <p:spTree>
      <p:nvGrpSpPr>
        <p:cNvPr id="1" name=""/>
        <p:cNvGrpSpPr/>
        <p:nvPr/>
      </p:nvGrpSpPr>
      <p:grpSpPr>
        <a:xfrm>
          <a:off x="0" y="0"/>
          <a:ext cx="0" cy="0"/>
          <a:chOff x="0" y="0"/>
          <a:chExt cx="0" cy="0"/>
        </a:xfrm>
      </p:grpSpPr>
      <p:sp>
        <p:nvSpPr>
          <p:cNvPr id="4" name="Содержимое 3"/>
          <p:cNvSpPr>
            <a:spLocks noGrp="1"/>
          </p:cNvSpPr>
          <p:nvPr>
            <p:ph idx="1"/>
          </p:nvPr>
        </p:nvSpPr>
        <p:spPr>
          <a:xfrm>
            <a:off x="285720" y="500042"/>
            <a:ext cx="5715040" cy="6072230"/>
          </a:xfrm>
        </p:spPr>
        <p:txBody>
          <a:bodyPr>
            <a:normAutofit fontScale="40000" lnSpcReduction="20000"/>
          </a:bodyPr>
          <a:lstStyle/>
          <a:p>
            <a:pPr>
              <a:buNone/>
            </a:pPr>
            <a:endParaRPr lang="ru-RU" sz="5400" dirty="0" smtClean="0">
              <a:ln w="18415" cmpd="sng">
                <a:solidFill>
                  <a:srgbClr val="FFFFFF"/>
                </a:solidFill>
                <a:prstDash val="solid"/>
              </a:ln>
              <a:effectLst>
                <a:outerShdw blurRad="63500" dir="3600000" algn="tl" rotWithShape="0">
                  <a:srgbClr val="000000">
                    <a:alpha val="70000"/>
                  </a:srgbClr>
                </a:outerShdw>
              </a:effectLst>
              <a:latin typeface="Times New Roman" pitchFamily="18" charset="0"/>
              <a:cs typeface="Times New Roman" pitchFamily="18" charset="0"/>
            </a:endParaRPr>
          </a:p>
          <a:p>
            <a:pPr>
              <a:buNone/>
            </a:pPr>
            <a:r>
              <a:rPr lang="ru-RU" sz="5400" b="1" dirty="0" smtClean="0">
                <a:latin typeface="Times New Roman" pitchFamily="18" charset="0"/>
                <a:cs typeface="Times New Roman" pitchFamily="18" charset="0"/>
              </a:rPr>
              <a:t>                       </a:t>
            </a:r>
            <a:r>
              <a:rPr lang="en-US" sz="6700" b="1" dirty="0" smtClean="0">
                <a:solidFill>
                  <a:srgbClr val="C00000"/>
                </a:solidFill>
                <a:latin typeface="Times New Roman" pitchFamily="18" charset="0"/>
                <a:cs typeface="Times New Roman" pitchFamily="18" charset="0"/>
              </a:rPr>
              <a:t> </a:t>
            </a:r>
            <a:r>
              <a:rPr lang="ru-RU" sz="6700" b="1" dirty="0" smtClean="0">
                <a:solidFill>
                  <a:srgbClr val="C00000"/>
                </a:solidFill>
                <a:latin typeface="Times New Roman" pitchFamily="18" charset="0"/>
                <a:cs typeface="Times New Roman" pitchFamily="18" charset="0"/>
              </a:rPr>
              <a:t>Актуальность </a:t>
            </a:r>
          </a:p>
          <a:p>
            <a:pPr>
              <a:buNone/>
            </a:pPr>
            <a:r>
              <a:rPr lang="ru-RU" dirty="0" smtClean="0">
                <a:latin typeface="Times New Roman" pitchFamily="18" charset="0"/>
                <a:cs typeface="Times New Roman" pitchFamily="18" charset="0"/>
              </a:rPr>
              <a:t>  </a:t>
            </a:r>
          </a:p>
          <a:p>
            <a:pPr>
              <a:buNone/>
            </a:pPr>
            <a:r>
              <a:rPr lang="ru-RU"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        </a:t>
            </a:r>
            <a:r>
              <a:rPr lang="ru-RU" sz="4200" dirty="0" smtClean="0">
                <a:latin typeface="Times New Roman" pitchFamily="18" charset="0"/>
                <a:cs typeface="Times New Roman" pitchFamily="18" charset="0"/>
              </a:rPr>
              <a:t>Ребенок 3-года жизни – это существо постоянно рвущееся к самостоятельности,  но практически во всем зависящие от взрослого. Без посторонней помощи ребенок еще не способен справляться со многими бытовыми проблемами. Возможности науки навыки недостаточно сформированы.</a:t>
            </a:r>
          </a:p>
          <a:p>
            <a:pPr>
              <a:buNone/>
            </a:pPr>
            <a:r>
              <a:rPr lang="ru-RU" sz="4200" dirty="0" smtClean="0">
                <a:latin typeface="Times New Roman" pitchFamily="18" charset="0"/>
                <a:cs typeface="Times New Roman" pitchFamily="18" charset="0"/>
              </a:rPr>
              <a:t>   </a:t>
            </a:r>
            <a:r>
              <a:rPr lang="en-US" sz="4200" dirty="0" smtClean="0">
                <a:latin typeface="Times New Roman" pitchFamily="18" charset="0"/>
                <a:cs typeface="Times New Roman" pitchFamily="18" charset="0"/>
              </a:rPr>
              <a:t>   </a:t>
            </a:r>
            <a:r>
              <a:rPr lang="ru-RU" sz="4200" dirty="0" smtClean="0">
                <a:latin typeface="Times New Roman" pitchFamily="18" charset="0"/>
                <a:cs typeface="Times New Roman" pitchFamily="18" charset="0"/>
              </a:rPr>
              <a:t> Что же нужно сделать, чтобы избежать проблемы в период «Я САМ»</a:t>
            </a:r>
          </a:p>
          <a:p>
            <a:pPr>
              <a:buNone/>
            </a:pPr>
            <a:r>
              <a:rPr lang="ru-RU" sz="4200" dirty="0" smtClean="0">
                <a:latin typeface="Times New Roman" pitchFamily="18" charset="0"/>
                <a:cs typeface="Times New Roman" pitchFamily="18" charset="0"/>
              </a:rPr>
              <a:t>      Предоставить как можно больше  свободы ребенку, формировать навыки детей  быть свободным от помощи взрослых. Научить его всем навыкам самостоятельности:  аккуратно есть самому; одеваться и застегивать все виды застежек; приводить себя в порядок; мыть руки перед едой и по мере загрязнения; пользоваться туалетом.</a:t>
            </a:r>
          </a:p>
          <a:p>
            <a:pPr>
              <a:buNone/>
            </a:pPr>
            <a:r>
              <a:rPr lang="ru-RU" sz="4200" dirty="0" smtClean="0">
                <a:latin typeface="Times New Roman" pitchFamily="18" charset="0"/>
                <a:cs typeface="Times New Roman" pitchFamily="18" charset="0"/>
              </a:rPr>
              <a:t>      Особенности ребенка третьего года жизни является стремление делать то, что делают окружающие его взрослые. В этот период он заявляет себя как личность, стремится стать независимым,  все хочет делать сам. Только освоив навыки самообслуживания, малыш почувствует свою самостоятельность.</a:t>
            </a:r>
          </a:p>
          <a:p>
            <a:endParaRPr lang="ru-RU" dirty="0"/>
          </a:p>
        </p:txBody>
      </p:sp>
      <p:pic>
        <p:nvPicPr>
          <p:cNvPr id="3" name="Рисунок 2" descr="09.jpg"/>
          <p:cNvPicPr>
            <a:picLocks noChangeAspect="1"/>
          </p:cNvPicPr>
          <p:nvPr/>
        </p:nvPicPr>
        <p:blipFill>
          <a:blip r:embed="rId4" cstate="print"/>
          <a:stretch>
            <a:fillRect/>
          </a:stretch>
        </p:blipFill>
        <p:spPr>
          <a:xfrm>
            <a:off x="6072198" y="1643050"/>
            <a:ext cx="2857520" cy="3429024"/>
          </a:xfrm>
          <a:prstGeom prst="roundRect">
            <a:avLst>
              <a:gd name="adj" fmla="val 4167"/>
            </a:avLst>
          </a:prstGeom>
          <a:solidFill>
            <a:srgbClr val="FFFFFF"/>
          </a:solidFill>
          <a:ln w="76200" cap="sq">
            <a:solidFill>
              <a:srgbClr val="FF0066"/>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ransition spd="slow">
    <p:split dir="in"/>
    <p:sndAc>
      <p:stSnd>
        <p:snd r:embed="rId3" name="chimes.wav"/>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a:effectLst/>
      </p:bgPr>
    </p:bg>
    <p:spTree>
      <p:nvGrpSpPr>
        <p:cNvPr id="1" name=""/>
        <p:cNvGrpSpPr/>
        <p:nvPr/>
      </p:nvGrpSpPr>
      <p:grpSpPr>
        <a:xfrm>
          <a:off x="0" y="0"/>
          <a:ext cx="0" cy="0"/>
          <a:chOff x="0" y="0"/>
          <a:chExt cx="0" cy="0"/>
        </a:xfrm>
      </p:grpSpPr>
      <p:pic>
        <p:nvPicPr>
          <p:cNvPr id="3" name="Содержимое 2" descr="SAM_1616.JPG"/>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4929190" y="285728"/>
            <a:ext cx="3962410" cy="2971808"/>
          </a:xfrm>
          <a:prstGeom prst="roundRect">
            <a:avLst>
              <a:gd name="adj" fmla="val 4167"/>
            </a:avLst>
          </a:prstGeom>
          <a:solidFill>
            <a:srgbClr val="FFFFFF"/>
          </a:solidFill>
          <a:ln w="76200" cap="sq">
            <a:solidFill>
              <a:srgbClr val="FF0066"/>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4" name="Рисунок 3" descr="SAM_1615.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33313" y="3268240"/>
            <a:ext cx="4310126" cy="3232594"/>
          </a:xfrm>
          <a:prstGeom prst="roundRect">
            <a:avLst>
              <a:gd name="adj" fmla="val 4167"/>
            </a:avLst>
          </a:prstGeom>
          <a:solidFill>
            <a:srgbClr val="FFFFFF"/>
          </a:solidFill>
          <a:ln w="76200" cap="sq">
            <a:solidFill>
              <a:srgbClr val="FF0066"/>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5" name="Picture 2" descr="http://dl6.glitter-graphics.net/pub/670/670186u90t6a496r.gif"/>
          <p:cNvPicPr>
            <a:picLocks noChangeAspect="1" noChangeArrowheads="1" noCrop="1"/>
          </p:cNvPicPr>
          <p:nvPr/>
        </p:nvPicPr>
        <p:blipFill>
          <a:blip r:embed="rId5" cstate="print"/>
          <a:srcRect/>
          <a:stretch>
            <a:fillRect/>
          </a:stretch>
        </p:blipFill>
        <p:spPr bwMode="auto">
          <a:xfrm>
            <a:off x="785786" y="142852"/>
            <a:ext cx="3071834" cy="2857520"/>
          </a:xfrm>
          <a:prstGeom prst="rect">
            <a:avLst/>
          </a:prstGeom>
          <a:noFill/>
        </p:spPr>
      </p:pic>
    </p:spTree>
  </p:cSld>
  <p:clrMapOvr>
    <a:masterClrMapping/>
  </p:clrMapOvr>
  <p:transition spd="slow">
    <p:split dir="in"/>
    <p:sndAc>
      <p:stSnd>
        <p:snd r:embed="rId2" name="chimes.wav"/>
      </p:stSnd>
    </p:sndAc>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71480"/>
            <a:ext cx="8229600" cy="5554683"/>
          </a:xfrm>
        </p:spPr>
        <p:txBody>
          <a:bodyPr>
            <a:normAutofit lnSpcReduction="10000"/>
          </a:bodyPr>
          <a:lstStyle/>
          <a:p>
            <a:pPr>
              <a:buNone/>
            </a:pPr>
            <a:r>
              <a:rPr lang="ru-RU" sz="2900" dirty="0" smtClean="0">
                <a:latin typeface="Times New Roman" pitchFamily="18" charset="0"/>
                <a:cs typeface="Times New Roman" pitchFamily="18" charset="0"/>
              </a:rPr>
              <a:t> </a:t>
            </a:r>
            <a:r>
              <a:rPr lang="ru-RU" sz="2900" dirty="0" smtClean="0">
                <a:solidFill>
                  <a:srgbClr val="FF0000"/>
                </a:solidFill>
                <a:latin typeface="Times New Roman" pitchFamily="18" charset="0"/>
                <a:cs typeface="Times New Roman" pitchFamily="18" charset="0"/>
              </a:rPr>
              <a:t>«ФОРМИРОВАНИЕ НАВЫКОВ    САМООБСЛУЖИВАНИЯ»</a:t>
            </a:r>
          </a:p>
          <a:p>
            <a:pPr>
              <a:buNone/>
            </a:pPr>
            <a:r>
              <a:rPr lang="ru-RU" dirty="0" smtClean="0"/>
              <a:t> </a:t>
            </a:r>
            <a:r>
              <a:rPr lang="ru-RU" sz="2300" dirty="0" smtClean="0">
                <a:latin typeface="Times New Roman" pitchFamily="18" charset="0"/>
                <a:cs typeface="Times New Roman" pitchFamily="18" charset="0"/>
              </a:rPr>
              <a:t>Важное значение для здоровья и благополучия ребенка имеет правильная организация режима питания, сна, бодрствования, прогулок, проведения сна.</a:t>
            </a:r>
          </a:p>
          <a:p>
            <a:pPr>
              <a:buNone/>
            </a:pPr>
            <a:r>
              <a:rPr lang="ru-RU" sz="2300" dirty="0" smtClean="0">
                <a:latin typeface="Times New Roman" pitchFamily="18" charset="0"/>
                <a:cs typeface="Times New Roman" pitchFamily="18" charset="0"/>
              </a:rPr>
              <a:t>Проводя ежедневные процедуры, взрослые должны приучать ребенка к самообслуживанию и самостоятельности.</a:t>
            </a:r>
          </a:p>
          <a:p>
            <a:pPr>
              <a:buNone/>
            </a:pPr>
            <a:r>
              <a:rPr lang="ru-RU" sz="2300" dirty="0" smtClean="0">
                <a:latin typeface="Times New Roman" pitchFamily="18" charset="0"/>
                <a:cs typeface="Times New Roman" pitchFamily="18" charset="0"/>
              </a:rPr>
              <a:t>Во время умывания нужно следить за тем, чтобы вода не затекала в рукава, не попадала за воротник. Если ребенок сам умывается, взрослый должен обратить его внимание на то,  чтобы руки и лицо были сухими. Для того, чтобы сделать процедуру умывания привлекательной, нужно постараться заинтересовать ребенка («Посмотри какое душистое, гладкое мыло! Какая получиться пена, когда ты намылишь ручки?»)</a:t>
            </a:r>
          </a:p>
          <a:p>
            <a:endParaRPr lang="ru-RU" dirty="0"/>
          </a:p>
        </p:txBody>
      </p:sp>
    </p:spTree>
  </p:cSld>
  <p:clrMapOvr>
    <a:masterClrMapping/>
  </p:clrMapOvr>
  <p:transition spd="slow">
    <p:split dir="in"/>
    <p:sndAc>
      <p:stSnd>
        <p:snd r:embed="rId2" name="chimes.wav"/>
      </p:stSnd>
    </p:sndAc>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a:effectLst/>
      </p:bgPr>
    </p:bg>
    <p:spTree>
      <p:nvGrpSpPr>
        <p:cNvPr id="1" name=""/>
        <p:cNvGrpSpPr/>
        <p:nvPr/>
      </p:nvGrpSpPr>
      <p:grpSpPr>
        <a:xfrm>
          <a:off x="0" y="0"/>
          <a:ext cx="0" cy="0"/>
          <a:chOff x="0" y="0"/>
          <a:chExt cx="0" cy="0"/>
        </a:xfrm>
      </p:grpSpPr>
      <p:pic>
        <p:nvPicPr>
          <p:cNvPr id="4" name="Содержимое 3" descr="SAM_1575.JPG"/>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4643438" y="1285860"/>
            <a:ext cx="3643338" cy="4525963"/>
          </a:xfrm>
          <a:prstGeom prst="roundRect">
            <a:avLst>
              <a:gd name="adj" fmla="val 4167"/>
            </a:avLst>
          </a:prstGeom>
          <a:solidFill>
            <a:srgbClr val="FFFFFF"/>
          </a:solidFill>
          <a:ln w="76200" cap="sq">
            <a:solidFill>
              <a:srgbClr val="FF0066"/>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5" name="Рисунок 4" descr="SAM_1576.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28662" y="1285860"/>
            <a:ext cx="3500462" cy="4572032"/>
          </a:xfrm>
          <a:prstGeom prst="roundRect">
            <a:avLst>
              <a:gd name="adj" fmla="val 4167"/>
            </a:avLst>
          </a:prstGeom>
          <a:solidFill>
            <a:srgbClr val="FFFFFF"/>
          </a:solidFill>
          <a:ln w="76200" cap="sq">
            <a:solidFill>
              <a:srgbClr val="FF0066"/>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ransition spd="slow">
    <p:split dir="in"/>
    <p:sndAc>
      <p:stSnd>
        <p:snd r:embed="rId2" name="chimes.wav"/>
      </p:stSnd>
    </p:sndAc>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14290"/>
            <a:ext cx="8229600" cy="5911873"/>
          </a:xfrm>
        </p:spPr>
        <p:txBody>
          <a:bodyPr>
            <a:normAutofit/>
          </a:bodyPr>
          <a:lstStyle/>
          <a:p>
            <a:pPr>
              <a:buNone/>
            </a:pPr>
            <a:r>
              <a:rPr lang="ru-RU" sz="1900" dirty="0" smtClean="0">
                <a:latin typeface="Times New Roman" pitchFamily="18" charset="0"/>
                <a:cs typeface="Times New Roman" pitchFamily="18" charset="0"/>
              </a:rPr>
              <a:t>      Приучая детей пользоваться горшком и унитазом, взрослый должен позаботиться о том, чтобы ребенок не испытывал дискомфорта. Нельзя малыша принудительно сажать на горшок, ругать за испачканное белье, достаточно мягко выразить сожаление по этому поводу. Обязательно нужно похвалить ребенка, если он сел на горшок, если он согласился сесть на горшок, или попросился в туалет.</a:t>
            </a:r>
          </a:p>
          <a:p>
            <a:endParaRPr lang="ru-RU" dirty="0"/>
          </a:p>
        </p:txBody>
      </p:sp>
      <p:pic>
        <p:nvPicPr>
          <p:cNvPr id="5" name="Рисунок 4" descr="SAM_1442.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57224" y="2071678"/>
            <a:ext cx="7500990" cy="4572032"/>
          </a:xfrm>
          <a:prstGeom prst="roundRect">
            <a:avLst>
              <a:gd name="adj" fmla="val 4167"/>
            </a:avLst>
          </a:prstGeom>
          <a:solidFill>
            <a:srgbClr val="FFFFFF"/>
          </a:solidFill>
          <a:ln w="76200" cap="sq">
            <a:solidFill>
              <a:srgbClr val="FF0066"/>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ransition spd="slow">
    <p:split dir="in"/>
    <p:sndAc>
      <p:stSnd>
        <p:snd r:embed="rId2" name="chimes.wav"/>
      </p:stSnd>
    </p:sndAc>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71480"/>
            <a:ext cx="8229600" cy="5554683"/>
          </a:xfrm>
        </p:spPr>
        <p:txBody>
          <a:bodyPr>
            <a:normAutofit/>
          </a:bodyPr>
          <a:lstStyle/>
          <a:p>
            <a:pPr>
              <a:buNone/>
            </a:pPr>
            <a:r>
              <a:rPr lang="ru-RU" sz="2000" dirty="0" smtClean="0">
                <a:latin typeface="Times New Roman" pitchFamily="18" charset="0"/>
                <a:cs typeface="Times New Roman" pitchFamily="18" charset="0"/>
              </a:rPr>
              <a:t>Раздевание и одевание детей занимает очень много времени в течение дня. Эти процедуры также следует использовать для развития у детей самостоятельных действий, поэтому надо предоставить им возможность поупражняться в последовательности операций. Малыши могут наблюдать за тем, как одеваются другие дети и пытаются подражать им. Имитируя действия сверстников, действуя по показу воспитателя, малыши учатся снимать и одевать одежду, расстегивать и застегивать застежки.</a:t>
            </a:r>
          </a:p>
          <a:p>
            <a:pPr>
              <a:buNone/>
            </a:pPr>
            <a:r>
              <a:rPr lang="ru-RU" sz="2000" dirty="0" smtClean="0">
                <a:latin typeface="Times New Roman" pitchFamily="18" charset="0"/>
                <a:cs typeface="Times New Roman" pitchFamily="18" charset="0"/>
              </a:rPr>
              <a:t>Помогая ребенка одеваться и раздеваться, взрослый должен быть спокойным и терпеливым; нельзя ругать, подгонять ребенка, совершать резкие и грубые действия. Все действия нужно сопровождать ласковой речью, называя предметы одежды, рассказывая, что и как делается. </a:t>
            </a:r>
          </a:p>
          <a:p>
            <a:endParaRPr lang="ru-RU" dirty="0"/>
          </a:p>
        </p:txBody>
      </p:sp>
    </p:spTree>
  </p:cSld>
  <p:clrMapOvr>
    <a:masterClrMapping/>
  </p:clrMapOvr>
  <p:transition spd="slow">
    <p:split dir="in"/>
    <p:sndAc>
      <p:stSnd>
        <p:snd r:embed="rId2" name="chimes.wav"/>
      </p:stSnd>
    </p:sndAc>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a:effectLst/>
      </p:bgPr>
    </p:bg>
    <p:spTree>
      <p:nvGrpSpPr>
        <p:cNvPr id="1" name=""/>
        <p:cNvGrpSpPr/>
        <p:nvPr/>
      </p:nvGrpSpPr>
      <p:grpSpPr>
        <a:xfrm>
          <a:off x="0" y="0"/>
          <a:ext cx="0" cy="0"/>
          <a:chOff x="0" y="0"/>
          <a:chExt cx="0" cy="0"/>
        </a:xfrm>
      </p:grpSpPr>
      <p:pic>
        <p:nvPicPr>
          <p:cNvPr id="4" name="Рисунок 3" descr="SAM_1451.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30304" y="1000108"/>
            <a:ext cx="3755944" cy="4714908"/>
          </a:xfrm>
          <a:prstGeom prst="roundRect">
            <a:avLst>
              <a:gd name="adj" fmla="val 4167"/>
            </a:avLst>
          </a:prstGeom>
          <a:solidFill>
            <a:srgbClr val="FFFFFF"/>
          </a:solidFill>
          <a:ln w="76200" cap="sq">
            <a:solidFill>
              <a:srgbClr val="FF0066"/>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5" name="Рисунок 4" descr="SAM_1464.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643437" y="1000108"/>
            <a:ext cx="3915771" cy="4714908"/>
          </a:xfrm>
          <a:prstGeom prst="roundRect">
            <a:avLst>
              <a:gd name="adj" fmla="val 4167"/>
            </a:avLst>
          </a:prstGeom>
          <a:solidFill>
            <a:srgbClr val="FFFFFF"/>
          </a:solidFill>
          <a:ln w="76200" cap="sq">
            <a:solidFill>
              <a:srgbClr val="FF0066"/>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ransition spd="slow">
    <p:split dir="in"/>
    <p:sndAc>
      <p:stSnd>
        <p:snd r:embed="rId2" name="chimes.wav"/>
      </p:stSnd>
    </p:sndAc>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928670"/>
            <a:ext cx="8229600" cy="1928826"/>
          </a:xfrm>
        </p:spPr>
        <p:txBody>
          <a:bodyPr>
            <a:normAutofit/>
          </a:bodyPr>
          <a:lstStyle/>
          <a:p>
            <a:r>
              <a:rPr lang="ru-RU" dirty="0" smtClean="0"/>
              <a:t/>
            </a:r>
            <a:br>
              <a:rPr lang="ru-RU" dirty="0" smtClean="0"/>
            </a:br>
            <a:endParaRPr lang="ru-RU" sz="4800" dirty="0"/>
          </a:p>
        </p:txBody>
      </p:sp>
      <p:pic>
        <p:nvPicPr>
          <p:cNvPr id="6" name="Содержимое 5" descr="SAM_1619.JPG"/>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5000628" y="428604"/>
            <a:ext cx="3714776" cy="4525963"/>
          </a:xfrm>
          <a:prstGeom prst="roundRect">
            <a:avLst>
              <a:gd name="adj" fmla="val 4167"/>
            </a:avLst>
          </a:prstGeom>
          <a:solidFill>
            <a:srgbClr val="FFFFFF"/>
          </a:solidFill>
          <a:ln w="76200" cap="sq">
            <a:solidFill>
              <a:srgbClr val="FF0066"/>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4" name="Прямоугольник 3"/>
          <p:cNvSpPr/>
          <p:nvPr/>
        </p:nvSpPr>
        <p:spPr>
          <a:xfrm>
            <a:off x="857225" y="1714488"/>
            <a:ext cx="3286148" cy="1754326"/>
          </a:xfrm>
          <a:prstGeom prst="rect">
            <a:avLst/>
          </a:prstGeom>
        </p:spPr>
        <p:txBody>
          <a:bodyPr wrap="square">
            <a:spAutoFit/>
          </a:bodyPr>
          <a:lstStyle/>
          <a:p>
            <a:r>
              <a:rPr lang="ru-RU" sz="5400" dirty="0" smtClean="0">
                <a:solidFill>
                  <a:srgbClr val="00B050"/>
                </a:solidFill>
                <a:effectLst>
                  <a:glow rad="101600">
                    <a:srgbClr val="FF00FF">
                      <a:alpha val="60000"/>
                    </a:srgbClr>
                  </a:glow>
                </a:effectLst>
                <a:latin typeface="Monotype Corsiva" pitchFamily="66" charset="0"/>
              </a:rPr>
              <a:t>Спасибо за внимание.</a:t>
            </a:r>
            <a:endParaRPr lang="ru-RU" sz="5400" dirty="0">
              <a:solidFill>
                <a:srgbClr val="00B050"/>
              </a:solidFill>
              <a:effectLst>
                <a:glow rad="101600">
                  <a:srgbClr val="FF00FF">
                    <a:alpha val="60000"/>
                  </a:srgbClr>
                </a:glow>
              </a:effectLst>
            </a:endParaRPr>
          </a:p>
        </p:txBody>
      </p:sp>
    </p:spTree>
  </p:cSld>
  <p:clrMapOvr>
    <a:masterClrMapping/>
  </p:clrMapOvr>
  <p:transition spd="slow">
    <p:split dir="in"/>
    <p:sndAc>
      <p:stSnd>
        <p:snd r:embed="rId2" name="applause.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FF0000"/>
                </a:solidFill>
                <a:latin typeface="Times New Roman" pitchFamily="18" charset="0"/>
                <a:cs typeface="Times New Roman" pitchFamily="18" charset="0"/>
              </a:rPr>
              <a:t>Цель:</a:t>
            </a:r>
            <a:endParaRPr lang="ru-RU" b="1"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457200" y="1214422"/>
            <a:ext cx="8229600" cy="4911741"/>
          </a:xfrm>
        </p:spPr>
        <p:txBody>
          <a:bodyPr>
            <a:normAutofit fontScale="62500" lnSpcReduction="20000"/>
          </a:bodyPr>
          <a:lstStyle/>
          <a:p>
            <a:r>
              <a:rPr lang="ru-RU" dirty="0" smtClean="0">
                <a:latin typeface="Times New Roman" pitchFamily="18" charset="0"/>
                <a:cs typeface="Times New Roman" pitchFamily="18" charset="0"/>
              </a:rPr>
              <a:t>Создание благоприятных условий для полноценного проживания ребенка дошкольного детства, формирование навыков самообслуживания,  подготовка ребенка к жизни в современном обществе.</a:t>
            </a:r>
          </a:p>
          <a:p>
            <a:r>
              <a:rPr lang="ru-RU" dirty="0" smtClean="0">
                <a:latin typeface="Times New Roman" pitchFamily="18" charset="0"/>
                <a:cs typeface="Times New Roman" pitchFamily="18" charset="0"/>
              </a:rPr>
              <a:t>Воспитания комплекса разнообразных навыков,  правил, которые дети могут применять на практике.</a:t>
            </a:r>
          </a:p>
          <a:p>
            <a:r>
              <a:rPr lang="ru-RU" dirty="0" smtClean="0">
                <a:latin typeface="Times New Roman" pitchFamily="18" charset="0"/>
                <a:cs typeface="Times New Roman" pitchFamily="18" charset="0"/>
              </a:rPr>
              <a:t>Продолжать формировать навыки детей под контролем взрослого, а за тем самостоятельно мыть руки по мере загрязнения и перед едой, насухо вытирать руки и лицо личным полотенцем.</a:t>
            </a:r>
          </a:p>
          <a:p>
            <a:r>
              <a:rPr lang="ru-RU" dirty="0" smtClean="0">
                <a:latin typeface="Times New Roman" pitchFamily="18" charset="0"/>
                <a:cs typeface="Times New Roman" pitchFamily="18" charset="0"/>
              </a:rPr>
              <a:t>Формировать навыки детей самостоятельно приводить себя в порядок. Формировать навык пользоваться индивидуальными предметами (носовым платком, салфеткой, полотенцем, расческой, горшком).</a:t>
            </a:r>
          </a:p>
          <a:p>
            <a:r>
              <a:rPr lang="ru-RU" dirty="0" smtClean="0">
                <a:latin typeface="Times New Roman" pitchFamily="18" charset="0"/>
                <a:cs typeface="Times New Roman" pitchFamily="18" charset="0"/>
              </a:rPr>
              <a:t>Во время еды побуждать детей к самостоятельности, формировать навыки детей держать ложку в правой руке, полоскать рот после еды.</a:t>
            </a:r>
          </a:p>
          <a:p>
            <a:r>
              <a:rPr lang="ru-RU" dirty="0" smtClean="0">
                <a:latin typeface="Times New Roman" pitchFamily="18" charset="0"/>
                <a:cs typeface="Times New Roman" pitchFamily="18" charset="0"/>
              </a:rPr>
              <a:t>Обучать детей порядку одевания и раздевания; формировать навыки правильно и аккуратно складывать снятую одежду, правильно одевать одежду обувь.</a:t>
            </a:r>
          </a:p>
          <a:p>
            <a:pPr>
              <a:buNone/>
            </a:pPr>
            <a:endParaRPr lang="ru-RU" dirty="0"/>
          </a:p>
        </p:txBody>
      </p:sp>
    </p:spTree>
  </p:cSld>
  <p:clrMapOvr>
    <a:masterClrMapping/>
  </p:clrMapOvr>
  <p:transition spd="slow">
    <p:split dir="in"/>
    <p:sndAc>
      <p:stSnd>
        <p:snd r:embed="rId2" name="chimes.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357166"/>
            <a:ext cx="4714876" cy="5357849"/>
          </a:xfrm>
        </p:spPr>
        <p:txBody>
          <a:bodyPr>
            <a:normAutofit/>
          </a:bodyPr>
          <a:lstStyle/>
          <a:p>
            <a:pPr>
              <a:buNone/>
            </a:pPr>
            <a:r>
              <a:rPr lang="ru-RU" sz="4000" dirty="0" smtClean="0">
                <a:solidFill>
                  <a:srgbClr val="FF0000"/>
                </a:solidFill>
                <a:latin typeface="Times New Roman" pitchFamily="18" charset="0"/>
                <a:cs typeface="Times New Roman" pitchFamily="18" charset="0"/>
              </a:rPr>
              <a:t>                       </a:t>
            </a:r>
            <a:r>
              <a:rPr lang="en-US" sz="4000" dirty="0" smtClean="0">
                <a:solidFill>
                  <a:srgbClr val="FF0000"/>
                </a:solidFill>
                <a:latin typeface="Times New Roman" pitchFamily="18" charset="0"/>
                <a:cs typeface="Times New Roman" pitchFamily="18" charset="0"/>
              </a:rPr>
              <a:t>   </a:t>
            </a:r>
            <a:r>
              <a:rPr lang="ru-RU"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Гипотеза </a:t>
            </a:r>
            <a:r>
              <a:rPr lang="en-US"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endParaRPr lang="ru-RU" sz="4000" dirty="0" smtClean="0">
              <a:solidFill>
                <a:srgbClr val="FF0000"/>
              </a:solidFill>
              <a:latin typeface="Times New Roman" pitchFamily="18" charset="0"/>
              <a:cs typeface="Times New Roman" pitchFamily="18" charset="0"/>
            </a:endParaRPr>
          </a:p>
          <a:p>
            <a:pPr>
              <a:buNone/>
            </a:pPr>
            <a:r>
              <a:rPr lang="ru-RU"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Если у ребенка будут сформированы навыки самообслуживания ребенок легче адаптируется к жизни в современном обществе. </a:t>
            </a:r>
          </a:p>
          <a:p>
            <a:pPr>
              <a:buNone/>
            </a:pPr>
            <a:endParaRPr lang="ru-RU" dirty="0"/>
          </a:p>
        </p:txBody>
      </p:sp>
      <p:pic>
        <p:nvPicPr>
          <p:cNvPr id="6" name="Рисунок 5" descr="SAM_1572.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643438" y="714356"/>
            <a:ext cx="3929090" cy="4857784"/>
          </a:xfrm>
          <a:prstGeom prst="roundRect">
            <a:avLst>
              <a:gd name="adj" fmla="val 4167"/>
            </a:avLst>
          </a:prstGeom>
          <a:solidFill>
            <a:srgbClr val="FFFFFF"/>
          </a:solidFill>
          <a:ln w="76200" cap="sq">
            <a:solidFill>
              <a:srgbClr val="FF0066"/>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ransition spd="slow">
    <p:split dir="in"/>
    <p:sndAc>
      <p:stSnd>
        <p:snd r:embed="rId2" name="chimes.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rgbClr val="FF0000"/>
                </a:solidFill>
              </a:rPr>
              <a:t>Задачи</a:t>
            </a:r>
            <a:r>
              <a:rPr lang="ru-RU" dirty="0" smtClean="0"/>
              <a:t/>
            </a:r>
            <a:br>
              <a:rPr lang="ru-RU" dirty="0" smtClean="0"/>
            </a:br>
            <a:endParaRPr lang="ru-RU" dirty="0"/>
          </a:p>
        </p:txBody>
      </p:sp>
      <p:sp>
        <p:nvSpPr>
          <p:cNvPr id="3" name="Содержимое 2"/>
          <p:cNvSpPr>
            <a:spLocks noGrp="1"/>
          </p:cNvSpPr>
          <p:nvPr>
            <p:ph idx="1"/>
          </p:nvPr>
        </p:nvSpPr>
        <p:spPr>
          <a:xfrm>
            <a:off x="457200" y="928670"/>
            <a:ext cx="8229600" cy="5197493"/>
          </a:xfrm>
        </p:spPr>
        <p:txBody>
          <a:bodyPr>
            <a:normAutofit fontScale="55000" lnSpcReduction="20000"/>
          </a:bodyPr>
          <a:lstStyle/>
          <a:p>
            <a:pPr>
              <a:buNone/>
            </a:pPr>
            <a:endParaRPr lang="ru-RU" dirty="0" smtClean="0"/>
          </a:p>
          <a:p>
            <a:r>
              <a:rPr lang="ru-RU" dirty="0" smtClean="0"/>
              <a:t>Пробуждение познавательной активности.</a:t>
            </a:r>
          </a:p>
          <a:p>
            <a:r>
              <a:rPr lang="ru-RU" dirty="0" smtClean="0"/>
              <a:t>Формирования умения ориентироваться в различных свойствах предметов.</a:t>
            </a:r>
          </a:p>
          <a:p>
            <a:r>
              <a:rPr lang="ru-RU" dirty="0" smtClean="0"/>
              <a:t>Воспитание первых волевых черт характера (умение не отвлекаться в поставленной задачи, доводить до ее завершения, стремиться к получению положительного результата).</a:t>
            </a:r>
          </a:p>
          <a:p>
            <a:r>
              <a:rPr lang="ru-RU" dirty="0" smtClean="0"/>
              <a:t>Развитие мелкой моторики. </a:t>
            </a:r>
          </a:p>
          <a:p>
            <a:r>
              <a:rPr lang="ru-RU" dirty="0" smtClean="0"/>
              <a:t>Создание обучающей среды (окружить ребенка предметами быта, и их копиями – игрушками, использовать развивающие игры).</a:t>
            </a:r>
          </a:p>
          <a:p>
            <a:r>
              <a:rPr lang="ru-RU" dirty="0" smtClean="0"/>
              <a:t> Организация процесса обучения ребенка (обработка определенного навыка в партнерстве со взрослым человеком, с другими детьми, самостоятельно; процесс обучения достигает своей цели в том случае, когда он приятен ребенку и приносит ему радость).</a:t>
            </a:r>
          </a:p>
          <a:p>
            <a:r>
              <a:rPr lang="ru-RU" dirty="0" smtClean="0"/>
              <a:t>Закрепления навыка (ребенок может повторять усвоенные им действия многократно, это приносит ему удовлетворение, радость, уверенность в себе. Одновременно предоставить ему дидактические игрушки для закрепления отрабатываемого закрепленного навыка. Для ребенка важна реакция взрослого на результат его действий, похвала).</a:t>
            </a:r>
          </a:p>
          <a:p>
            <a:endParaRPr lang="ru-RU" dirty="0"/>
          </a:p>
        </p:txBody>
      </p:sp>
    </p:spTree>
  </p:cSld>
  <p:clrMapOvr>
    <a:masterClrMapping/>
  </p:clrMapOvr>
  <p:transition spd="slow">
    <p:split dir="in"/>
    <p:sndAc>
      <p:stSnd>
        <p:snd r:embed="rId2" name="chimes.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00042"/>
            <a:ext cx="8229600" cy="5626121"/>
          </a:xfrm>
        </p:spPr>
        <p:txBody>
          <a:bodyPr>
            <a:normAutofit fontScale="77500" lnSpcReduction="20000"/>
          </a:bodyPr>
          <a:lstStyle/>
          <a:p>
            <a:pPr>
              <a:buNone/>
            </a:pPr>
            <a:r>
              <a:rPr lang="ru-RU" sz="3300" b="1" dirty="0" smtClean="0">
                <a:latin typeface="Times New Roman" pitchFamily="18" charset="0"/>
                <a:cs typeface="Times New Roman" pitchFamily="18" charset="0"/>
              </a:rPr>
              <a:t>          </a:t>
            </a:r>
            <a:r>
              <a:rPr lang="ru-RU" sz="3300" b="1" dirty="0" smtClean="0">
                <a:solidFill>
                  <a:srgbClr val="FF0000"/>
                </a:solidFill>
                <a:latin typeface="Times New Roman" pitchFamily="18" charset="0"/>
                <a:cs typeface="Times New Roman" pitchFamily="18" charset="0"/>
              </a:rPr>
              <a:t>ОСНОВНОЙ ВОПРОС ПРОЕКТА</a:t>
            </a:r>
            <a:endParaRPr lang="ru-RU" sz="3300" dirty="0" smtClean="0">
              <a:solidFill>
                <a:srgbClr val="FF0000"/>
              </a:solidFill>
              <a:latin typeface="Times New Roman" pitchFamily="18" charset="0"/>
              <a:cs typeface="Times New Roman" pitchFamily="18" charset="0"/>
            </a:endParaRPr>
          </a:p>
          <a:p>
            <a:pPr>
              <a:buNone/>
            </a:pPr>
            <a:r>
              <a:rPr lang="ru-RU" sz="3300" b="1" dirty="0" smtClean="0">
                <a:latin typeface="Times New Roman" pitchFamily="18" charset="0"/>
                <a:cs typeface="Times New Roman" pitchFamily="18" charset="0"/>
              </a:rPr>
              <a:t> </a:t>
            </a:r>
            <a:endParaRPr lang="ru-RU" sz="3300" b="1" dirty="0" smtClean="0">
              <a:solidFill>
                <a:srgbClr val="00B050"/>
              </a:solidFill>
              <a:latin typeface="Times New Roman" pitchFamily="18" charset="0"/>
              <a:cs typeface="Times New Roman" pitchFamily="18" charset="0"/>
            </a:endParaRPr>
          </a:p>
          <a:p>
            <a:pPr>
              <a:buNone/>
            </a:pPr>
            <a:r>
              <a:rPr lang="ru-RU" sz="3300" b="1" dirty="0" smtClean="0">
                <a:solidFill>
                  <a:srgbClr val="00B050"/>
                </a:solidFill>
                <a:latin typeface="Times New Roman" pitchFamily="18" charset="0"/>
                <a:cs typeface="Times New Roman" pitchFamily="18" charset="0"/>
              </a:rPr>
              <a:t>Как начать процесс обучения ребенка необходимым для развития его самостоятельных навыков?.</a:t>
            </a:r>
          </a:p>
          <a:p>
            <a:pPr>
              <a:buNone/>
            </a:pPr>
            <a:r>
              <a:rPr lang="ru-RU" sz="3300" dirty="0" smtClean="0">
                <a:latin typeface="Times New Roman" pitchFamily="18" charset="0"/>
                <a:cs typeface="Times New Roman" pitchFamily="18" charset="0"/>
              </a:rPr>
              <a:t> </a:t>
            </a:r>
          </a:p>
          <a:p>
            <a:pPr>
              <a:buNone/>
            </a:pPr>
            <a:r>
              <a:rPr lang="ru-RU" sz="3300" dirty="0" smtClean="0">
                <a:latin typeface="Times New Roman" pitchFamily="18" charset="0"/>
                <a:cs typeface="Times New Roman" pitchFamily="18" charset="0"/>
              </a:rPr>
              <a:t>Учебные предметы</a:t>
            </a:r>
          </a:p>
          <a:p>
            <a:pPr lvl="0">
              <a:buNone/>
            </a:pPr>
            <a:r>
              <a:rPr lang="ru-RU" sz="3300" dirty="0" smtClean="0">
                <a:latin typeface="Times New Roman" pitchFamily="18" charset="0"/>
                <a:cs typeface="Times New Roman" pitchFamily="18" charset="0"/>
              </a:rPr>
              <a:t>Дидактические игры</a:t>
            </a:r>
          </a:p>
          <a:p>
            <a:pPr lvl="0">
              <a:buNone/>
            </a:pPr>
            <a:r>
              <a:rPr lang="ru-RU" sz="3300" dirty="0" smtClean="0">
                <a:latin typeface="Times New Roman" pitchFamily="18" charset="0"/>
                <a:cs typeface="Times New Roman" pitchFamily="18" charset="0"/>
              </a:rPr>
              <a:t>Театрализованные игры</a:t>
            </a:r>
          </a:p>
          <a:p>
            <a:pPr lvl="0">
              <a:buNone/>
            </a:pPr>
            <a:r>
              <a:rPr lang="ru-RU" sz="3300" dirty="0" smtClean="0">
                <a:latin typeface="Times New Roman" pitchFamily="18" charset="0"/>
                <a:cs typeface="Times New Roman" pitchFamily="18" charset="0"/>
              </a:rPr>
              <a:t>Сюжетно – ролевые игры</a:t>
            </a:r>
          </a:p>
          <a:p>
            <a:pPr lvl="0">
              <a:buNone/>
            </a:pPr>
            <a:r>
              <a:rPr lang="ru-RU" sz="3300" dirty="0" smtClean="0">
                <a:latin typeface="Times New Roman" pitchFamily="18" charset="0"/>
                <a:cs typeface="Times New Roman" pitchFamily="18" charset="0"/>
              </a:rPr>
              <a:t>Малоподвижные и подвижные игры</a:t>
            </a:r>
          </a:p>
          <a:p>
            <a:pPr lvl="0">
              <a:buNone/>
            </a:pPr>
            <a:r>
              <a:rPr lang="ru-RU" sz="3300" dirty="0" smtClean="0">
                <a:latin typeface="Times New Roman" pitchFamily="18" charset="0"/>
                <a:cs typeface="Times New Roman" pitchFamily="18" charset="0"/>
              </a:rPr>
              <a:t>Физкультминутки </a:t>
            </a:r>
          </a:p>
          <a:p>
            <a:pPr lvl="0">
              <a:buNone/>
            </a:pPr>
            <a:r>
              <a:rPr lang="ru-RU" sz="3300" dirty="0" smtClean="0">
                <a:latin typeface="Times New Roman" pitchFamily="18" charset="0"/>
                <a:cs typeface="Times New Roman" pitchFamily="18" charset="0"/>
              </a:rPr>
              <a:t>Пальчиковая гимнастика</a:t>
            </a:r>
          </a:p>
          <a:p>
            <a:pPr lvl="0">
              <a:buNone/>
            </a:pPr>
            <a:r>
              <a:rPr lang="ru-RU" sz="3300" dirty="0" smtClean="0">
                <a:latin typeface="Times New Roman" pitchFamily="18" charset="0"/>
                <a:cs typeface="Times New Roman" pitchFamily="18" charset="0"/>
              </a:rPr>
              <a:t>Игры для развития мелкой моторики</a:t>
            </a:r>
          </a:p>
          <a:p>
            <a:endParaRPr lang="ru-RU" dirty="0"/>
          </a:p>
        </p:txBody>
      </p:sp>
    </p:spTree>
  </p:cSld>
  <p:clrMapOvr>
    <a:masterClrMapping/>
  </p:clrMapOvr>
  <p:transition spd="slow">
    <p:split dir="in"/>
    <p:sndAc>
      <p:stSnd>
        <p:snd r:embed="rId2" name="chimes.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71480"/>
            <a:ext cx="8229600" cy="5554683"/>
          </a:xfrm>
        </p:spPr>
        <p:txBody>
          <a:bodyPr/>
          <a:lstStyle/>
          <a:p>
            <a:pPr>
              <a:buNone/>
            </a:pPr>
            <a:r>
              <a:rPr lang="ru-RU" sz="4000" b="1" dirty="0" smtClean="0">
                <a:solidFill>
                  <a:srgbClr val="FF0000"/>
                </a:solidFill>
                <a:latin typeface="Times New Roman" pitchFamily="18" charset="0"/>
                <a:cs typeface="Times New Roman" pitchFamily="18" charset="0"/>
              </a:rPr>
              <a:t>           Методы – исследования</a:t>
            </a: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наблюдение </a:t>
            </a:r>
          </a:p>
          <a:p>
            <a:pPr>
              <a:buNone/>
            </a:pPr>
            <a:r>
              <a:rPr lang="ru-RU" sz="2400" dirty="0" smtClean="0">
                <a:latin typeface="Times New Roman" pitchFamily="18" charset="0"/>
                <a:cs typeface="Times New Roman" pitchFamily="18" charset="0"/>
              </a:rPr>
              <a:t>– планирование </a:t>
            </a:r>
          </a:p>
          <a:p>
            <a:pPr>
              <a:buNone/>
            </a:pPr>
            <a:r>
              <a:rPr lang="ru-RU" sz="2400" dirty="0" smtClean="0">
                <a:latin typeface="Times New Roman" pitchFamily="18" charset="0"/>
                <a:cs typeface="Times New Roman" pitchFamily="18" charset="0"/>
              </a:rPr>
              <a:t>– изучение литературы </a:t>
            </a:r>
          </a:p>
          <a:p>
            <a:pPr>
              <a:buNone/>
            </a:pPr>
            <a:r>
              <a:rPr lang="ru-RU" sz="2400" dirty="0" smtClean="0">
                <a:latin typeface="Times New Roman" pitchFamily="18" charset="0"/>
                <a:cs typeface="Times New Roman" pitchFamily="18" charset="0"/>
              </a:rPr>
              <a:t>– принципы </a:t>
            </a:r>
          </a:p>
          <a:p>
            <a:pPr>
              <a:buNone/>
            </a:pPr>
            <a:r>
              <a:rPr lang="ru-RU" sz="2400" dirty="0" smtClean="0">
                <a:latin typeface="Times New Roman" pitchFamily="18" charset="0"/>
                <a:cs typeface="Times New Roman" pitchFamily="18" charset="0"/>
              </a:rPr>
              <a:t>– наглядность</a:t>
            </a:r>
          </a:p>
          <a:p>
            <a:pPr>
              <a:buNone/>
            </a:pPr>
            <a:r>
              <a:rPr lang="ru-RU" sz="2400" dirty="0" smtClean="0">
                <a:latin typeface="Times New Roman" pitchFamily="18" charset="0"/>
                <a:cs typeface="Times New Roman" pitchFamily="18" charset="0"/>
              </a:rPr>
              <a:t>– </a:t>
            </a:r>
            <a:r>
              <a:rPr lang="ru-RU" sz="2400" dirty="0" err="1" smtClean="0">
                <a:latin typeface="Times New Roman" pitchFamily="18" charset="0"/>
                <a:cs typeface="Times New Roman" pitchFamily="18" charset="0"/>
              </a:rPr>
              <a:t>поэтапность</a:t>
            </a:r>
            <a:endParaRPr lang="ru-RU" sz="2400" dirty="0">
              <a:latin typeface="Times New Roman" pitchFamily="18" charset="0"/>
              <a:cs typeface="Times New Roman" pitchFamily="18" charset="0"/>
            </a:endParaRPr>
          </a:p>
        </p:txBody>
      </p:sp>
      <p:pic>
        <p:nvPicPr>
          <p:cNvPr id="4" name="Picture 2" descr="http://a6.img.v4.skyrock.net/a68/missejade200/pics/2992358265_1_9_mBAoLoT6.gif"/>
          <p:cNvPicPr>
            <a:picLocks noChangeAspect="1" noChangeArrowheads="1" noCrop="1"/>
          </p:cNvPicPr>
          <p:nvPr/>
        </p:nvPicPr>
        <p:blipFill>
          <a:blip r:embed="rId3" cstate="print"/>
          <a:srcRect/>
          <a:stretch>
            <a:fillRect/>
          </a:stretch>
        </p:blipFill>
        <p:spPr bwMode="auto">
          <a:xfrm>
            <a:off x="4286248" y="1357298"/>
            <a:ext cx="3929090" cy="3000396"/>
          </a:xfrm>
          <a:prstGeom prst="rect">
            <a:avLst/>
          </a:prstGeom>
          <a:noFill/>
          <a:ln>
            <a:solidFill>
              <a:srgbClr val="FF0066"/>
            </a:solidFill>
          </a:ln>
        </p:spPr>
      </p:pic>
    </p:spTree>
  </p:cSld>
  <p:clrMapOvr>
    <a:masterClrMapping/>
  </p:clrMapOvr>
  <p:transition spd="slow">
    <p:split dir="in"/>
    <p:sndAc>
      <p:stSnd>
        <p:snd r:embed="rId2" name="chimes.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85794"/>
            <a:ext cx="8229600" cy="631844"/>
          </a:xfrm>
        </p:spPr>
        <p:txBody>
          <a:bodyPr>
            <a:normAutofit fontScale="90000"/>
          </a:bodyPr>
          <a:lstStyle/>
          <a:p>
            <a:r>
              <a:rPr lang="ru-RU" sz="3600" b="1" dirty="0" smtClean="0">
                <a:solidFill>
                  <a:srgbClr val="FF0000"/>
                </a:solidFill>
                <a:latin typeface="Times New Roman" pitchFamily="18" charset="0"/>
                <a:cs typeface="Times New Roman" pitchFamily="18" charset="0"/>
              </a:rPr>
              <a:t>ОЖИДАЕМЫЙ РЕЗУЛЬТАТ </a:t>
            </a:r>
            <a:r>
              <a:rPr lang="ru-RU" dirty="0" smtClean="0"/>
              <a:t/>
            </a:r>
            <a:br>
              <a:rPr lang="ru-RU" dirty="0" smtClean="0"/>
            </a:br>
            <a:endParaRPr lang="ru-RU" dirty="0"/>
          </a:p>
        </p:txBody>
      </p:sp>
      <p:sp>
        <p:nvSpPr>
          <p:cNvPr id="3" name="Содержимое 2"/>
          <p:cNvSpPr>
            <a:spLocks noGrp="1"/>
          </p:cNvSpPr>
          <p:nvPr>
            <p:ph idx="1"/>
          </p:nvPr>
        </p:nvSpPr>
        <p:spPr>
          <a:xfrm>
            <a:off x="457200" y="1000108"/>
            <a:ext cx="8229600" cy="5126055"/>
          </a:xfrm>
        </p:spPr>
        <p:txBody>
          <a:bodyPr>
            <a:normAutofit/>
          </a:bodyPr>
          <a:lstStyle/>
          <a:p>
            <a:pPr>
              <a:buNone/>
            </a:pPr>
            <a:r>
              <a:rPr lang="ru-RU" dirty="0" smtClean="0">
                <a:solidFill>
                  <a:srgbClr val="00B0F0"/>
                </a:solidFill>
              </a:rPr>
              <a:t> </a:t>
            </a:r>
            <a:r>
              <a:rPr lang="ru-RU" sz="2400" b="1" dirty="0" smtClean="0">
                <a:solidFill>
                  <a:srgbClr val="002060"/>
                </a:solidFill>
                <a:latin typeface="Times New Roman" pitchFamily="18" charset="0"/>
                <a:cs typeface="Times New Roman" pitchFamily="18" charset="0"/>
              </a:rPr>
              <a:t>В процессе взаимодействия педагог – ребенок – родители в реализации проекта:</a:t>
            </a:r>
          </a:p>
          <a:p>
            <a:pPr>
              <a:buNone/>
            </a:pPr>
            <a:r>
              <a:rPr lang="ru-RU" sz="2600" b="1" dirty="0" smtClean="0">
                <a:solidFill>
                  <a:srgbClr val="002060"/>
                </a:solidFill>
                <a:latin typeface="Times New Roman" pitchFamily="18" charset="0"/>
                <a:cs typeface="Times New Roman" pitchFamily="18" charset="0"/>
              </a:rPr>
              <a:t>                                             Дети</a:t>
            </a:r>
          </a:p>
          <a:p>
            <a:pPr lvl="0">
              <a:buNone/>
            </a:pPr>
            <a:r>
              <a:rPr lang="ru-RU" sz="1800" dirty="0" smtClean="0">
                <a:latin typeface="Times New Roman" pitchFamily="18" charset="0"/>
                <a:cs typeface="Times New Roman" pitchFamily="18" charset="0"/>
              </a:rPr>
              <a:t>Проявляют самостоятельность</a:t>
            </a:r>
          </a:p>
          <a:p>
            <a:pPr lvl="0">
              <a:buNone/>
            </a:pPr>
            <a:r>
              <a:rPr lang="ru-RU" sz="1800" dirty="0" smtClean="0">
                <a:latin typeface="Times New Roman" pitchFamily="18" charset="0"/>
                <a:cs typeface="Times New Roman" pitchFamily="18" charset="0"/>
              </a:rPr>
              <a:t>Проявляют на практике разнообразные навыки</a:t>
            </a:r>
          </a:p>
          <a:p>
            <a:pPr lvl="0">
              <a:buNone/>
            </a:pPr>
            <a:r>
              <a:rPr lang="ru-RU" sz="1800" dirty="0" smtClean="0">
                <a:latin typeface="Times New Roman" pitchFamily="18" charset="0"/>
                <a:cs typeface="Times New Roman" pitchFamily="18" charset="0"/>
              </a:rPr>
              <a:t>Совершенствование мелкой моторики</a:t>
            </a:r>
          </a:p>
          <a:p>
            <a:pPr lvl="0">
              <a:buNone/>
            </a:pPr>
            <a:r>
              <a:rPr lang="ru-RU" sz="1800" dirty="0" smtClean="0">
                <a:latin typeface="Times New Roman" pitchFamily="18" charset="0"/>
                <a:cs typeface="Times New Roman" pitchFamily="18" charset="0"/>
              </a:rPr>
              <a:t>Возрастает речевая и двигательная деятельность детей </a:t>
            </a:r>
          </a:p>
          <a:p>
            <a:pPr lvl="0">
              <a:buNone/>
            </a:pPr>
            <a:r>
              <a:rPr lang="ru-RU" sz="1800" dirty="0" smtClean="0">
                <a:latin typeface="Times New Roman" pitchFamily="18" charset="0"/>
                <a:cs typeface="Times New Roman" pitchFamily="18" charset="0"/>
              </a:rPr>
              <a:t>Возникновение доверительных отношений между педагогом и ребенком</a:t>
            </a:r>
          </a:p>
          <a:p>
            <a:pPr>
              <a:buNone/>
            </a:pPr>
            <a:r>
              <a:rPr lang="ru-RU" dirty="0" smtClean="0"/>
              <a:t>                          </a:t>
            </a:r>
            <a:r>
              <a:rPr lang="ru-RU" sz="2800" dirty="0" smtClean="0">
                <a:solidFill>
                  <a:srgbClr val="00B050"/>
                </a:solidFill>
                <a:latin typeface="Times New Roman" pitchFamily="18" charset="0"/>
                <a:cs typeface="Times New Roman" pitchFamily="18" charset="0"/>
              </a:rPr>
              <a:t>  </a:t>
            </a:r>
            <a:r>
              <a:rPr lang="ru-RU" sz="2800" dirty="0" smtClean="0">
                <a:solidFill>
                  <a:srgbClr val="002060"/>
                </a:solidFill>
                <a:latin typeface="Times New Roman" pitchFamily="18" charset="0"/>
                <a:cs typeface="Times New Roman" pitchFamily="18" charset="0"/>
              </a:rPr>
              <a:t> </a:t>
            </a:r>
            <a:r>
              <a:rPr lang="ru-RU" sz="2800" b="1" dirty="0" smtClean="0">
                <a:solidFill>
                  <a:srgbClr val="002060"/>
                </a:solidFill>
                <a:latin typeface="Times New Roman" pitchFamily="18" charset="0"/>
                <a:cs typeface="Times New Roman" pitchFamily="18" charset="0"/>
              </a:rPr>
              <a:t>Родители</a:t>
            </a:r>
          </a:p>
          <a:p>
            <a:pPr>
              <a:buNone/>
            </a:pPr>
            <a:r>
              <a:rPr lang="ru-RU" sz="2800" dirty="0" smtClean="0">
                <a:solidFill>
                  <a:srgbClr val="00B050"/>
                </a:solidFill>
                <a:latin typeface="Times New Roman" pitchFamily="18" charset="0"/>
                <a:cs typeface="Times New Roman" pitchFamily="18" charset="0"/>
              </a:rPr>
              <a:t> </a:t>
            </a:r>
            <a:r>
              <a:rPr lang="ru-RU" sz="1800" dirty="0" smtClean="0">
                <a:latin typeface="Times New Roman" pitchFamily="18" charset="0"/>
                <a:cs typeface="Times New Roman" pitchFamily="18" charset="0"/>
              </a:rPr>
              <a:t>Происходит обогащение родительского опыта приемами </a:t>
            </a:r>
            <a:r>
              <a:rPr lang="ru-RU" sz="1800" dirty="0" smtClean="0"/>
              <a:t>взаимодействия и сотрудничества</a:t>
            </a:r>
          </a:p>
          <a:p>
            <a:pPr>
              <a:buNone/>
            </a:pPr>
            <a:r>
              <a:rPr lang="ru-RU" sz="1800" dirty="0" smtClean="0">
                <a:latin typeface="Times New Roman" pitchFamily="18" charset="0"/>
                <a:cs typeface="Times New Roman" pitchFamily="18" charset="0"/>
              </a:rPr>
              <a:t> Сформированные навыки детей предотвращают  конфликтные ситуации между родителями и детьми</a:t>
            </a:r>
            <a:endParaRPr lang="ru-RU" sz="1800" dirty="0">
              <a:latin typeface="Times New Roman" pitchFamily="18" charset="0"/>
              <a:cs typeface="Times New Roman" pitchFamily="18" charset="0"/>
            </a:endParaRPr>
          </a:p>
        </p:txBody>
      </p:sp>
    </p:spTree>
  </p:cSld>
  <p:clrMapOvr>
    <a:masterClrMapping/>
  </p:clrMapOvr>
  <p:transition spd="slow">
    <p:split dir="in"/>
    <p:sndAc>
      <p:stSnd>
        <p:snd r:embed="rId2" name="chimes.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dirty="0" smtClean="0">
                <a:solidFill>
                  <a:srgbClr val="FF0000"/>
                </a:solidFill>
                <a:latin typeface="Times New Roman" pitchFamily="18" charset="0"/>
                <a:cs typeface="Times New Roman" pitchFamily="18" charset="0"/>
              </a:rPr>
              <a:t>Организационно – подготовительный этап:</a:t>
            </a:r>
            <a:r>
              <a:rPr lang="ru-RU" sz="3200" dirty="0" smtClean="0"/>
              <a:t/>
            </a:r>
            <a:br>
              <a:rPr lang="ru-RU" sz="3200" dirty="0" smtClean="0"/>
            </a:br>
            <a:endParaRPr lang="ru-RU" sz="3200" dirty="0"/>
          </a:p>
        </p:txBody>
      </p:sp>
      <p:sp>
        <p:nvSpPr>
          <p:cNvPr id="3" name="Содержимое 2"/>
          <p:cNvSpPr>
            <a:spLocks noGrp="1"/>
          </p:cNvSpPr>
          <p:nvPr>
            <p:ph idx="1"/>
          </p:nvPr>
        </p:nvSpPr>
        <p:spPr>
          <a:xfrm>
            <a:off x="457200" y="1000108"/>
            <a:ext cx="8229600" cy="5126055"/>
          </a:xfrm>
        </p:spPr>
        <p:txBody>
          <a:bodyPr>
            <a:normAutofit fontScale="92500" lnSpcReduction="10000"/>
          </a:bodyPr>
          <a:lstStyle/>
          <a:p>
            <a:pPr>
              <a:buNone/>
            </a:pPr>
            <a:r>
              <a:rPr lang="ru-RU" sz="3000" dirty="0" smtClean="0">
                <a:latin typeface="Times New Roman" pitchFamily="18" charset="0"/>
                <a:cs typeface="Times New Roman" pitchFamily="18" charset="0"/>
              </a:rPr>
              <a:t>1) Методическая анализирующая литература по теме.</a:t>
            </a:r>
          </a:p>
          <a:p>
            <a:pPr>
              <a:buNone/>
            </a:pPr>
            <a:r>
              <a:rPr lang="ru-RU" sz="3000" dirty="0" smtClean="0">
                <a:latin typeface="Times New Roman" pitchFamily="18" charset="0"/>
                <a:cs typeface="Times New Roman" pitchFamily="18" charset="0"/>
              </a:rPr>
              <a:t>2) Консультация специалиста, старшего воспитателя.</a:t>
            </a:r>
          </a:p>
          <a:p>
            <a:pPr>
              <a:buNone/>
            </a:pPr>
            <a:r>
              <a:rPr lang="ru-RU" sz="3000" dirty="0" smtClean="0">
                <a:latin typeface="Times New Roman" pitchFamily="18" charset="0"/>
                <a:cs typeface="Times New Roman" pitchFamily="18" charset="0"/>
              </a:rPr>
              <a:t>3) Обсуждение проблем с родителями, выявление возможностей реализации.</a:t>
            </a:r>
          </a:p>
          <a:p>
            <a:pPr>
              <a:buNone/>
            </a:pPr>
            <a:r>
              <a:rPr lang="ru-RU" sz="3000" b="1" dirty="0" smtClean="0">
                <a:latin typeface="Times New Roman" pitchFamily="18" charset="0"/>
                <a:cs typeface="Times New Roman" pitchFamily="18" charset="0"/>
              </a:rPr>
              <a:t>                                  </a:t>
            </a:r>
            <a:r>
              <a:rPr lang="ru-RU" sz="3000" b="1" dirty="0" smtClean="0">
                <a:solidFill>
                  <a:srgbClr val="FF0000"/>
                </a:solidFill>
                <a:latin typeface="Times New Roman" pitchFamily="18" charset="0"/>
                <a:cs typeface="Times New Roman" pitchFamily="18" charset="0"/>
              </a:rPr>
              <a:t>Сроки:</a:t>
            </a:r>
          </a:p>
          <a:p>
            <a:pPr>
              <a:buNone/>
            </a:pPr>
            <a:r>
              <a:rPr lang="ru-RU" sz="3000" dirty="0" smtClean="0">
                <a:latin typeface="Times New Roman" pitchFamily="18" charset="0"/>
                <a:cs typeface="Times New Roman" pitchFamily="18" charset="0"/>
              </a:rPr>
              <a:t>Организационно – подготовительный этап (ноябрь)</a:t>
            </a:r>
          </a:p>
          <a:p>
            <a:pPr>
              <a:buNone/>
            </a:pPr>
            <a:r>
              <a:rPr lang="ru-RU" sz="3000" dirty="0" smtClean="0">
                <a:latin typeface="Times New Roman" pitchFamily="18" charset="0"/>
                <a:cs typeface="Times New Roman" pitchFamily="18" charset="0"/>
              </a:rPr>
              <a:t>Экспериментально – аналитический этап</a:t>
            </a:r>
          </a:p>
          <a:p>
            <a:pPr>
              <a:buNone/>
            </a:pPr>
            <a:r>
              <a:rPr lang="ru-RU" sz="3000" dirty="0" smtClean="0">
                <a:latin typeface="Times New Roman" pitchFamily="18" charset="0"/>
                <a:cs typeface="Times New Roman" pitchFamily="18" charset="0"/>
              </a:rPr>
              <a:t>    (декабрь – март)</a:t>
            </a:r>
          </a:p>
          <a:p>
            <a:pPr>
              <a:buNone/>
            </a:pPr>
            <a:r>
              <a:rPr lang="ru-RU" sz="3000" dirty="0" smtClean="0">
                <a:latin typeface="Times New Roman" pitchFamily="18" charset="0"/>
                <a:cs typeface="Times New Roman" pitchFamily="18" charset="0"/>
              </a:rPr>
              <a:t>Заключительный (апрель)</a:t>
            </a:r>
          </a:p>
          <a:p>
            <a:endParaRPr lang="ru-RU" dirty="0"/>
          </a:p>
        </p:txBody>
      </p:sp>
    </p:spTree>
  </p:cSld>
  <p:clrMapOvr>
    <a:masterClrMapping/>
  </p:clrMapOvr>
  <p:transition spd="slow">
    <p:split dir="in"/>
    <p:sndAc>
      <p:stSnd>
        <p:snd r:embed="rId2" name="chimes.wav"/>
      </p:stSnd>
    </p:sndAc>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632</TotalTime>
  <Words>1112</Words>
  <Application>Microsoft Office PowerPoint</Application>
  <PresentationFormat>Экран (4:3)</PresentationFormat>
  <Paragraphs>162</Paragraphs>
  <Slides>26</Slides>
  <Notes>1</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26</vt:i4>
      </vt:variant>
    </vt:vector>
  </HeadingPairs>
  <TitlesOfParts>
    <vt:vector size="32" baseType="lpstr">
      <vt:lpstr>Arial</vt:lpstr>
      <vt:lpstr>Calibri</vt:lpstr>
      <vt:lpstr>Century Schoolbook</vt:lpstr>
      <vt:lpstr>Monotype Corsiva</vt:lpstr>
      <vt:lpstr>Times New Roman</vt:lpstr>
      <vt:lpstr>Тема Office</vt:lpstr>
      <vt:lpstr>Тема проекта :    Развитие навыков самообслуживания.</vt:lpstr>
      <vt:lpstr>Презентация PowerPoint</vt:lpstr>
      <vt:lpstr>Цель:</vt:lpstr>
      <vt:lpstr>Презентация PowerPoint</vt:lpstr>
      <vt:lpstr>Задачи </vt:lpstr>
      <vt:lpstr>Презентация PowerPoint</vt:lpstr>
      <vt:lpstr>Презентация PowerPoint</vt:lpstr>
      <vt:lpstr>ОЖИДАЕМЫЙ РЕЗУЛЬТАТ  </vt:lpstr>
      <vt:lpstr>Организационно – подготовительный этап: </vt:lpstr>
      <vt:lpstr>ЭКСПЕРИМЕНТАЛЬНО – АНАЛИТИЧЕСКИЙ ЭТАП РАБОТА С РОДИТЕЛЯМИ </vt:lpstr>
      <vt:lpstr>ПАЛЬЧИКОВАЯ ГИМНАСТИКА</vt:lpstr>
      <vt:lpstr>Презентация PowerPoint</vt:lpstr>
      <vt:lpstr>ВО ВРЕМЯ КУПАНИЯ И УМЫВАНИЯ </vt:lpstr>
      <vt:lpstr>ВО ВРЕМЯ КОРМЛЕНИЯ  </vt:lpstr>
      <vt:lpstr>Презентация PowerPoint</vt:lpstr>
      <vt:lpstr>   </vt:lpstr>
      <vt:lpstr>«ФОРМИРОВАНИЕ НАВЫКА САМОСТОЯТЕЛЬНО ОДЕВАТЬСЯ»</vt:lpstr>
      <vt:lpstr>«ФОРМИРОВАНИЕ НАВЫКА ОПРЯТНОСТИ И ГИГИЕНЫ»</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Воспитатель</dc:creator>
  <cp:lastModifiedBy>admin</cp:lastModifiedBy>
  <cp:revision>79</cp:revision>
  <dcterms:modified xsi:type="dcterms:W3CDTF">2017-09-20T17:05:50Z</dcterms:modified>
</cp:coreProperties>
</file>