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257" r:id="rId2"/>
    <p:sldId id="288" r:id="rId3"/>
    <p:sldId id="259" r:id="rId4"/>
    <p:sldId id="260" r:id="rId5"/>
    <p:sldId id="264" r:id="rId6"/>
    <p:sldId id="280" r:id="rId7"/>
    <p:sldId id="281" r:id="rId8"/>
    <p:sldId id="289" r:id="rId9"/>
    <p:sldId id="292" r:id="rId10"/>
    <p:sldId id="294" r:id="rId11"/>
    <p:sldId id="295" r:id="rId12"/>
    <p:sldId id="296" r:id="rId13"/>
    <p:sldId id="299" r:id="rId14"/>
    <p:sldId id="298" r:id="rId15"/>
    <p:sldId id="300" r:id="rId16"/>
    <p:sldId id="301" r:id="rId17"/>
    <p:sldId id="302" r:id="rId18"/>
    <p:sldId id="270" r:id="rId19"/>
    <p:sldId id="283" r:id="rId20"/>
    <p:sldId id="276" r:id="rId21"/>
    <p:sldId id="271" r:id="rId22"/>
    <p:sldId id="277" r:id="rId23"/>
    <p:sldId id="284" r:id="rId24"/>
    <p:sldId id="278" r:id="rId25"/>
    <p:sldId id="285" r:id="rId26"/>
    <p:sldId id="303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9933FF"/>
    <a:srgbClr val="ACFAF8"/>
    <a:srgbClr val="55F13B"/>
    <a:srgbClr val="ABE6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55E05B2-9DAA-4800-8558-3FE094E662A5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5C53E5F-56D9-465C-AED8-D53099E7F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9161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59F5EC-C8FC-448C-81FC-C308DAEBEF6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766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2DA27-5B3A-411B-AE03-457C81A85B3F}" type="datetime1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133AC-86AE-4E6A-9490-DDE2B6DB8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6B51-4CE5-4AC4-BF5A-3F3CD691655C}" type="datetime1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A6174-6B8C-459D-9C81-BD5262E93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CD28E-E37D-47A8-ADDD-49D45720FE10}" type="datetime1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A8989-20B5-457A-AB00-EA42993F3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37067-3A09-4AF1-87E7-A5439B249A37}" type="datetime1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8E235-1197-4AA0-A16A-CFC19915A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D5E1C-246A-4152-BFAC-B7B334B67B1A}" type="datetime1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0FCEB-0697-4089-B09C-3546BB6EA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B7815-4705-4A49-8B8A-EC9A63C0E539}" type="datetime1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E50DC-7CD0-4294-AB0B-CF3AE7625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5925A-CB98-41C5-8E27-4C118752D481}" type="datetime1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ECCA8-8412-46AF-AC0B-52C15870D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B9F85-07B4-4737-95A5-1305C45E59C3}" type="datetime1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22A25-3ADC-4E40-ADC6-2F1FEF6E2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CD64E-60A5-407A-BDF5-6FB8AA028DA8}" type="datetime1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A0D19-6AE7-499D-83B7-318644842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905DC-01E1-44F4-AF99-1DF6C4832EAF}" type="datetime1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9723F-065A-4BA0-A0E4-9AA5C0868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2BB9F-6910-4145-88A4-D95D11C7D596}" type="datetime1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D137C-52F9-4E85-8B30-06E584123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B79E1A-8347-4B6E-8CB5-EEAA32AA6D43}" type="datetime1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25073A-3F30-4B5D-9423-438A38210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20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C7DC77-3AF8-4C1C-AF4C-712768395CFF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5754" y="214290"/>
            <a:ext cx="835824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работы на уроке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06" t="47501" r="71014" b="33541"/>
          <a:stretch>
            <a:fillRect/>
          </a:stretch>
        </p:blipFill>
        <p:spPr bwMode="auto">
          <a:xfrm>
            <a:off x="714348" y="1142984"/>
            <a:ext cx="2110168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email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863" t="67925" r="38588" b="13207"/>
          <a:stretch>
            <a:fillRect/>
          </a:stretch>
        </p:blipFill>
        <p:spPr bwMode="auto">
          <a:xfrm>
            <a:off x="857224" y="3143248"/>
            <a:ext cx="1964545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email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681" t="68085" r="59973" b="12766"/>
          <a:stretch>
            <a:fillRect/>
          </a:stretch>
        </p:blipFill>
        <p:spPr bwMode="auto">
          <a:xfrm>
            <a:off x="3786182" y="1142984"/>
            <a:ext cx="1643074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 cstate="email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21" t="67751" r="79236" b="12232"/>
          <a:stretch>
            <a:fillRect/>
          </a:stretch>
        </p:blipFill>
        <p:spPr bwMode="auto">
          <a:xfrm>
            <a:off x="6286512" y="1142984"/>
            <a:ext cx="1643074" cy="1779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225" t="67522" r="7883" b="13529"/>
          <a:stretch>
            <a:fillRect/>
          </a:stretch>
        </p:blipFill>
        <p:spPr bwMode="auto">
          <a:xfrm>
            <a:off x="6072198" y="3143248"/>
            <a:ext cx="2071702" cy="1763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2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316" t="47421" r="10526" b="33260"/>
          <a:stretch>
            <a:fillRect/>
          </a:stretch>
        </p:blipFill>
        <p:spPr bwMode="auto">
          <a:xfrm>
            <a:off x="3571868" y="3071810"/>
            <a:ext cx="1714512" cy="188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132138" y="3065463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мерка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908175"/>
            <a:ext cx="2511425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567113"/>
            <a:ext cx="120173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835004">
            <a:off x="2071688" y="1066800"/>
            <a:ext cx="1798637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0563" y="1908175"/>
            <a:ext cx="101600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2014538"/>
            <a:ext cx="100013" cy="9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4725" y="1987550"/>
            <a:ext cx="100013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2041525"/>
            <a:ext cx="101600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4350" y="1873250"/>
            <a:ext cx="100013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537325" y="4687888"/>
            <a:ext cx="14652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1 ведро</a:t>
            </a:r>
            <a:endParaRPr lang="ru-RU" altLang="ru-RU" sz="1800"/>
          </a:p>
        </p:txBody>
      </p:sp>
      <p:sp>
        <p:nvSpPr>
          <p:cNvPr id="24588" name="TextBox 14"/>
          <p:cNvSpPr txBox="1">
            <a:spLocks noChangeArrowheads="1"/>
          </p:cNvSpPr>
          <p:nvPr/>
        </p:nvSpPr>
        <p:spPr bwMode="auto">
          <a:xfrm>
            <a:off x="209550" y="485775"/>
            <a:ext cx="87233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Рассмотри рисунок и ответь на вопрос 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     - Сколько вёдер воды помещается в бочонке?</a:t>
            </a:r>
          </a:p>
        </p:txBody>
      </p:sp>
      <p:sp>
        <p:nvSpPr>
          <p:cNvPr id="24589" name="Прямоугольник 19"/>
          <p:cNvSpPr>
            <a:spLocks noChangeArrowheads="1"/>
          </p:cNvSpPr>
          <p:nvPr/>
        </p:nvSpPr>
        <p:spPr bwMode="auto">
          <a:xfrm>
            <a:off x="163513" y="44450"/>
            <a:ext cx="5938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777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00" y="-180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1"/>
          <p:cNvSpPr txBox="1">
            <a:spLocks noChangeArrowheads="1"/>
          </p:cNvSpPr>
          <p:nvPr/>
        </p:nvSpPr>
        <p:spPr bwMode="auto">
          <a:xfrm>
            <a:off x="3132138" y="3065463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мерка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6537325" y="4687888"/>
            <a:ext cx="14652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1 ведро</a:t>
            </a:r>
            <a:endParaRPr lang="ru-RU" altLang="ru-RU" sz="180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908175"/>
            <a:ext cx="2511425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567113"/>
            <a:ext cx="120173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6150" y="1209675"/>
            <a:ext cx="1798638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2438400"/>
            <a:ext cx="6445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6537325" y="4695825"/>
            <a:ext cx="1635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2 ведра</a:t>
            </a:r>
            <a:endParaRPr lang="ru-RU" altLang="ru-RU" sz="1800"/>
          </a:p>
        </p:txBody>
      </p:sp>
      <p:sp>
        <p:nvSpPr>
          <p:cNvPr id="25609" name="TextBox 12"/>
          <p:cNvSpPr txBox="1">
            <a:spLocks noChangeArrowheads="1"/>
          </p:cNvSpPr>
          <p:nvPr/>
        </p:nvSpPr>
        <p:spPr bwMode="auto">
          <a:xfrm>
            <a:off x="209550" y="485775"/>
            <a:ext cx="87233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Рассмотри рисунок и ответь на вопрос.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- Сколько вёдер воды помещается в бочонке?</a:t>
            </a:r>
          </a:p>
        </p:txBody>
      </p:sp>
      <p:sp>
        <p:nvSpPr>
          <p:cNvPr id="25610" name="Прямоугольник 16"/>
          <p:cNvSpPr>
            <a:spLocks noChangeArrowheads="1"/>
          </p:cNvSpPr>
          <p:nvPr/>
        </p:nvSpPr>
        <p:spPr bwMode="auto">
          <a:xfrm>
            <a:off x="163513" y="44450"/>
            <a:ext cx="5938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88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00" y="-180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2"/>
          <p:cNvSpPr txBox="1">
            <a:spLocks noChangeArrowheads="1"/>
          </p:cNvSpPr>
          <p:nvPr/>
        </p:nvSpPr>
        <p:spPr bwMode="auto">
          <a:xfrm>
            <a:off x="3132138" y="3065463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мерка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908175"/>
            <a:ext cx="2511425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567113"/>
            <a:ext cx="120173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2449513"/>
            <a:ext cx="6445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1300" y="2389188"/>
            <a:ext cx="862013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07880">
            <a:off x="2187575" y="966788"/>
            <a:ext cx="1798638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6537325" y="4687888"/>
            <a:ext cx="14652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3 ведра</a:t>
            </a:r>
            <a:endParaRPr lang="ru-RU" altLang="ru-RU" sz="180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6516688" y="4695825"/>
            <a:ext cx="14652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2 ведра</a:t>
            </a:r>
            <a:endParaRPr lang="ru-RU" altLang="ru-RU" sz="1800"/>
          </a:p>
        </p:txBody>
      </p:sp>
      <p:sp>
        <p:nvSpPr>
          <p:cNvPr id="26634" name="TextBox 16"/>
          <p:cNvSpPr txBox="1">
            <a:spLocks noChangeArrowheads="1"/>
          </p:cNvSpPr>
          <p:nvPr/>
        </p:nvSpPr>
        <p:spPr bwMode="auto">
          <a:xfrm>
            <a:off x="209550" y="485775"/>
            <a:ext cx="87233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Рассмотри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рисунок и ответь на вопрос</a:t>
            </a:r>
            <a:r>
              <a:rPr lang="ru-RU" altLang="ru-RU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- Сколько вёдер воды помещается в бочонке?</a:t>
            </a:r>
          </a:p>
        </p:txBody>
      </p:sp>
      <p:sp>
        <p:nvSpPr>
          <p:cNvPr id="26635" name="Прямоугольник 17"/>
          <p:cNvSpPr>
            <a:spLocks noChangeArrowheads="1"/>
          </p:cNvSpPr>
          <p:nvPr/>
        </p:nvSpPr>
        <p:spPr bwMode="auto">
          <a:xfrm>
            <a:off x="163513" y="44450"/>
            <a:ext cx="5938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645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00" y="-180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3"/>
          <p:cNvSpPr txBox="1">
            <a:spLocks noChangeArrowheads="1"/>
          </p:cNvSpPr>
          <p:nvPr/>
        </p:nvSpPr>
        <p:spPr bwMode="auto">
          <a:xfrm>
            <a:off x="3132138" y="3065463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мерка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6537325" y="4724400"/>
            <a:ext cx="1465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3 ведра</a:t>
            </a:r>
            <a:endParaRPr lang="ru-RU" altLang="ru-RU" sz="180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908175"/>
            <a:ext cx="2511425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2374900"/>
            <a:ext cx="8620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567113"/>
            <a:ext cx="120173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2205038"/>
            <a:ext cx="100806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86520">
            <a:off x="2216150" y="1020763"/>
            <a:ext cx="1798638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6537325" y="4695825"/>
            <a:ext cx="17795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4 ведра</a:t>
            </a:r>
            <a:endParaRPr lang="ru-RU" altLang="ru-RU" sz="1800"/>
          </a:p>
        </p:txBody>
      </p:sp>
      <p:sp>
        <p:nvSpPr>
          <p:cNvPr id="27658" name="TextBox 14"/>
          <p:cNvSpPr txBox="1">
            <a:spLocks noChangeArrowheads="1"/>
          </p:cNvSpPr>
          <p:nvPr/>
        </p:nvSpPr>
        <p:spPr bwMode="auto">
          <a:xfrm>
            <a:off x="209550" y="485775"/>
            <a:ext cx="87233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Рассмотри рисунок и ответь на вопрос 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- Сколько вёдер воды помещается в бочонке?</a:t>
            </a:r>
          </a:p>
        </p:txBody>
      </p:sp>
      <p:sp>
        <p:nvSpPr>
          <p:cNvPr id="27659" name="Прямоугольник 17"/>
          <p:cNvSpPr>
            <a:spLocks noChangeArrowheads="1"/>
          </p:cNvSpPr>
          <p:nvPr/>
        </p:nvSpPr>
        <p:spPr bwMode="auto">
          <a:xfrm>
            <a:off x="163513" y="44450"/>
            <a:ext cx="5938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879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00" y="-180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8"/>
          <p:cNvSpPr txBox="1">
            <a:spLocks noChangeArrowheads="1"/>
          </p:cNvSpPr>
          <p:nvPr/>
        </p:nvSpPr>
        <p:spPr bwMode="auto">
          <a:xfrm>
            <a:off x="3132138" y="3065463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мерка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908175"/>
            <a:ext cx="2511425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2374900"/>
            <a:ext cx="8620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567113"/>
            <a:ext cx="120173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2205038"/>
            <a:ext cx="11557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5"/>
          <p:cNvGrpSpPr/>
          <p:nvPr/>
        </p:nvGrpSpPr>
        <p:grpSpPr>
          <a:xfrm>
            <a:off x="1259632" y="2054632"/>
            <a:ext cx="1450185" cy="582280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63" name="Месяц 62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07880">
            <a:off x="2187575" y="966788"/>
            <a:ext cx="1798638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470525" y="4687888"/>
            <a:ext cx="1909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1 бочонок =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7256463" y="468788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5 вёдер</a:t>
            </a:r>
            <a:endParaRPr lang="ru-RU" altLang="ru-RU" sz="180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256463" y="4695825"/>
            <a:ext cx="1466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4 ведра</a:t>
            </a:r>
            <a:endParaRPr lang="ru-RU" altLang="ru-RU" sz="1800"/>
          </a:p>
        </p:txBody>
      </p:sp>
      <p:sp>
        <p:nvSpPr>
          <p:cNvPr id="28684" name="TextBox 20"/>
          <p:cNvSpPr txBox="1">
            <a:spLocks noChangeArrowheads="1"/>
          </p:cNvSpPr>
          <p:nvPr/>
        </p:nvSpPr>
        <p:spPr bwMode="auto">
          <a:xfrm>
            <a:off x="209550" y="485775"/>
            <a:ext cx="87233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Рассмотри рисунок и ответь на вопрос 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- Сколько вёдер воды помещается в бочонке?</a:t>
            </a:r>
          </a:p>
        </p:txBody>
      </p:sp>
      <p:sp>
        <p:nvSpPr>
          <p:cNvPr id="28685" name="Прямоугольник 21"/>
          <p:cNvSpPr>
            <a:spLocks noChangeArrowheads="1"/>
          </p:cNvSpPr>
          <p:nvPr/>
        </p:nvSpPr>
        <p:spPr bwMode="auto">
          <a:xfrm>
            <a:off x="163513" y="44450"/>
            <a:ext cx="5938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8686" name="Прямоугольник 22"/>
          <p:cNvSpPr>
            <a:spLocks noChangeArrowheads="1"/>
          </p:cNvSpPr>
          <p:nvPr/>
        </p:nvSpPr>
        <p:spPr bwMode="auto">
          <a:xfrm>
            <a:off x="7326313" y="142875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316750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00" y="-180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26"/>
          <p:cNvSpPr txBox="1">
            <a:spLocks noChangeArrowheads="1"/>
          </p:cNvSpPr>
          <p:nvPr/>
        </p:nvSpPr>
        <p:spPr bwMode="auto">
          <a:xfrm>
            <a:off x="209550" y="654050"/>
            <a:ext cx="87233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Вместимость этого бочонка измерили банкой. Сколько банок воды помещается в бочонке?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908175"/>
            <a:ext cx="2511425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663" y="2395538"/>
            <a:ext cx="7524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567113"/>
            <a:ext cx="120173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Box 14"/>
          <p:cNvSpPr txBox="1">
            <a:spLocks noChangeArrowheads="1"/>
          </p:cNvSpPr>
          <p:nvPr/>
        </p:nvSpPr>
        <p:spPr bwMode="auto">
          <a:xfrm>
            <a:off x="5470525" y="4687888"/>
            <a:ext cx="1909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1 бочонок =</a:t>
            </a:r>
          </a:p>
        </p:txBody>
      </p:sp>
      <p:sp>
        <p:nvSpPr>
          <p:cNvPr id="30727" name="Прямоугольник 15"/>
          <p:cNvSpPr>
            <a:spLocks noChangeArrowheads="1"/>
          </p:cNvSpPr>
          <p:nvPr/>
        </p:nvSpPr>
        <p:spPr bwMode="auto">
          <a:xfrm>
            <a:off x="7256463" y="468788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5 вёдер</a:t>
            </a:r>
            <a:endParaRPr lang="ru-RU" altLang="ru-RU" sz="1800"/>
          </a:p>
        </p:txBody>
      </p:sp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374650" y="5175250"/>
            <a:ext cx="762000" cy="1206500"/>
            <a:chOff x="7020646" y="2283565"/>
            <a:chExt cx="1964511" cy="2947902"/>
          </a:xfrm>
        </p:grpSpPr>
        <p:grpSp>
          <p:nvGrpSpPr>
            <p:cNvPr id="30812" name="Группа 20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23" name="Скругленный прямоугольник 22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5165078" y="1572352"/>
                <a:ext cx="1064111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5" name="Кольцо 24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Кольцо 21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Группа 2"/>
          <p:cNvGrpSpPr>
            <a:grpSpLocks/>
          </p:cNvGrpSpPr>
          <p:nvPr/>
        </p:nvGrpSpPr>
        <p:grpSpPr bwMode="auto">
          <a:xfrm>
            <a:off x="2268538" y="1557338"/>
            <a:ext cx="1419225" cy="1111250"/>
            <a:chOff x="2333801" y="1539257"/>
            <a:chExt cx="1420619" cy="1112078"/>
          </a:xfrm>
        </p:grpSpPr>
        <p:pic>
          <p:nvPicPr>
            <p:cNvPr id="30808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661641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Овал 28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" name="Группа 38"/>
          <p:cNvGrpSpPr>
            <a:grpSpLocks/>
          </p:cNvGrpSpPr>
          <p:nvPr/>
        </p:nvGrpSpPr>
        <p:grpSpPr bwMode="auto">
          <a:xfrm>
            <a:off x="2268538" y="1557338"/>
            <a:ext cx="1419225" cy="1111250"/>
            <a:chOff x="2333801" y="1539257"/>
            <a:chExt cx="1420619" cy="1112078"/>
          </a:xfrm>
        </p:grpSpPr>
        <p:pic>
          <p:nvPicPr>
            <p:cNvPr id="30804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661641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Овал 41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" name="Группа 42"/>
          <p:cNvGrpSpPr>
            <a:grpSpLocks/>
          </p:cNvGrpSpPr>
          <p:nvPr/>
        </p:nvGrpSpPr>
        <p:grpSpPr bwMode="auto">
          <a:xfrm>
            <a:off x="712788" y="5175250"/>
            <a:ext cx="760412" cy="1206500"/>
            <a:chOff x="7020646" y="2283565"/>
            <a:chExt cx="1964511" cy="2947902"/>
          </a:xfrm>
        </p:grpSpPr>
        <p:grpSp>
          <p:nvGrpSpPr>
            <p:cNvPr id="30795" name="Группа 43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46" name="Скругленный прямоугольник 45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>
                <a:off x="5166018" y="1572352"/>
                <a:ext cx="1062230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8" name="Кольцо 47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5" name="Кольцо 44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67"/>
          <p:cNvGrpSpPr>
            <a:grpSpLocks/>
          </p:cNvGrpSpPr>
          <p:nvPr/>
        </p:nvGrpSpPr>
        <p:grpSpPr bwMode="auto">
          <a:xfrm>
            <a:off x="2268538" y="1557338"/>
            <a:ext cx="1419225" cy="1111250"/>
            <a:chOff x="2333801" y="1539257"/>
            <a:chExt cx="1420619" cy="1112078"/>
          </a:xfrm>
        </p:grpSpPr>
        <p:pic>
          <p:nvPicPr>
            <p:cNvPr id="30791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661641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Овал 69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0" name="Группа 70"/>
          <p:cNvGrpSpPr>
            <a:grpSpLocks/>
          </p:cNvGrpSpPr>
          <p:nvPr/>
        </p:nvGrpSpPr>
        <p:grpSpPr bwMode="auto">
          <a:xfrm>
            <a:off x="1050925" y="5175250"/>
            <a:ext cx="760413" cy="1206500"/>
            <a:chOff x="7020646" y="2283565"/>
            <a:chExt cx="1964511" cy="2947902"/>
          </a:xfrm>
        </p:grpSpPr>
        <p:grpSp>
          <p:nvGrpSpPr>
            <p:cNvPr id="30782" name="Группа 71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74" name="Скругленный прямоугольник 73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5166017" y="1572352"/>
                <a:ext cx="1062232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6" name="Кольцо 75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3" name="Кольцо 72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Группа 76"/>
          <p:cNvGrpSpPr>
            <a:grpSpLocks/>
          </p:cNvGrpSpPr>
          <p:nvPr/>
        </p:nvGrpSpPr>
        <p:grpSpPr bwMode="auto">
          <a:xfrm>
            <a:off x="2268538" y="1557338"/>
            <a:ext cx="1419225" cy="1111250"/>
            <a:chOff x="2333801" y="1539257"/>
            <a:chExt cx="1420619" cy="1112078"/>
          </a:xfrm>
        </p:grpSpPr>
        <p:pic>
          <p:nvPicPr>
            <p:cNvPr id="30778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661641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9" name="Овал 78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3" name="Группа 79"/>
          <p:cNvGrpSpPr>
            <a:grpSpLocks/>
          </p:cNvGrpSpPr>
          <p:nvPr/>
        </p:nvGrpSpPr>
        <p:grpSpPr bwMode="auto">
          <a:xfrm>
            <a:off x="1389063" y="5175250"/>
            <a:ext cx="760412" cy="1206500"/>
            <a:chOff x="7020646" y="2283565"/>
            <a:chExt cx="1964511" cy="2947902"/>
          </a:xfrm>
        </p:grpSpPr>
        <p:grpSp>
          <p:nvGrpSpPr>
            <p:cNvPr id="30769" name="Группа 80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83" name="Скругленный прямоугольник 82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Овал 83"/>
              <p:cNvSpPr/>
              <p:nvPr/>
            </p:nvSpPr>
            <p:spPr>
              <a:xfrm>
                <a:off x="5166018" y="1572352"/>
                <a:ext cx="1062230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Кольцо 84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2" name="Кольцо 81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85"/>
          <p:cNvGrpSpPr>
            <a:grpSpLocks/>
          </p:cNvGrpSpPr>
          <p:nvPr/>
        </p:nvGrpSpPr>
        <p:grpSpPr bwMode="auto">
          <a:xfrm>
            <a:off x="2268538" y="1557338"/>
            <a:ext cx="1419225" cy="1111250"/>
            <a:chOff x="2333801" y="1539257"/>
            <a:chExt cx="1420619" cy="1112078"/>
          </a:xfrm>
        </p:grpSpPr>
        <p:pic>
          <p:nvPicPr>
            <p:cNvPr id="30765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661641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" name="Овал 87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6" name="Группа 88"/>
          <p:cNvGrpSpPr>
            <a:grpSpLocks/>
          </p:cNvGrpSpPr>
          <p:nvPr/>
        </p:nvGrpSpPr>
        <p:grpSpPr bwMode="auto">
          <a:xfrm>
            <a:off x="1725613" y="5175250"/>
            <a:ext cx="762000" cy="1206500"/>
            <a:chOff x="7020646" y="2283565"/>
            <a:chExt cx="1964511" cy="2947902"/>
          </a:xfrm>
        </p:grpSpPr>
        <p:grpSp>
          <p:nvGrpSpPr>
            <p:cNvPr id="30756" name="Группа 89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92" name="Скругленный прямоугольник 91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Овал 92"/>
              <p:cNvSpPr/>
              <p:nvPr/>
            </p:nvSpPr>
            <p:spPr>
              <a:xfrm>
                <a:off x="5165078" y="1572352"/>
                <a:ext cx="1064111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Кольцо 93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1" name="Кольцо 90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399371" y="6381328"/>
            <a:ext cx="3813678" cy="14401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8" y="2319338"/>
            <a:ext cx="86201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Группа 56"/>
          <p:cNvGrpSpPr>
            <a:grpSpLocks/>
          </p:cNvGrpSpPr>
          <p:nvPr/>
        </p:nvGrpSpPr>
        <p:grpSpPr bwMode="auto">
          <a:xfrm>
            <a:off x="4243388" y="3832225"/>
            <a:ext cx="760412" cy="1204913"/>
            <a:chOff x="7020646" y="2283565"/>
            <a:chExt cx="1964511" cy="2947902"/>
          </a:xfrm>
        </p:grpSpPr>
        <p:grpSp>
          <p:nvGrpSpPr>
            <p:cNvPr id="30747" name="Группа 57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60" name="Скругленный прямоугольник 59"/>
              <p:cNvSpPr/>
              <p:nvPr/>
            </p:nvSpPr>
            <p:spPr>
              <a:xfrm>
                <a:off x="4714877" y="1591978"/>
                <a:ext cx="1964512" cy="277312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Овал 60"/>
              <p:cNvSpPr/>
              <p:nvPr/>
            </p:nvSpPr>
            <p:spPr>
              <a:xfrm>
                <a:off x="5166018" y="1572557"/>
                <a:ext cx="1062230" cy="368975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Кольцо 61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Кольцо 58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4083050" y="3068638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мерка</a:t>
            </a:r>
          </a:p>
        </p:txBody>
      </p:sp>
      <p:sp>
        <p:nvSpPr>
          <p:cNvPr id="30744" name="TextBox 63"/>
          <p:cNvSpPr txBox="1">
            <a:spLocks noChangeArrowheads="1"/>
          </p:cNvSpPr>
          <p:nvPr/>
        </p:nvSpPr>
        <p:spPr bwMode="auto">
          <a:xfrm>
            <a:off x="3132138" y="3065463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мерка</a:t>
            </a:r>
          </a:p>
        </p:txBody>
      </p:sp>
      <p:sp>
        <p:nvSpPr>
          <p:cNvPr id="30745" name="Прямоугольник 64"/>
          <p:cNvSpPr>
            <a:spLocks noChangeArrowheads="1"/>
          </p:cNvSpPr>
          <p:nvPr/>
        </p:nvSpPr>
        <p:spPr bwMode="auto">
          <a:xfrm>
            <a:off x="163513" y="44450"/>
            <a:ext cx="5938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132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908175"/>
            <a:ext cx="2511425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567113"/>
            <a:ext cx="120173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3188" y="2174875"/>
            <a:ext cx="11557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TextBox 14"/>
          <p:cNvSpPr txBox="1">
            <a:spLocks noChangeArrowheads="1"/>
          </p:cNvSpPr>
          <p:nvPr/>
        </p:nvSpPr>
        <p:spPr bwMode="auto">
          <a:xfrm>
            <a:off x="5424488" y="4687888"/>
            <a:ext cx="19097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1 бочонок =</a:t>
            </a:r>
          </a:p>
        </p:txBody>
      </p:sp>
      <p:sp>
        <p:nvSpPr>
          <p:cNvPr id="31750" name="Прямоугольник 15"/>
          <p:cNvSpPr>
            <a:spLocks noChangeArrowheads="1"/>
          </p:cNvSpPr>
          <p:nvPr/>
        </p:nvSpPr>
        <p:spPr bwMode="auto">
          <a:xfrm>
            <a:off x="7210425" y="4687888"/>
            <a:ext cx="14652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5 вёдер</a:t>
            </a:r>
            <a:endParaRPr lang="ru-RU" altLang="ru-RU" sz="1800"/>
          </a:p>
        </p:txBody>
      </p:sp>
      <p:grpSp>
        <p:nvGrpSpPr>
          <p:cNvPr id="31751" name="Группа 18"/>
          <p:cNvGrpSpPr>
            <a:grpSpLocks/>
          </p:cNvGrpSpPr>
          <p:nvPr/>
        </p:nvGrpSpPr>
        <p:grpSpPr bwMode="auto">
          <a:xfrm>
            <a:off x="374650" y="5175250"/>
            <a:ext cx="762000" cy="1206500"/>
            <a:chOff x="7020646" y="2283565"/>
            <a:chExt cx="1964511" cy="2947902"/>
          </a:xfrm>
        </p:grpSpPr>
        <p:grpSp>
          <p:nvGrpSpPr>
            <p:cNvPr id="31891" name="Группа 20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23" name="Скругленный прямоугольник 22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5165078" y="1572352"/>
                <a:ext cx="1064111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5" name="Кольцо 24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Кольцо 21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1752" name="Группа 42"/>
          <p:cNvGrpSpPr>
            <a:grpSpLocks/>
          </p:cNvGrpSpPr>
          <p:nvPr/>
        </p:nvGrpSpPr>
        <p:grpSpPr bwMode="auto">
          <a:xfrm>
            <a:off x="712788" y="5175250"/>
            <a:ext cx="760412" cy="1206500"/>
            <a:chOff x="7020646" y="2283565"/>
            <a:chExt cx="1964511" cy="2947902"/>
          </a:xfrm>
        </p:grpSpPr>
        <p:grpSp>
          <p:nvGrpSpPr>
            <p:cNvPr id="31882" name="Группа 43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46" name="Скругленный прямоугольник 45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>
                <a:off x="5166018" y="1572352"/>
                <a:ext cx="1062230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8" name="Кольцо 47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5" name="Кольцо 44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1753" name="Группа 70"/>
          <p:cNvGrpSpPr>
            <a:grpSpLocks/>
          </p:cNvGrpSpPr>
          <p:nvPr/>
        </p:nvGrpSpPr>
        <p:grpSpPr bwMode="auto">
          <a:xfrm>
            <a:off x="1050925" y="5175250"/>
            <a:ext cx="760413" cy="1206500"/>
            <a:chOff x="7020646" y="2283565"/>
            <a:chExt cx="1964511" cy="2947902"/>
          </a:xfrm>
        </p:grpSpPr>
        <p:grpSp>
          <p:nvGrpSpPr>
            <p:cNvPr id="31873" name="Группа 71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74" name="Скругленный прямоугольник 73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5166017" y="1572352"/>
                <a:ext cx="1062232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6" name="Кольцо 75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3" name="Кольцо 72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1754" name="Группа 79"/>
          <p:cNvGrpSpPr>
            <a:grpSpLocks/>
          </p:cNvGrpSpPr>
          <p:nvPr/>
        </p:nvGrpSpPr>
        <p:grpSpPr bwMode="auto">
          <a:xfrm>
            <a:off x="1389063" y="5175250"/>
            <a:ext cx="760412" cy="1206500"/>
            <a:chOff x="7020646" y="2283565"/>
            <a:chExt cx="1964511" cy="2947902"/>
          </a:xfrm>
        </p:grpSpPr>
        <p:grpSp>
          <p:nvGrpSpPr>
            <p:cNvPr id="31864" name="Группа 80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83" name="Скругленный прямоугольник 82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Овал 83"/>
              <p:cNvSpPr/>
              <p:nvPr/>
            </p:nvSpPr>
            <p:spPr>
              <a:xfrm>
                <a:off x="5166018" y="1572352"/>
                <a:ext cx="1062230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Кольцо 84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2" name="Кольцо 81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1755" name="Группа 88"/>
          <p:cNvGrpSpPr>
            <a:grpSpLocks/>
          </p:cNvGrpSpPr>
          <p:nvPr/>
        </p:nvGrpSpPr>
        <p:grpSpPr bwMode="auto">
          <a:xfrm>
            <a:off x="1725613" y="5175250"/>
            <a:ext cx="762000" cy="1206500"/>
            <a:chOff x="7020646" y="2283565"/>
            <a:chExt cx="1964511" cy="2947902"/>
          </a:xfrm>
        </p:grpSpPr>
        <p:grpSp>
          <p:nvGrpSpPr>
            <p:cNvPr id="31855" name="Группа 89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92" name="Скругленный прямоугольник 91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Овал 92"/>
              <p:cNvSpPr/>
              <p:nvPr/>
            </p:nvSpPr>
            <p:spPr>
              <a:xfrm>
                <a:off x="5165078" y="1572352"/>
                <a:ext cx="1064111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Кольцо 93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1" name="Кольцо 90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97"/>
          <p:cNvGrpSpPr>
            <a:grpSpLocks/>
          </p:cNvGrpSpPr>
          <p:nvPr/>
        </p:nvGrpSpPr>
        <p:grpSpPr bwMode="auto">
          <a:xfrm>
            <a:off x="2063750" y="5175250"/>
            <a:ext cx="760413" cy="1206500"/>
            <a:chOff x="7020646" y="2283565"/>
            <a:chExt cx="1964511" cy="2947902"/>
          </a:xfrm>
        </p:grpSpPr>
        <p:grpSp>
          <p:nvGrpSpPr>
            <p:cNvPr id="31846" name="Группа 98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01" name="Скругленный прямоугольник 100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Овал 101"/>
              <p:cNvSpPr/>
              <p:nvPr/>
            </p:nvSpPr>
            <p:spPr>
              <a:xfrm>
                <a:off x="5166017" y="1572352"/>
                <a:ext cx="1062232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Кольцо 102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0" name="Кольцо 99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399371" y="6381328"/>
            <a:ext cx="3813678" cy="14401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176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2413" y="2319338"/>
            <a:ext cx="86201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8288" y="2206625"/>
            <a:ext cx="819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Группа 2"/>
          <p:cNvGrpSpPr>
            <a:grpSpLocks/>
          </p:cNvGrpSpPr>
          <p:nvPr/>
        </p:nvGrpSpPr>
        <p:grpSpPr bwMode="auto">
          <a:xfrm>
            <a:off x="2268538" y="1557338"/>
            <a:ext cx="1419225" cy="1111250"/>
            <a:chOff x="2333801" y="1539257"/>
            <a:chExt cx="1420619" cy="1112078"/>
          </a:xfrm>
        </p:grpSpPr>
        <p:pic>
          <p:nvPicPr>
            <p:cNvPr id="31842" name="Picture 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661641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Овал 28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" name="Группа 141"/>
          <p:cNvGrpSpPr>
            <a:grpSpLocks/>
          </p:cNvGrpSpPr>
          <p:nvPr/>
        </p:nvGrpSpPr>
        <p:grpSpPr bwMode="auto">
          <a:xfrm>
            <a:off x="2268538" y="1557338"/>
            <a:ext cx="1419225" cy="1111250"/>
            <a:chOff x="2333801" y="1539257"/>
            <a:chExt cx="1420619" cy="1112078"/>
          </a:xfrm>
        </p:grpSpPr>
        <p:pic>
          <p:nvPicPr>
            <p:cNvPr id="31838" name="Picture 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661641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" name="Овал 143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" name="Группа 144"/>
          <p:cNvGrpSpPr>
            <a:grpSpLocks/>
          </p:cNvGrpSpPr>
          <p:nvPr/>
        </p:nvGrpSpPr>
        <p:grpSpPr bwMode="auto">
          <a:xfrm>
            <a:off x="2392363" y="5175250"/>
            <a:ext cx="762000" cy="1206500"/>
            <a:chOff x="7020646" y="2283565"/>
            <a:chExt cx="1964511" cy="2947902"/>
          </a:xfrm>
        </p:grpSpPr>
        <p:grpSp>
          <p:nvGrpSpPr>
            <p:cNvPr id="31829" name="Группа 145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48" name="Скругленный прямоугольник 147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Овал 148"/>
              <p:cNvSpPr/>
              <p:nvPr/>
            </p:nvSpPr>
            <p:spPr>
              <a:xfrm>
                <a:off x="5165078" y="1572352"/>
                <a:ext cx="1064111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Кольцо 149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7" name="Кольцо 146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Группа 150"/>
          <p:cNvGrpSpPr>
            <a:grpSpLocks/>
          </p:cNvGrpSpPr>
          <p:nvPr/>
        </p:nvGrpSpPr>
        <p:grpSpPr bwMode="auto">
          <a:xfrm>
            <a:off x="2268538" y="1557338"/>
            <a:ext cx="1419225" cy="1111250"/>
            <a:chOff x="2333801" y="1539257"/>
            <a:chExt cx="1420619" cy="1112078"/>
          </a:xfrm>
        </p:grpSpPr>
        <p:pic>
          <p:nvPicPr>
            <p:cNvPr id="31825" name="Picture 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661641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" name="Овал 152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6" name="Группа 153"/>
          <p:cNvGrpSpPr>
            <a:grpSpLocks/>
          </p:cNvGrpSpPr>
          <p:nvPr/>
        </p:nvGrpSpPr>
        <p:grpSpPr bwMode="auto">
          <a:xfrm>
            <a:off x="2720975" y="5175250"/>
            <a:ext cx="762000" cy="1206500"/>
            <a:chOff x="7020646" y="2283565"/>
            <a:chExt cx="1964511" cy="2947902"/>
          </a:xfrm>
        </p:grpSpPr>
        <p:grpSp>
          <p:nvGrpSpPr>
            <p:cNvPr id="31816" name="Группа 154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57" name="Скругленный прямоугольник 156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Овал 157"/>
              <p:cNvSpPr/>
              <p:nvPr/>
            </p:nvSpPr>
            <p:spPr>
              <a:xfrm>
                <a:off x="5165078" y="1572352"/>
                <a:ext cx="1064111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Кольцо 158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6" name="Кольцо 155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Группа 162"/>
          <p:cNvGrpSpPr/>
          <p:nvPr/>
        </p:nvGrpSpPr>
        <p:grpSpPr>
          <a:xfrm>
            <a:off x="1388352" y="2104239"/>
            <a:ext cx="1083597" cy="501115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164" name="Месяц 163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5" name="Овал 164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0" name="Группа 159"/>
          <p:cNvGrpSpPr>
            <a:grpSpLocks/>
          </p:cNvGrpSpPr>
          <p:nvPr/>
        </p:nvGrpSpPr>
        <p:grpSpPr bwMode="auto">
          <a:xfrm>
            <a:off x="2265363" y="1557338"/>
            <a:ext cx="1420812" cy="1111250"/>
            <a:chOff x="2333801" y="1539257"/>
            <a:chExt cx="1420619" cy="1112078"/>
          </a:xfrm>
        </p:grpSpPr>
        <p:pic>
          <p:nvPicPr>
            <p:cNvPr id="31812" name="Picture 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661641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2" name="Овал 161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1" name="Группа 165"/>
          <p:cNvGrpSpPr>
            <a:grpSpLocks/>
          </p:cNvGrpSpPr>
          <p:nvPr/>
        </p:nvGrpSpPr>
        <p:grpSpPr bwMode="auto">
          <a:xfrm>
            <a:off x="3049588" y="5175250"/>
            <a:ext cx="762000" cy="1206500"/>
            <a:chOff x="7020646" y="2283565"/>
            <a:chExt cx="1964511" cy="2947902"/>
          </a:xfrm>
        </p:grpSpPr>
        <p:grpSp>
          <p:nvGrpSpPr>
            <p:cNvPr id="31803" name="Группа 166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69" name="Скругленный прямоугольник 168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Овал 169"/>
              <p:cNvSpPr/>
              <p:nvPr/>
            </p:nvSpPr>
            <p:spPr>
              <a:xfrm>
                <a:off x="5165078" y="1572352"/>
                <a:ext cx="1064111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Кольцо 170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8" name="Кольцо 167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3553" name="Группа 174"/>
          <p:cNvGrpSpPr>
            <a:grpSpLocks/>
          </p:cNvGrpSpPr>
          <p:nvPr/>
        </p:nvGrpSpPr>
        <p:grpSpPr bwMode="auto">
          <a:xfrm>
            <a:off x="3378200" y="5175250"/>
            <a:ext cx="762000" cy="1206500"/>
            <a:chOff x="7020646" y="2283565"/>
            <a:chExt cx="1964511" cy="2947902"/>
          </a:xfrm>
        </p:grpSpPr>
        <p:grpSp>
          <p:nvGrpSpPr>
            <p:cNvPr id="31794" name="Группа 175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78" name="Скругленный прямоугольник 177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Овал 178"/>
              <p:cNvSpPr/>
              <p:nvPr/>
            </p:nvSpPr>
            <p:spPr>
              <a:xfrm>
                <a:off x="5165078" y="1572352"/>
                <a:ext cx="1064111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Кольцо 179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7" name="Кольцо 176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81" name="TextBox 180"/>
          <p:cNvSpPr txBox="1">
            <a:spLocks noChangeArrowheads="1"/>
          </p:cNvSpPr>
          <p:nvPr/>
        </p:nvSpPr>
        <p:spPr bwMode="auto">
          <a:xfrm>
            <a:off x="5389563" y="4292600"/>
            <a:ext cx="19097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1 бочонок =</a:t>
            </a:r>
          </a:p>
        </p:txBody>
      </p:sp>
      <p:sp>
        <p:nvSpPr>
          <p:cNvPr id="182" name="Прямоугольник 181"/>
          <p:cNvSpPr>
            <a:spLocks noChangeArrowheads="1"/>
          </p:cNvSpPr>
          <p:nvPr/>
        </p:nvSpPr>
        <p:spPr bwMode="auto">
          <a:xfrm>
            <a:off x="7175500" y="4292600"/>
            <a:ext cx="1466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10 банок</a:t>
            </a:r>
            <a:endParaRPr lang="ru-RU" altLang="ru-RU" sz="1800"/>
          </a:p>
        </p:txBody>
      </p:sp>
      <p:grpSp>
        <p:nvGrpSpPr>
          <p:cNvPr id="2" name="Группа 5"/>
          <p:cNvGrpSpPr/>
          <p:nvPr/>
        </p:nvGrpSpPr>
        <p:grpSpPr>
          <a:xfrm>
            <a:off x="1299775" y="2018708"/>
            <a:ext cx="1450185" cy="582280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63" name="Месяц 62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" name="Группа 171"/>
          <p:cNvGrpSpPr>
            <a:grpSpLocks/>
          </p:cNvGrpSpPr>
          <p:nvPr/>
        </p:nvGrpSpPr>
        <p:grpSpPr bwMode="auto">
          <a:xfrm>
            <a:off x="2214563" y="1557338"/>
            <a:ext cx="1420812" cy="1111250"/>
            <a:chOff x="2333801" y="1539257"/>
            <a:chExt cx="1420619" cy="1112078"/>
          </a:xfrm>
        </p:grpSpPr>
        <p:pic>
          <p:nvPicPr>
            <p:cNvPr id="31790" name="Picture 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661641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" name="Овал 173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1775" name="Группа 95"/>
          <p:cNvGrpSpPr>
            <a:grpSpLocks/>
          </p:cNvGrpSpPr>
          <p:nvPr/>
        </p:nvGrpSpPr>
        <p:grpSpPr bwMode="auto">
          <a:xfrm>
            <a:off x="4243388" y="3832225"/>
            <a:ext cx="760412" cy="1204913"/>
            <a:chOff x="7020646" y="2283565"/>
            <a:chExt cx="1964511" cy="2947902"/>
          </a:xfrm>
        </p:grpSpPr>
        <p:grpSp>
          <p:nvGrpSpPr>
            <p:cNvPr id="31781" name="Группа 96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05" name="Скругленный прямоугольник 104"/>
              <p:cNvSpPr/>
              <p:nvPr/>
            </p:nvSpPr>
            <p:spPr>
              <a:xfrm>
                <a:off x="4714877" y="1591978"/>
                <a:ext cx="1964512" cy="277312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Овал 105"/>
              <p:cNvSpPr/>
              <p:nvPr/>
            </p:nvSpPr>
            <p:spPr>
              <a:xfrm>
                <a:off x="5166018" y="1572557"/>
                <a:ext cx="1062230" cy="368975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Кольцо 106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4" name="Кольцо 103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1776" name="TextBox 107"/>
          <p:cNvSpPr txBox="1">
            <a:spLocks noChangeArrowheads="1"/>
          </p:cNvSpPr>
          <p:nvPr/>
        </p:nvSpPr>
        <p:spPr bwMode="auto">
          <a:xfrm>
            <a:off x="4083050" y="3068638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мерка</a:t>
            </a:r>
          </a:p>
        </p:txBody>
      </p:sp>
      <p:sp>
        <p:nvSpPr>
          <p:cNvPr id="31777" name="TextBox 115"/>
          <p:cNvSpPr txBox="1">
            <a:spLocks noChangeArrowheads="1"/>
          </p:cNvSpPr>
          <p:nvPr/>
        </p:nvSpPr>
        <p:spPr bwMode="auto">
          <a:xfrm>
            <a:off x="3132138" y="3065463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мерка</a:t>
            </a:r>
          </a:p>
        </p:txBody>
      </p:sp>
      <p:sp>
        <p:nvSpPr>
          <p:cNvPr id="31778" name="TextBox 116"/>
          <p:cNvSpPr txBox="1">
            <a:spLocks noChangeArrowheads="1"/>
          </p:cNvSpPr>
          <p:nvPr/>
        </p:nvSpPr>
        <p:spPr bwMode="auto">
          <a:xfrm>
            <a:off x="209550" y="654050"/>
            <a:ext cx="87233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Объём этого бочонка измерили банкой. Сколько банок воды помещается в бочонке?</a:t>
            </a:r>
          </a:p>
        </p:txBody>
      </p:sp>
      <p:sp>
        <p:nvSpPr>
          <p:cNvPr id="31779" name="Прямоугольник 117"/>
          <p:cNvSpPr>
            <a:spLocks noChangeArrowheads="1"/>
          </p:cNvSpPr>
          <p:nvPr/>
        </p:nvSpPr>
        <p:spPr bwMode="auto">
          <a:xfrm>
            <a:off x="163513" y="44450"/>
            <a:ext cx="5938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917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/>
      <p:bldP spid="1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908175"/>
            <a:ext cx="2511425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567113"/>
            <a:ext cx="120173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3188" y="2174875"/>
            <a:ext cx="11557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Box 14"/>
          <p:cNvSpPr txBox="1">
            <a:spLocks noChangeArrowheads="1"/>
          </p:cNvSpPr>
          <p:nvPr/>
        </p:nvSpPr>
        <p:spPr bwMode="auto">
          <a:xfrm>
            <a:off x="5424488" y="4687888"/>
            <a:ext cx="19097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1 бочонок =</a:t>
            </a:r>
          </a:p>
        </p:txBody>
      </p:sp>
      <p:sp>
        <p:nvSpPr>
          <p:cNvPr id="32774" name="Прямоугольник 15"/>
          <p:cNvSpPr>
            <a:spLocks noChangeArrowheads="1"/>
          </p:cNvSpPr>
          <p:nvPr/>
        </p:nvSpPr>
        <p:spPr bwMode="auto">
          <a:xfrm>
            <a:off x="7210425" y="4687888"/>
            <a:ext cx="14652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5 вёдер</a:t>
            </a:r>
            <a:endParaRPr lang="ru-RU" altLang="ru-RU" sz="180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9371" y="6381328"/>
            <a:ext cx="3813678" cy="14401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2413" y="2319338"/>
            <a:ext cx="86201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9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8288" y="2206625"/>
            <a:ext cx="819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162"/>
          <p:cNvGrpSpPr/>
          <p:nvPr/>
        </p:nvGrpSpPr>
        <p:grpSpPr>
          <a:xfrm>
            <a:off x="1388352" y="2104239"/>
            <a:ext cx="1083597" cy="501115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164" name="Месяц 163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5" name="Овал 164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" name="Группа 6"/>
          <p:cNvGrpSpPr>
            <a:grpSpLocks/>
          </p:cNvGrpSpPr>
          <p:nvPr/>
        </p:nvGrpSpPr>
        <p:grpSpPr bwMode="auto">
          <a:xfrm>
            <a:off x="374650" y="5175250"/>
            <a:ext cx="3436938" cy="1206500"/>
            <a:chOff x="375081" y="5175558"/>
            <a:chExt cx="3436096" cy="1205770"/>
          </a:xfrm>
        </p:grpSpPr>
        <p:grpSp>
          <p:nvGrpSpPr>
            <p:cNvPr id="32810" name="Группа 18"/>
            <p:cNvGrpSpPr>
              <a:grpSpLocks/>
            </p:cNvGrpSpPr>
            <p:nvPr/>
          </p:nvGrpSpPr>
          <p:grpSpPr bwMode="auto">
            <a:xfrm>
              <a:off x="375081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32891" name="Группа 20"/>
              <p:cNvGrpSpPr>
                <a:grpSpLocks/>
              </p:cNvGrpSpPr>
              <p:nvPr/>
            </p:nvGrpSpPr>
            <p:grpSpPr bwMode="auto"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23" name="Скругленный прямоугольник 22"/>
                <p:cNvSpPr/>
                <p:nvPr/>
              </p:nvSpPr>
              <p:spPr>
                <a:xfrm>
                  <a:off x="4714877" y="1591748"/>
                  <a:ext cx="1962545" cy="2773356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4" name="Овал 23"/>
                <p:cNvSpPr/>
                <p:nvPr/>
              </p:nvSpPr>
              <p:spPr>
                <a:xfrm>
                  <a:off x="5165566" y="1572352"/>
                  <a:ext cx="1061168" cy="3684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5" name="Кольцо 24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Кольцо 21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811" name="Группа 42"/>
            <p:cNvGrpSpPr>
              <a:grpSpLocks/>
            </p:cNvGrpSpPr>
            <p:nvPr/>
          </p:nvGrpSpPr>
          <p:grpSpPr bwMode="auto">
            <a:xfrm>
              <a:off x="712838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32882" name="Группа 43"/>
              <p:cNvGrpSpPr>
                <a:grpSpLocks/>
              </p:cNvGrpSpPr>
              <p:nvPr/>
            </p:nvGrpSpPr>
            <p:grpSpPr bwMode="auto"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46" name="Скругленный прямоугольник 45"/>
                <p:cNvSpPr/>
                <p:nvPr/>
              </p:nvSpPr>
              <p:spPr>
                <a:xfrm>
                  <a:off x="4715646" y="1591748"/>
                  <a:ext cx="1962543" cy="2773356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7" name="Овал 46"/>
                <p:cNvSpPr/>
                <p:nvPr/>
              </p:nvSpPr>
              <p:spPr>
                <a:xfrm>
                  <a:off x="5166335" y="1572352"/>
                  <a:ext cx="1061166" cy="3684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48" name="Кольцо 47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5" name="Кольцо 44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812" name="Группа 70"/>
            <p:cNvGrpSpPr>
              <a:grpSpLocks/>
            </p:cNvGrpSpPr>
            <p:nvPr/>
          </p:nvGrpSpPr>
          <p:grpSpPr bwMode="auto">
            <a:xfrm>
              <a:off x="1050595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32873" name="Группа 71"/>
              <p:cNvGrpSpPr>
                <a:grpSpLocks/>
              </p:cNvGrpSpPr>
              <p:nvPr/>
            </p:nvGrpSpPr>
            <p:grpSpPr bwMode="auto"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74" name="Скругленный прямоугольник 73"/>
                <p:cNvSpPr/>
                <p:nvPr/>
              </p:nvSpPr>
              <p:spPr>
                <a:xfrm>
                  <a:off x="4716413" y="1591748"/>
                  <a:ext cx="1962545" cy="2773356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5" name="Овал 74"/>
                <p:cNvSpPr/>
                <p:nvPr/>
              </p:nvSpPr>
              <p:spPr>
                <a:xfrm>
                  <a:off x="5167101" y="1572352"/>
                  <a:ext cx="1061168" cy="3684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6" name="Кольцо 75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3" name="Кольцо 72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813" name="Группа 79"/>
            <p:cNvGrpSpPr>
              <a:grpSpLocks/>
            </p:cNvGrpSpPr>
            <p:nvPr/>
          </p:nvGrpSpPr>
          <p:grpSpPr bwMode="auto">
            <a:xfrm>
              <a:off x="1388352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32864" name="Группа 80"/>
              <p:cNvGrpSpPr>
                <a:grpSpLocks/>
              </p:cNvGrpSpPr>
              <p:nvPr/>
            </p:nvGrpSpPr>
            <p:grpSpPr bwMode="auto"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83" name="Скругленный прямоугольник 82"/>
                <p:cNvSpPr/>
                <p:nvPr/>
              </p:nvSpPr>
              <p:spPr>
                <a:xfrm>
                  <a:off x="4713086" y="1591748"/>
                  <a:ext cx="1966641" cy="2773356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4" name="Овал 83"/>
                <p:cNvSpPr/>
                <p:nvPr/>
              </p:nvSpPr>
              <p:spPr>
                <a:xfrm>
                  <a:off x="5163774" y="1572352"/>
                  <a:ext cx="1065264" cy="3684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5" name="Кольцо 84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2" name="Кольцо 81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814" name="Группа 88"/>
            <p:cNvGrpSpPr>
              <a:grpSpLocks/>
            </p:cNvGrpSpPr>
            <p:nvPr/>
          </p:nvGrpSpPr>
          <p:grpSpPr bwMode="auto">
            <a:xfrm>
              <a:off x="1726109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32855" name="Группа 89"/>
              <p:cNvGrpSpPr>
                <a:grpSpLocks/>
              </p:cNvGrpSpPr>
              <p:nvPr/>
            </p:nvGrpSpPr>
            <p:grpSpPr bwMode="auto"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92" name="Скругленный прямоугольник 91"/>
                <p:cNvSpPr/>
                <p:nvPr/>
              </p:nvSpPr>
              <p:spPr>
                <a:xfrm>
                  <a:off x="4713855" y="1591748"/>
                  <a:ext cx="1966641" cy="2773356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3" name="Овал 92"/>
                <p:cNvSpPr/>
                <p:nvPr/>
              </p:nvSpPr>
              <p:spPr>
                <a:xfrm>
                  <a:off x="5164544" y="1572352"/>
                  <a:ext cx="1065264" cy="3684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4" name="Кольцо 93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1" name="Кольцо 90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815" name="Группа 97"/>
            <p:cNvGrpSpPr>
              <a:grpSpLocks/>
            </p:cNvGrpSpPr>
            <p:nvPr/>
          </p:nvGrpSpPr>
          <p:grpSpPr bwMode="auto">
            <a:xfrm>
              <a:off x="2063866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32846" name="Группа 98"/>
              <p:cNvGrpSpPr>
                <a:grpSpLocks/>
              </p:cNvGrpSpPr>
              <p:nvPr/>
            </p:nvGrpSpPr>
            <p:grpSpPr bwMode="auto"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101" name="Скругленный прямоугольник 100"/>
                <p:cNvSpPr/>
                <p:nvPr/>
              </p:nvSpPr>
              <p:spPr>
                <a:xfrm>
                  <a:off x="4714621" y="1591748"/>
                  <a:ext cx="1966641" cy="2773356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2" name="Овал 101"/>
                <p:cNvSpPr/>
                <p:nvPr/>
              </p:nvSpPr>
              <p:spPr>
                <a:xfrm>
                  <a:off x="5165310" y="1572352"/>
                  <a:ext cx="1065264" cy="3684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3" name="Кольцо 102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0" name="Кольцо 99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816" name="Группа 144"/>
            <p:cNvGrpSpPr>
              <a:grpSpLocks/>
            </p:cNvGrpSpPr>
            <p:nvPr/>
          </p:nvGrpSpPr>
          <p:grpSpPr bwMode="auto">
            <a:xfrm>
              <a:off x="2392640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32837" name="Группа 145"/>
              <p:cNvGrpSpPr>
                <a:grpSpLocks/>
              </p:cNvGrpSpPr>
              <p:nvPr/>
            </p:nvGrpSpPr>
            <p:grpSpPr bwMode="auto"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148" name="Скругленный прямоугольник 147"/>
                <p:cNvSpPr/>
                <p:nvPr/>
              </p:nvSpPr>
              <p:spPr>
                <a:xfrm>
                  <a:off x="4713999" y="1591748"/>
                  <a:ext cx="1966641" cy="2773356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9" name="Овал 148"/>
                <p:cNvSpPr/>
                <p:nvPr/>
              </p:nvSpPr>
              <p:spPr>
                <a:xfrm>
                  <a:off x="5164688" y="1572352"/>
                  <a:ext cx="1065264" cy="3684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50" name="Кольцо 149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7" name="Кольцо 146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817" name="Группа 153"/>
            <p:cNvGrpSpPr>
              <a:grpSpLocks/>
            </p:cNvGrpSpPr>
            <p:nvPr/>
          </p:nvGrpSpPr>
          <p:grpSpPr bwMode="auto">
            <a:xfrm>
              <a:off x="2721414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32828" name="Группа 154"/>
              <p:cNvGrpSpPr>
                <a:grpSpLocks/>
              </p:cNvGrpSpPr>
              <p:nvPr/>
            </p:nvGrpSpPr>
            <p:grpSpPr bwMode="auto"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157" name="Скругленный прямоугольник 156"/>
                <p:cNvSpPr/>
                <p:nvPr/>
              </p:nvSpPr>
              <p:spPr>
                <a:xfrm>
                  <a:off x="4713372" y="1591748"/>
                  <a:ext cx="1966641" cy="2773356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58" name="Овал 157"/>
                <p:cNvSpPr/>
                <p:nvPr/>
              </p:nvSpPr>
              <p:spPr>
                <a:xfrm>
                  <a:off x="5164061" y="1572352"/>
                  <a:ext cx="1065264" cy="3684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59" name="Кольцо 158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6" name="Кольцо 155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818" name="Группа 165"/>
            <p:cNvGrpSpPr>
              <a:grpSpLocks/>
            </p:cNvGrpSpPr>
            <p:nvPr/>
          </p:nvGrpSpPr>
          <p:grpSpPr bwMode="auto">
            <a:xfrm>
              <a:off x="3050188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32819" name="Группа 166"/>
              <p:cNvGrpSpPr>
                <a:grpSpLocks/>
              </p:cNvGrpSpPr>
              <p:nvPr/>
            </p:nvGrpSpPr>
            <p:grpSpPr bwMode="auto"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169" name="Скругленный прямоугольник 168"/>
                <p:cNvSpPr/>
                <p:nvPr/>
              </p:nvSpPr>
              <p:spPr>
                <a:xfrm>
                  <a:off x="4716844" y="1591748"/>
                  <a:ext cx="1962545" cy="2773356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70" name="Овал 169"/>
                <p:cNvSpPr/>
                <p:nvPr/>
              </p:nvSpPr>
              <p:spPr>
                <a:xfrm>
                  <a:off x="5167532" y="1572352"/>
                  <a:ext cx="1061168" cy="36848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71" name="Кольцо 170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68" name="Кольцо 167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9" name="Группа 174"/>
          <p:cNvGrpSpPr>
            <a:grpSpLocks/>
          </p:cNvGrpSpPr>
          <p:nvPr/>
        </p:nvGrpSpPr>
        <p:grpSpPr bwMode="auto">
          <a:xfrm>
            <a:off x="3378200" y="5175250"/>
            <a:ext cx="762000" cy="1206500"/>
            <a:chOff x="7020646" y="2283565"/>
            <a:chExt cx="1964511" cy="2947902"/>
          </a:xfrm>
        </p:grpSpPr>
        <p:grpSp>
          <p:nvGrpSpPr>
            <p:cNvPr id="32801" name="Группа 175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78" name="Скругленный прямоугольник 177"/>
              <p:cNvSpPr/>
              <p:nvPr/>
            </p:nvSpPr>
            <p:spPr>
              <a:xfrm>
                <a:off x="4714877" y="1591748"/>
                <a:ext cx="1964512" cy="277335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Овал 178"/>
              <p:cNvSpPr/>
              <p:nvPr/>
            </p:nvSpPr>
            <p:spPr>
              <a:xfrm>
                <a:off x="5165078" y="1572352"/>
                <a:ext cx="1064111" cy="368489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Кольцо 179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7" name="Кольцо 176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2783" name="TextBox 180"/>
          <p:cNvSpPr txBox="1">
            <a:spLocks noChangeArrowheads="1"/>
          </p:cNvSpPr>
          <p:nvPr/>
        </p:nvSpPr>
        <p:spPr bwMode="auto">
          <a:xfrm>
            <a:off x="5389563" y="4292600"/>
            <a:ext cx="19097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1 бочонок =</a:t>
            </a:r>
          </a:p>
        </p:txBody>
      </p:sp>
      <p:sp>
        <p:nvSpPr>
          <p:cNvPr id="32784" name="Прямоугольник 181"/>
          <p:cNvSpPr>
            <a:spLocks noChangeArrowheads="1"/>
          </p:cNvSpPr>
          <p:nvPr/>
        </p:nvSpPr>
        <p:spPr bwMode="auto">
          <a:xfrm>
            <a:off x="7175500" y="4292600"/>
            <a:ext cx="1466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2060"/>
                </a:solidFill>
                <a:latin typeface="Arial" panose="020B0604020202020204" pitchFamily="34" charset="0"/>
              </a:rPr>
              <a:t>10 банок</a:t>
            </a:r>
            <a:endParaRPr lang="ru-RU" altLang="ru-RU" sz="1800"/>
          </a:p>
        </p:txBody>
      </p:sp>
      <p:grpSp>
        <p:nvGrpSpPr>
          <p:cNvPr id="31" name="Группа 5"/>
          <p:cNvGrpSpPr/>
          <p:nvPr/>
        </p:nvGrpSpPr>
        <p:grpSpPr>
          <a:xfrm>
            <a:off x="1299775" y="2018708"/>
            <a:ext cx="1450185" cy="582280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63" name="Месяц 62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2786" name="Группа 106"/>
          <p:cNvGrpSpPr>
            <a:grpSpLocks/>
          </p:cNvGrpSpPr>
          <p:nvPr/>
        </p:nvGrpSpPr>
        <p:grpSpPr bwMode="auto">
          <a:xfrm>
            <a:off x="4243388" y="3832225"/>
            <a:ext cx="760412" cy="1204913"/>
            <a:chOff x="7020646" y="2283565"/>
            <a:chExt cx="1964511" cy="2947902"/>
          </a:xfrm>
        </p:grpSpPr>
        <p:grpSp>
          <p:nvGrpSpPr>
            <p:cNvPr id="32792" name="Группа 107"/>
            <p:cNvGrpSpPr>
              <a:grpSpLocks/>
            </p:cNvGrpSpPr>
            <p:nvPr/>
          </p:nvGrpSpPr>
          <p:grpSpPr bwMode="auto"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10" name="Скругленный прямоугольник 109"/>
              <p:cNvSpPr/>
              <p:nvPr/>
            </p:nvSpPr>
            <p:spPr>
              <a:xfrm>
                <a:off x="4714877" y="1591978"/>
                <a:ext cx="1964512" cy="2773126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Овал 110"/>
              <p:cNvSpPr/>
              <p:nvPr/>
            </p:nvSpPr>
            <p:spPr>
              <a:xfrm>
                <a:off x="5166018" y="1572557"/>
                <a:ext cx="1062230" cy="368975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Кольцо 111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9" name="Кольцо 108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2787" name="TextBox 112"/>
          <p:cNvSpPr txBox="1">
            <a:spLocks noChangeArrowheads="1"/>
          </p:cNvSpPr>
          <p:nvPr/>
        </p:nvSpPr>
        <p:spPr bwMode="auto">
          <a:xfrm>
            <a:off x="4083050" y="3068638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мерка</a:t>
            </a:r>
          </a:p>
        </p:txBody>
      </p:sp>
      <p:sp>
        <p:nvSpPr>
          <p:cNvPr id="32788" name="TextBox 113"/>
          <p:cNvSpPr txBox="1">
            <a:spLocks noChangeArrowheads="1"/>
          </p:cNvSpPr>
          <p:nvPr/>
        </p:nvSpPr>
        <p:spPr bwMode="auto">
          <a:xfrm>
            <a:off x="3132138" y="3065463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мерка</a:t>
            </a:r>
          </a:p>
        </p:txBody>
      </p:sp>
      <p:sp>
        <p:nvSpPr>
          <p:cNvPr id="32789" name="TextBox 114"/>
          <p:cNvSpPr txBox="1">
            <a:spLocks noChangeArrowheads="1"/>
          </p:cNvSpPr>
          <p:nvPr/>
        </p:nvSpPr>
        <p:spPr bwMode="auto">
          <a:xfrm>
            <a:off x="209550" y="654050"/>
            <a:ext cx="87233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Объём этого бочонка измерили банкой. Сколько банок воды помещается в бочонке?</a:t>
            </a:r>
          </a:p>
        </p:txBody>
      </p:sp>
      <p:sp>
        <p:nvSpPr>
          <p:cNvPr id="32790" name="Прямоугольник 115"/>
          <p:cNvSpPr>
            <a:spLocks noChangeArrowheads="1"/>
          </p:cNvSpPr>
          <p:nvPr/>
        </p:nvSpPr>
        <p:spPr bwMode="auto">
          <a:xfrm>
            <a:off x="163513" y="44450"/>
            <a:ext cx="5938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9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A0D19-6AE7-499D-83B7-3186448427E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1142984"/>
            <a:ext cx="54374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Единица(мерка) измерения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объема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(вместимости)  жидкости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сосуде-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2780928"/>
            <a:ext cx="130492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283968" y="3284984"/>
            <a:ext cx="14401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1л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MCj04298270000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857232"/>
            <a:ext cx="1357322" cy="16858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6050240" y="3069926"/>
            <a:ext cx="572541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107504" y="5865078"/>
            <a:ext cx="4428843" cy="56531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9592" y="357166"/>
            <a:ext cx="9074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 одну банку входит 1 литр воды, а в другую – 3 литра. У какой банки больше объём?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76007" y="1412776"/>
            <a:ext cx="6120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Одна из мерок объёма -  1 литр (л).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179" y="3933056"/>
            <a:ext cx="129222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1813" y="2791976"/>
            <a:ext cx="2154225" cy="3577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12060" y="3000372"/>
            <a:ext cx="972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л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732240" y="3000372"/>
            <a:ext cx="972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л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511627" y="5157192"/>
            <a:ext cx="572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36568" y="5157192"/>
            <a:ext cx="572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951787" y="5157192"/>
            <a:ext cx="572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355976" y="5013176"/>
            <a:ext cx="4464496" cy="0"/>
          </a:xfrm>
          <a:prstGeom prst="line">
            <a:avLst/>
          </a:prstGeom>
          <a:ln w="2857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8265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6 L -0.10243 -0.3247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22" y="-1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85813" y="3000375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математики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88" y="4572000"/>
            <a:ext cx="6400800" cy="1752600"/>
          </a:xfrm>
        </p:spPr>
        <p:txBody>
          <a:bodyPr rtlCol="0">
            <a:normAutofit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FF"/>
                </a:solidFill>
              </a:rPr>
              <a:t>Наш девиз: Не унывать! Всё пройти и всё узнать!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5" name="Овал 4"/>
          <p:cNvSpPr/>
          <p:nvPr/>
        </p:nvSpPr>
        <p:spPr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882004" y="608056"/>
            <a:ext cx="785818" cy="7858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8" name="Овал 17"/>
          <p:cNvSpPr/>
          <p:nvPr/>
        </p:nvSpPr>
        <p:spPr>
          <a:xfrm>
            <a:off x="1690688" y="835025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714500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000125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000125" y="78581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785938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57250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357313" y="164306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357313" y="64293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167360" y="965246"/>
            <a:ext cx="785818" cy="78581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7" name="Овал 26"/>
          <p:cNvSpPr/>
          <p:nvPr/>
        </p:nvSpPr>
        <p:spPr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7858148" y="1571612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36" name="Овал 35"/>
          <p:cNvSpPr/>
          <p:nvPr/>
        </p:nvSpPr>
        <p:spPr>
          <a:xfrm rot="2585452">
            <a:off x="6340475" y="768350"/>
            <a:ext cx="169863" cy="460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357938" y="928688"/>
            <a:ext cx="46037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 rot="19933222">
            <a:off x="6692900" y="769938"/>
            <a:ext cx="46038" cy="330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 rot="19221648" flipH="1">
            <a:off x="5402263" y="1706563"/>
            <a:ext cx="455612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 rot="2352785" flipH="1">
            <a:off x="5319713" y="1398588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786438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715000" y="1785938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715000" y="1285875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5286375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 rot="2585452">
            <a:off x="2635250" y="338138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652713" y="498475"/>
            <a:ext cx="46037" cy="2460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 rot="19933222">
            <a:off x="2989263" y="338138"/>
            <a:ext cx="44450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2585452">
            <a:off x="206375" y="1766888"/>
            <a:ext cx="169863" cy="44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223838" y="1927225"/>
            <a:ext cx="46037" cy="2460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 rot="19933222">
            <a:off x="560388" y="1766888"/>
            <a:ext cx="44450" cy="33178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 rot="2585452">
            <a:off x="8670925" y="909638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8688388" y="1069975"/>
            <a:ext cx="46037" cy="2460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 rot="19933222">
            <a:off x="9023350" y="909638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 rot="2585452">
            <a:off x="2992438" y="1838325"/>
            <a:ext cx="169862" cy="444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3009900" y="1998663"/>
            <a:ext cx="46038" cy="2460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 rot="19933222">
            <a:off x="3346450" y="1838325"/>
            <a:ext cx="44450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 rot="19221648" flipH="1">
            <a:off x="7980363" y="444500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 rot="2352785" flipH="1">
            <a:off x="7897813" y="136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8364538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8293100" y="52387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8293100" y="23813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7864475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 rot="19221648" flipH="1">
            <a:off x="115888" y="444500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 rot="2352785" flipH="1">
            <a:off x="33338" y="136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500063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428625" y="52387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428625" y="23813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0" y="309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 rot="19221648" flipH="1">
            <a:off x="2479675" y="1587500"/>
            <a:ext cx="455613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 rot="2352785" flipH="1">
            <a:off x="2397125" y="1279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Овал 74"/>
          <p:cNvSpPr/>
          <p:nvPr/>
        </p:nvSpPr>
        <p:spPr>
          <a:xfrm rot="19221648" flipH="1">
            <a:off x="4979988" y="276225"/>
            <a:ext cx="455612" cy="873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6" name="Овал 75"/>
          <p:cNvSpPr/>
          <p:nvPr/>
        </p:nvSpPr>
        <p:spPr>
          <a:xfrm rot="2352785" flipH="1">
            <a:off x="4897438" y="-31750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7" name="Овал 76"/>
          <p:cNvSpPr/>
          <p:nvPr/>
        </p:nvSpPr>
        <p:spPr>
          <a:xfrm>
            <a:off x="5364163" y="14128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8" name="Овал 77"/>
          <p:cNvSpPr/>
          <p:nvPr/>
        </p:nvSpPr>
        <p:spPr>
          <a:xfrm>
            <a:off x="5292725" y="355600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5292725" y="-144463"/>
            <a:ext cx="71438" cy="28575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4864100" y="14128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6619875" y="492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643688" y="7143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5929313" y="7143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5929313" y="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6715125" y="35718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5786438" y="35718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6286500" y="85725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6286500" y="-1428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6072198" y="214290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</p:txBody>
      </p:sp>
      <p:sp>
        <p:nvSpPr>
          <p:cNvPr id="90" name="Овал 89"/>
          <p:cNvSpPr/>
          <p:nvPr/>
        </p:nvSpPr>
        <p:spPr>
          <a:xfrm>
            <a:off x="7143750" y="1071563"/>
            <a:ext cx="46038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857250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500063" y="300037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285720" y="2357430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100" name="Овал 99"/>
          <p:cNvSpPr/>
          <p:nvPr/>
        </p:nvSpPr>
        <p:spPr>
          <a:xfrm>
            <a:off x="1116013" y="2141538"/>
            <a:ext cx="46037" cy="2460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1" name="Овал 100"/>
          <p:cNvSpPr/>
          <p:nvPr/>
        </p:nvSpPr>
        <p:spPr>
          <a:xfrm rot="19221648" flipH="1">
            <a:off x="1479550" y="2516188"/>
            <a:ext cx="455613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" name="Овал 101"/>
          <p:cNvSpPr/>
          <p:nvPr/>
        </p:nvSpPr>
        <p:spPr>
          <a:xfrm rot="2352785" flipH="1">
            <a:off x="1397000" y="2208213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1863725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1792288" y="2595563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1792288" y="2095500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1363663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Овал 107"/>
          <p:cNvSpPr/>
          <p:nvPr/>
        </p:nvSpPr>
        <p:spPr>
          <a:xfrm rot="2352785" flipH="1">
            <a:off x="6969125" y="2279650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Овал 108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Овал 109"/>
          <p:cNvSpPr/>
          <p:nvPr/>
        </p:nvSpPr>
        <p:spPr>
          <a:xfrm>
            <a:off x="7364413" y="2667000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1" name="Овал 110"/>
          <p:cNvSpPr/>
          <p:nvPr/>
        </p:nvSpPr>
        <p:spPr>
          <a:xfrm>
            <a:off x="7364413" y="216693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" name="Овал 111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8305469">
            <a:off x="5200650" y="2386013"/>
            <a:ext cx="169863" cy="460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5720017">
            <a:off x="5217319" y="2545557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4053239">
            <a:off x="5553075" y="2386013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3341665" flipH="1">
            <a:off x="4687888" y="2135188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7" name="Овал 116"/>
          <p:cNvSpPr/>
          <p:nvPr/>
        </p:nvSpPr>
        <p:spPr>
          <a:xfrm rot="18072802" flipH="1">
            <a:off x="4604544" y="1828006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Овал 117"/>
          <p:cNvSpPr/>
          <p:nvPr/>
        </p:nvSpPr>
        <p:spPr>
          <a:xfrm rot="15720017">
            <a:off x="5072857" y="1999456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9" name="Овал 118"/>
          <p:cNvSpPr/>
          <p:nvPr/>
        </p:nvSpPr>
        <p:spPr>
          <a:xfrm rot="15720017">
            <a:off x="5001419" y="221376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Овал 119"/>
          <p:cNvSpPr/>
          <p:nvPr/>
        </p:nvSpPr>
        <p:spPr>
          <a:xfrm rot="15720017">
            <a:off x="5001419" y="1713707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1" name="Овал 120"/>
          <p:cNvSpPr/>
          <p:nvPr/>
        </p:nvSpPr>
        <p:spPr>
          <a:xfrm rot="15720017">
            <a:off x="4572794" y="1999456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 rot="2151103" flipH="1">
            <a:off x="1870075" y="704850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" name="Овал 122"/>
          <p:cNvSpPr/>
          <p:nvPr/>
        </p:nvSpPr>
        <p:spPr>
          <a:xfrm rot="6882240" flipH="1">
            <a:off x="1788319" y="397669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4" name="Овал 123"/>
          <p:cNvSpPr/>
          <p:nvPr/>
        </p:nvSpPr>
        <p:spPr>
          <a:xfrm rot="4529455">
            <a:off x="2255044" y="570706"/>
            <a:ext cx="285750" cy="71438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2149475" y="523875"/>
            <a:ext cx="71438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6" name="Овал 125"/>
          <p:cNvSpPr/>
          <p:nvPr/>
        </p:nvSpPr>
        <p:spPr>
          <a:xfrm rot="4529455">
            <a:off x="2183606" y="284957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7" name="Овал 126"/>
          <p:cNvSpPr/>
          <p:nvPr/>
        </p:nvSpPr>
        <p:spPr>
          <a:xfrm rot="4529455">
            <a:off x="1754982" y="570706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6500826" y="1714488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9" name="Овал 128"/>
          <p:cNvSpPr/>
          <p:nvPr/>
        </p:nvSpPr>
        <p:spPr>
          <a:xfrm>
            <a:off x="3857620" y="2143116"/>
            <a:ext cx="428628" cy="42862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0" name="Овал 129"/>
          <p:cNvSpPr/>
          <p:nvPr/>
        </p:nvSpPr>
        <p:spPr>
          <a:xfrm>
            <a:off x="0" y="928670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1" name="Овал 130"/>
          <p:cNvSpPr/>
          <p:nvPr/>
        </p:nvSpPr>
        <p:spPr>
          <a:xfrm>
            <a:off x="3143240" y="0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2" name="Овал 131"/>
          <p:cNvSpPr/>
          <p:nvPr/>
        </p:nvSpPr>
        <p:spPr>
          <a:xfrm>
            <a:off x="7072330" y="0"/>
            <a:ext cx="428628" cy="4286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" name="Овал 132"/>
          <p:cNvSpPr/>
          <p:nvPr/>
        </p:nvSpPr>
        <p:spPr>
          <a:xfrm>
            <a:off x="2143108" y="1857364"/>
            <a:ext cx="428628" cy="42862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4" name="Прямоугольник 133"/>
          <p:cNvSpPr/>
          <p:nvPr/>
        </p:nvSpPr>
        <p:spPr>
          <a:xfrm>
            <a:off x="2643188" y="2357438"/>
            <a:ext cx="357187" cy="35718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5" name="Прямоугольник 134"/>
          <p:cNvSpPr/>
          <p:nvPr/>
        </p:nvSpPr>
        <p:spPr>
          <a:xfrm>
            <a:off x="5929313" y="2357438"/>
            <a:ext cx="357187" cy="357187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6" name="Прямоугольник 135"/>
          <p:cNvSpPr/>
          <p:nvPr/>
        </p:nvSpPr>
        <p:spPr>
          <a:xfrm>
            <a:off x="3214688" y="1357313"/>
            <a:ext cx="357187" cy="3571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7" name="Прямоугольник 136"/>
          <p:cNvSpPr/>
          <p:nvPr/>
        </p:nvSpPr>
        <p:spPr>
          <a:xfrm>
            <a:off x="1000125" y="0"/>
            <a:ext cx="357188" cy="357188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8" name="Прямоугольник 137"/>
          <p:cNvSpPr/>
          <p:nvPr/>
        </p:nvSpPr>
        <p:spPr>
          <a:xfrm>
            <a:off x="7643813" y="714375"/>
            <a:ext cx="357187" cy="3571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4" grpId="0" animBg="1"/>
      <p:bldP spid="135" grpId="0" animBg="1"/>
      <p:bldP spid="136" grpId="0" animBg="1"/>
      <p:bldP spid="137" grpId="0" animBg="1"/>
      <p:bldP spid="1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28926" y="1571612"/>
            <a:ext cx="360362" cy="5048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358082" y="1500174"/>
            <a:ext cx="360363" cy="5032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00958" y="4286256"/>
            <a:ext cx="501650" cy="5048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2928934"/>
            <a:ext cx="360363" cy="5032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4286256"/>
            <a:ext cx="539750" cy="5032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429520" y="2928934"/>
            <a:ext cx="358775" cy="5032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/>
          </a:p>
        </p:txBody>
      </p:sp>
      <p:sp>
        <p:nvSpPr>
          <p:cNvPr id="11272" name="TextBox 1"/>
          <p:cNvSpPr txBox="1">
            <a:spLocks noChangeArrowheads="1"/>
          </p:cNvSpPr>
          <p:nvPr/>
        </p:nvSpPr>
        <p:spPr bwMode="auto">
          <a:xfrm>
            <a:off x="642910" y="1000108"/>
            <a:ext cx="803275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2л + 5л=</a:t>
            </a:r>
            <a:r>
              <a:rPr lang="en-US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         4л - 1л</a:t>
            </a:r>
            <a:r>
              <a:rPr lang="en-US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en-US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 </a:t>
            </a:r>
          </a:p>
          <a:p>
            <a:pPr>
              <a:lnSpc>
                <a:spcPct val="200000"/>
              </a:lnSpc>
            </a:pP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8л - </a:t>
            </a:r>
            <a:r>
              <a:rPr lang="ru-RU" sz="4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8л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    л         9л – 2б.= </a:t>
            </a:r>
            <a:r>
              <a:rPr lang="en-US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</a:t>
            </a:r>
            <a:r>
              <a:rPr lang="en-US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lang="ru-RU" sz="4400" b="1" dirty="0"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6л + 4л=</a:t>
            </a:r>
            <a:r>
              <a:rPr lang="en-US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         3л + 7л =      л    </a:t>
            </a:r>
            <a:endParaRPr lang="ru-RU" sz="4400" b="1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214290"/>
            <a:ext cx="857256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Вычисли (1 столбик-с комментированием,2- самостоятельно)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214290"/>
            <a:ext cx="800105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проверить свою работу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образцу (эталону)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643050"/>
            <a:ext cx="407196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Проверяю свой ответ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2714620"/>
            <a:ext cx="278608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Смотрю образец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3857628"/>
            <a:ext cx="192882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Сравниваю</a:t>
            </a:r>
            <a:endParaRPr lang="ru-RU" sz="28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1393803" y="2463793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1429522" y="357108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357430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143116"/>
            <a:ext cx="360362" cy="5048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72396" y="2143116"/>
            <a:ext cx="360363" cy="5032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00958" y="4857760"/>
            <a:ext cx="714380" cy="5048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3500438"/>
            <a:ext cx="360363" cy="5032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4857761"/>
            <a:ext cx="571504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572396" y="3500438"/>
            <a:ext cx="358775" cy="5032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/>
          </a:p>
        </p:txBody>
      </p:sp>
      <p:sp>
        <p:nvSpPr>
          <p:cNvPr id="12296" name="TextBox 8"/>
          <p:cNvSpPr txBox="1">
            <a:spLocks noChangeArrowheads="1"/>
          </p:cNvSpPr>
          <p:nvPr/>
        </p:nvSpPr>
        <p:spPr bwMode="auto">
          <a:xfrm>
            <a:off x="3071802" y="2000240"/>
            <a:ext cx="501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12297" name="TextBox 9"/>
          <p:cNvSpPr txBox="1">
            <a:spLocks noChangeArrowheads="1"/>
          </p:cNvSpPr>
          <p:nvPr/>
        </p:nvSpPr>
        <p:spPr bwMode="auto">
          <a:xfrm>
            <a:off x="7429520" y="4786322"/>
            <a:ext cx="865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12298" name="TextBox 10"/>
          <p:cNvSpPr txBox="1">
            <a:spLocks noChangeArrowheads="1"/>
          </p:cNvSpPr>
          <p:nvPr/>
        </p:nvSpPr>
        <p:spPr bwMode="auto">
          <a:xfrm>
            <a:off x="7572396" y="2071678"/>
            <a:ext cx="501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2299" name="TextBox 11"/>
          <p:cNvSpPr txBox="1">
            <a:spLocks noChangeArrowheads="1"/>
          </p:cNvSpPr>
          <p:nvPr/>
        </p:nvSpPr>
        <p:spPr bwMode="auto">
          <a:xfrm>
            <a:off x="3000364" y="3357562"/>
            <a:ext cx="501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2300" name="TextBox 12"/>
          <p:cNvSpPr txBox="1">
            <a:spLocks noChangeArrowheads="1"/>
          </p:cNvSpPr>
          <p:nvPr/>
        </p:nvSpPr>
        <p:spPr bwMode="auto">
          <a:xfrm>
            <a:off x="2928926" y="4786322"/>
            <a:ext cx="795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12301" name="TextBox 1"/>
          <p:cNvSpPr txBox="1">
            <a:spLocks noChangeArrowheads="1"/>
          </p:cNvSpPr>
          <p:nvPr/>
        </p:nvSpPr>
        <p:spPr bwMode="auto">
          <a:xfrm>
            <a:off x="785786" y="1571612"/>
            <a:ext cx="803275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2л + 5л=</a:t>
            </a:r>
            <a:r>
              <a:rPr lang="en-US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         4л - 1л</a:t>
            </a:r>
            <a:r>
              <a:rPr lang="en-US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en-US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 </a:t>
            </a:r>
          </a:p>
          <a:p>
            <a:pPr>
              <a:lnSpc>
                <a:spcPct val="200000"/>
              </a:lnSpc>
            </a:pP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8л - </a:t>
            </a:r>
            <a:r>
              <a:rPr lang="ru-RU" sz="4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8л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    л         9л – 2б.= </a:t>
            </a:r>
            <a:r>
              <a:rPr lang="en-US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</a:t>
            </a:r>
            <a:r>
              <a:rPr lang="en-US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lang="ru-RU" sz="4400" b="1" dirty="0"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6л + 4л=</a:t>
            </a:r>
            <a:r>
              <a:rPr lang="en-US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4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         3л + 7л =      л    </a:t>
            </a:r>
            <a:endParaRPr lang="ru-RU" sz="4400" b="1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1071570" cy="180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2500298" y="285728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Проверь себя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Овал 48"/>
          <p:cNvSpPr/>
          <p:nvPr/>
        </p:nvSpPr>
        <p:spPr>
          <a:xfrm>
            <a:off x="2357422" y="3214686"/>
            <a:ext cx="1994065" cy="27012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14282" y="285728"/>
            <a:ext cx="8792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Мама сварила 5 л вишнёвого варенья и 3 л клубничного.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785794"/>
            <a:ext cx="72279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всего литров варенья сварила мама?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285860"/>
            <a:ext cx="8792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сколько литров больше вишнёвого варенья, чем клубничного? 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2000240"/>
            <a:ext cx="824644" cy="1387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2357430"/>
            <a:ext cx="631866" cy="1062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Прямоугольник 41"/>
          <p:cNvSpPr/>
          <p:nvPr/>
        </p:nvSpPr>
        <p:spPr>
          <a:xfrm>
            <a:off x="2714612" y="3357562"/>
            <a:ext cx="705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л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284418" y="3189392"/>
            <a:ext cx="7056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л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067656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A0D19-6AE7-499D-83B7-3186448427EA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28794" y="1214422"/>
            <a:ext cx="114300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dirty="0" smtClean="0">
                <a:solidFill>
                  <a:srgbClr val="FF0000"/>
                </a:solidFill>
              </a:rPr>
              <a:t>я</a:t>
            </a:r>
            <a:endParaRPr lang="ru-RU" sz="17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1142984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узнал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2285992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запомнил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3500438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смог</a:t>
            </a:r>
            <a:endParaRPr lang="ru-RU" sz="5400" dirty="0">
              <a:solidFill>
                <a:srgbClr val="0070C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3286116" y="1643050"/>
            <a:ext cx="1214446" cy="6429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428992" y="2857496"/>
            <a:ext cx="1143008" cy="330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286116" y="3286124"/>
            <a:ext cx="1428760" cy="7143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214414" y="285728"/>
            <a:ext cx="7000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9900"/>
                </a:solidFill>
                <a:latin typeface="Comic Sans MS" pitchFamily="66" charset="0"/>
              </a:rPr>
              <a:t>СЕГОДНЯ НА УРОКЕ</a:t>
            </a:r>
            <a:r>
              <a:rPr lang="ru-RU" sz="4800" b="1" dirty="0" smtClean="0">
                <a:latin typeface="Comic Sans MS" pitchFamily="66" charset="0"/>
              </a:rPr>
              <a:t>:</a:t>
            </a:r>
            <a:endParaRPr lang="ru-RU" sz="48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A0D19-6AE7-499D-83B7-3186448427EA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28604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9900"/>
                </a:solidFill>
                <a:latin typeface="Comic Sans MS" pitchFamily="66" charset="0"/>
              </a:rPr>
              <a:t>СЕГОДНЯ НА УРОКЕ</a:t>
            </a:r>
            <a:r>
              <a:rPr lang="ru-RU" sz="4800" b="1" dirty="0" smtClean="0">
                <a:solidFill>
                  <a:srgbClr val="00B050"/>
                </a:solidFill>
                <a:latin typeface="Comic Sans MS" pitchFamily="66" charset="0"/>
              </a:rPr>
              <a:t>: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1500174"/>
            <a:ext cx="635798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Мне больше всего удалось…</a:t>
            </a:r>
            <a:endParaRPr lang="ru-RU" sz="36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indent="269875" eaLnBrk="0" hangingPunct="0">
              <a:buFont typeface="Wingdings" pitchFamily="2" charset="2"/>
              <a:buChar char="Ø"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B0F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могу себя похвалить… </a:t>
            </a:r>
            <a:endParaRPr lang="ru-RU" sz="3600" dirty="0" smtClean="0">
              <a:solidFill>
                <a:srgbClr val="00B0F0"/>
              </a:solidFill>
              <a:latin typeface="Arial" pitchFamily="34" charset="0"/>
            </a:endParaRPr>
          </a:p>
          <a:p>
            <a:pPr lvl="0" indent="269875" eaLnBrk="0" hangingPunct="0"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008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Мне было интересно….</a:t>
            </a:r>
            <a:endParaRPr lang="ru-RU" sz="3600" dirty="0" smtClean="0">
              <a:solidFill>
                <a:srgbClr val="008000"/>
              </a:solidFill>
              <a:latin typeface="Arial" pitchFamily="34" charset="0"/>
            </a:endParaRPr>
          </a:p>
          <a:p>
            <a:pPr lvl="0" indent="269875" eaLnBrk="0" hangingPunct="0">
              <a:buFont typeface="Wingdings" pitchFamily="2" charset="2"/>
              <a:buChar char="Ø"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9933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Мне было трудно…</a:t>
            </a:r>
          </a:p>
          <a:p>
            <a:pPr lvl="0" indent="269875" eaLnBrk="0" hangingPunct="0"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9933FF"/>
                </a:solidFill>
                <a:latin typeface="Calibri" pitchFamily="34" charset="0"/>
                <a:cs typeface="Times New Roman" pitchFamily="18" charset="0"/>
              </a:rPr>
              <a:t> Я не понял…</a:t>
            </a:r>
            <a:endParaRPr lang="ru-RU" sz="3600" dirty="0" smtClean="0">
              <a:solidFill>
                <a:srgbClr val="9933FF"/>
              </a:solidFill>
              <a:latin typeface="Arial" pitchFamily="34" charset="0"/>
            </a:endParaRPr>
          </a:p>
          <a:p>
            <a:pPr lvl="0" indent="269875" eaLnBrk="0" hangingPunct="0">
              <a:buFont typeface="Wingdings" pitchFamily="2" charset="2"/>
              <a:buChar char="Ø"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хочу сказать спасибо…</a:t>
            </a:r>
          </a:p>
          <a:p>
            <a:pPr lvl="0" eaLnBrk="0" hangingPunct="0"/>
            <a:endParaRPr lang="ru-RU" sz="3600" dirty="0" smtClean="0">
              <a:solidFill>
                <a:srgbClr val="0000FF"/>
              </a:solidFill>
              <a:latin typeface="Arial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1368152" cy="129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77073"/>
            <a:ext cx="108012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1772816"/>
            <a:ext cx="1080121" cy="78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ACD64E-60A5-407A-BDF5-6FB8AA028DA8}" type="datetime1">
              <a:rPr lang="ru-RU" smtClean="0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A0D19-6AE7-499D-83B7-3186448427EA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pic>
        <p:nvPicPr>
          <p:cNvPr id="4" name="Picture 282" descr="MCj042806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633" y="980727"/>
            <a:ext cx="6531818" cy="40897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038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214554"/>
            <a:ext cx="538520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500298" y="214290"/>
            <a:ext cx="3714776" cy="7604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2945" tIns="41473" rIns="82945" bIns="41473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7030A0"/>
                </a:solidFill>
              </a:rPr>
              <a:t>Работа в паре:</a:t>
            </a:r>
          </a:p>
        </p:txBody>
      </p:sp>
      <p:sp>
        <p:nvSpPr>
          <p:cNvPr id="14340" name="Rectangle 8"/>
          <p:cNvSpPr>
            <a:spLocks noChangeArrowheads="1"/>
          </p:cNvSpPr>
          <p:nvPr/>
        </p:nvSpPr>
        <p:spPr bwMode="auto">
          <a:xfrm>
            <a:off x="1142976" y="1285860"/>
            <a:ext cx="3757613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 anchor="ctr">
            <a:spAutoFit/>
          </a:bodyPr>
          <a:lstStyle/>
          <a:p>
            <a:pPr eaLnBrk="0"/>
            <a:r>
              <a:rPr lang="ru-RU" sz="2200" b="1" dirty="0">
                <a:cs typeface="Times New Roman" pitchFamily="18" charset="0"/>
              </a:rPr>
              <a:t>Понапрасну не болтай,</a:t>
            </a:r>
            <a:endParaRPr lang="ru-RU" sz="2200" dirty="0"/>
          </a:p>
          <a:p>
            <a:pPr eaLnBrk="0"/>
            <a:r>
              <a:rPr lang="ru-RU" sz="2200" b="1" dirty="0">
                <a:cs typeface="Times New Roman" pitchFamily="18" charset="0"/>
              </a:rPr>
              <a:t>Убеждая: Рассуждай!</a:t>
            </a:r>
            <a:endParaRPr lang="ru-RU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5786446" y="1571612"/>
            <a:ext cx="31432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/>
              <a:t>Работать должны </a:t>
            </a:r>
            <a:r>
              <a:rPr lang="ru-RU" sz="2400" b="1" dirty="0" smtClean="0">
                <a:solidFill>
                  <a:srgbClr val="FF0000"/>
                </a:solidFill>
              </a:rPr>
              <a:t>оба.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Один говорит, другой </a:t>
            </a:r>
            <a:r>
              <a:rPr lang="ru-RU" sz="2400" b="1" dirty="0" smtClean="0">
                <a:solidFill>
                  <a:srgbClr val="FF0000"/>
                </a:solidFill>
              </a:rPr>
              <a:t>слушает.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Своё несогласие высказывай </a:t>
            </a:r>
            <a:r>
              <a:rPr lang="ru-RU" sz="2400" b="1" dirty="0" smtClean="0">
                <a:solidFill>
                  <a:srgbClr val="FF0000"/>
                </a:solidFill>
              </a:rPr>
              <a:t>вежливо.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Если не понял </a:t>
            </a:r>
            <a:r>
              <a:rPr lang="ru-RU" sz="2400" b="1" dirty="0" smtClean="0">
                <a:solidFill>
                  <a:srgbClr val="FF0000"/>
                </a:solidFill>
              </a:rPr>
              <a:t>переспроси.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A0D19-6AE7-499D-83B7-3186448427E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07546" y="1214447"/>
            <a:ext cx="35719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д</a:t>
            </a:r>
            <a:r>
              <a:rPr lang="ru-RU" sz="4000" dirty="0" smtClean="0"/>
              <a:t>лина</a:t>
            </a:r>
          </a:p>
          <a:p>
            <a:r>
              <a:rPr lang="ru-RU" sz="4000" dirty="0"/>
              <a:t>с</a:t>
            </a:r>
            <a:r>
              <a:rPr lang="ru-RU" sz="4000" dirty="0" smtClean="0"/>
              <a:t>антиметр</a:t>
            </a:r>
          </a:p>
          <a:p>
            <a:r>
              <a:rPr lang="ru-RU" sz="4000" dirty="0"/>
              <a:t>в</a:t>
            </a:r>
            <a:r>
              <a:rPr lang="ru-RU" sz="4000" dirty="0" smtClean="0"/>
              <a:t>есы</a:t>
            </a:r>
          </a:p>
          <a:p>
            <a:r>
              <a:rPr lang="ru-RU" sz="4000" dirty="0"/>
              <a:t>л</a:t>
            </a:r>
            <a:r>
              <a:rPr lang="ru-RU" sz="4000" dirty="0" smtClean="0"/>
              <a:t>инейка</a:t>
            </a:r>
          </a:p>
          <a:p>
            <a:r>
              <a:rPr lang="ru-RU" sz="4000" dirty="0"/>
              <a:t>м</a:t>
            </a:r>
            <a:r>
              <a:rPr lang="ru-RU" sz="4000" dirty="0" smtClean="0"/>
              <a:t>асса</a:t>
            </a:r>
          </a:p>
          <a:p>
            <a:r>
              <a:rPr lang="ru-RU" sz="4000" dirty="0" smtClean="0"/>
              <a:t>килограмм</a:t>
            </a:r>
            <a:endParaRPr lang="ru-RU" sz="4000" dirty="0"/>
          </a:p>
        </p:txBody>
      </p:sp>
      <p:pic>
        <p:nvPicPr>
          <p:cNvPr id="9" name="Рисунок 8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857232"/>
            <a:ext cx="1928826" cy="1928826"/>
          </a:xfrm>
          <a:prstGeom prst="rect">
            <a:avLst/>
          </a:prstGeom>
        </p:spPr>
      </p:pic>
      <p:pic>
        <p:nvPicPr>
          <p:cNvPr id="10" name="Рисунок 9" descr="iлине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714752"/>
            <a:ext cx="2357454" cy="1804174"/>
          </a:xfrm>
          <a:prstGeom prst="rect">
            <a:avLst/>
          </a:prstGeom>
        </p:spPr>
      </p:pic>
      <p:pic>
        <p:nvPicPr>
          <p:cNvPr id="11" name="Рисунок 10" descr="2746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8" y="4000504"/>
            <a:ext cx="2286016" cy="1572501"/>
          </a:xfrm>
          <a:prstGeom prst="rect">
            <a:avLst/>
          </a:prstGeom>
        </p:spPr>
      </p:pic>
      <p:pic>
        <p:nvPicPr>
          <p:cNvPr id="12" name="Picture 283" descr="MCj044042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1472" y="500042"/>
            <a:ext cx="1766041" cy="1857388"/>
          </a:xfrm>
          <a:prstGeom prst="rect">
            <a:avLst/>
          </a:prstGeom>
          <a:noFill/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214546" y="214290"/>
          <a:ext cx="5381620" cy="1231586"/>
        </p:xfrm>
        <a:graphic>
          <a:graphicData uri="http://schemas.openxmlformats.org/drawingml/2006/table">
            <a:tbl>
              <a:tblPr/>
              <a:tblGrid>
                <a:gridCol w="5381620"/>
              </a:tblGrid>
              <a:tr h="12315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Разбейте эти слова на группы.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Объясните свой выбор. 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ACD64E-60A5-407A-BDF5-6FB8AA028DA8}" type="datetime1">
              <a:rPr lang="ru-RU" smtClean="0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A0D19-6AE7-499D-83B7-3186448427E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00100" y="571480"/>
            <a:ext cx="30003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4000" dirty="0"/>
              <a:t>д</a:t>
            </a:r>
            <a:r>
              <a:rPr lang="ru-RU" sz="4000" dirty="0" smtClean="0"/>
              <a:t>лина</a:t>
            </a:r>
          </a:p>
          <a:p>
            <a:pPr>
              <a:buFont typeface="Wingdings" pitchFamily="2" charset="2"/>
              <a:buChar char="§"/>
            </a:pPr>
            <a:r>
              <a:rPr lang="ru-RU" sz="4000" dirty="0"/>
              <a:t>с</a:t>
            </a:r>
            <a:r>
              <a:rPr lang="ru-RU" sz="4000" dirty="0" smtClean="0"/>
              <a:t>антиметр</a:t>
            </a:r>
          </a:p>
          <a:p>
            <a:pPr>
              <a:buFont typeface="Wingdings" pitchFamily="2" charset="2"/>
              <a:buChar char="§"/>
            </a:pPr>
            <a:r>
              <a:rPr lang="ru-RU" sz="4000" dirty="0" smtClean="0"/>
              <a:t>линейка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714876" y="571480"/>
            <a:ext cx="3357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4000" dirty="0"/>
              <a:t>м</a:t>
            </a:r>
            <a:r>
              <a:rPr lang="ru-RU" sz="4000" dirty="0" smtClean="0"/>
              <a:t>асса</a:t>
            </a:r>
          </a:p>
          <a:p>
            <a:pPr>
              <a:buFont typeface="Wingdings" pitchFamily="2" charset="2"/>
              <a:buChar char="§"/>
            </a:pPr>
            <a:r>
              <a:rPr lang="ru-RU" sz="4000" dirty="0"/>
              <a:t>к</a:t>
            </a:r>
            <a:r>
              <a:rPr lang="ru-RU" sz="4000" dirty="0" smtClean="0"/>
              <a:t>илограмм</a:t>
            </a:r>
          </a:p>
          <a:p>
            <a:pPr>
              <a:buFont typeface="Wingdings" pitchFamily="2" charset="2"/>
              <a:buChar char="§"/>
            </a:pPr>
            <a:r>
              <a:rPr lang="ru-RU" sz="4000" dirty="0" smtClean="0"/>
              <a:t>весы</a:t>
            </a:r>
            <a:endParaRPr lang="ru-RU" sz="4000" dirty="0"/>
          </a:p>
        </p:txBody>
      </p:sp>
      <p:pic>
        <p:nvPicPr>
          <p:cNvPr id="9" name="Рисунок 8" descr="iпппп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143248"/>
            <a:ext cx="2922275" cy="1857378"/>
          </a:xfrm>
          <a:prstGeom prst="rect">
            <a:avLst/>
          </a:prstGeom>
        </p:spPr>
      </p:pic>
      <p:pic>
        <p:nvPicPr>
          <p:cNvPr id="10" name="Рисунок 9" descr="iлине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286124"/>
            <a:ext cx="2857520" cy="2186878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A0D19-6AE7-499D-83B7-3186448427E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4" name="Рисунок 3" descr="iпппп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14422"/>
            <a:ext cx="4143404" cy="2633519"/>
          </a:xfrm>
          <a:prstGeom prst="rect">
            <a:avLst/>
          </a:prstGeom>
        </p:spPr>
      </p:pic>
      <p:pic>
        <p:nvPicPr>
          <p:cNvPr id="7" name="Рисунок 6" descr="ципл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142852"/>
            <a:ext cx="1880137" cy="1880137"/>
          </a:xfrm>
          <a:prstGeom prst="rect">
            <a:avLst/>
          </a:prstGeom>
        </p:spPr>
      </p:pic>
      <p:sp>
        <p:nvSpPr>
          <p:cNvPr id="8" name="Трапеция 7"/>
          <p:cNvSpPr/>
          <p:nvPr/>
        </p:nvSpPr>
        <p:spPr>
          <a:xfrm>
            <a:off x="857224" y="1571612"/>
            <a:ext cx="857256" cy="857256"/>
          </a:xfrm>
          <a:prstGeom prst="trapezoi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28662" y="1857364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3 кг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Трапеция 9"/>
          <p:cNvSpPr/>
          <p:nvPr/>
        </p:nvSpPr>
        <p:spPr>
          <a:xfrm>
            <a:off x="2857488" y="1285860"/>
            <a:ext cx="571504" cy="571504"/>
          </a:xfrm>
          <a:prstGeom prst="trapezoi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857488" y="142873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 кг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2" name="Рисунок 11" descr="iпппп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2755182"/>
            <a:ext cx="4143404" cy="2633519"/>
          </a:xfrm>
          <a:prstGeom prst="rect">
            <a:avLst/>
          </a:prstGeom>
        </p:spPr>
      </p:pic>
      <p:pic>
        <p:nvPicPr>
          <p:cNvPr id="13" name="Рисунок 12" descr="арбуз.wm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2428868"/>
            <a:ext cx="1371600" cy="1428750"/>
          </a:xfrm>
          <a:prstGeom prst="rect">
            <a:avLst/>
          </a:prstGeom>
        </p:spPr>
      </p:pic>
      <p:sp>
        <p:nvSpPr>
          <p:cNvPr id="14" name="Трапеция 13"/>
          <p:cNvSpPr/>
          <p:nvPr/>
        </p:nvSpPr>
        <p:spPr>
          <a:xfrm>
            <a:off x="7500958" y="2143116"/>
            <a:ext cx="857256" cy="1000132"/>
          </a:xfrm>
          <a:prstGeom prst="trapezoi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715272" y="2214554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5 кг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6" name="Трапеция 15"/>
          <p:cNvSpPr/>
          <p:nvPr/>
        </p:nvSpPr>
        <p:spPr>
          <a:xfrm>
            <a:off x="5143504" y="3429000"/>
            <a:ext cx="571504" cy="571504"/>
          </a:xfrm>
          <a:prstGeom prst="trapezoi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143504" y="357187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1кг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8662" y="4071942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3-1=2(кг)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6000760" y="128586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5-1=4(кг)</a:t>
            </a:r>
            <a:endParaRPr lang="ru-RU" sz="32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A0D19-6AE7-499D-83B7-3186448427E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4" name="Рисунок 3" descr="iпппп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500042"/>
            <a:ext cx="4143404" cy="2633519"/>
          </a:xfrm>
          <a:prstGeom prst="rect">
            <a:avLst/>
          </a:prstGeom>
        </p:spPr>
      </p:pic>
      <p:pic>
        <p:nvPicPr>
          <p:cNvPr id="5" name="Рисунок 4" descr="iпппп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928934"/>
            <a:ext cx="4143404" cy="2633519"/>
          </a:xfrm>
          <a:prstGeom prst="rect">
            <a:avLst/>
          </a:prstGeom>
        </p:spPr>
      </p:pic>
      <p:pic>
        <p:nvPicPr>
          <p:cNvPr id="7" name="Picture 17" descr="Monkey2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28596" y="2357430"/>
            <a:ext cx="1511713" cy="2033590"/>
          </a:xfrm>
          <a:prstGeom prst="rect">
            <a:avLst/>
          </a:prstGeom>
          <a:noFill/>
        </p:spPr>
      </p:pic>
      <p:sp>
        <p:nvSpPr>
          <p:cNvPr id="8" name="Трапеция 7"/>
          <p:cNvSpPr/>
          <p:nvPr/>
        </p:nvSpPr>
        <p:spPr>
          <a:xfrm>
            <a:off x="1643042" y="3500438"/>
            <a:ext cx="642942" cy="642942"/>
          </a:xfrm>
          <a:prstGeom prst="trapezoi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14480" y="364331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2кг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Трапеция 9"/>
          <p:cNvSpPr/>
          <p:nvPr/>
        </p:nvSpPr>
        <p:spPr>
          <a:xfrm>
            <a:off x="3286116" y="2714620"/>
            <a:ext cx="857256" cy="928694"/>
          </a:xfrm>
          <a:prstGeom prst="trapezoi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428992" y="2714620"/>
            <a:ext cx="714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10 кг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2" name="Picture 8" descr="ананас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357166"/>
            <a:ext cx="878255" cy="1357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ананас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500042"/>
            <a:ext cx="878267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рапеция 13"/>
          <p:cNvSpPr/>
          <p:nvPr/>
        </p:nvSpPr>
        <p:spPr>
          <a:xfrm>
            <a:off x="7429520" y="428604"/>
            <a:ext cx="714380" cy="857256"/>
          </a:xfrm>
          <a:prstGeom prst="trapezoi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572396" y="428604"/>
            <a:ext cx="571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2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кг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2976" y="1571612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10-2=8(кг)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5715008" y="3286124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1+1=2(кг)</a:t>
            </a:r>
            <a:endParaRPr lang="ru-RU" sz="32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Кроссворд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250825" y="2276475"/>
          <a:ext cx="8504235" cy="2333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4915"/>
                <a:gridCol w="944915"/>
                <a:gridCol w="944915"/>
                <a:gridCol w="944915"/>
                <a:gridCol w="944915"/>
                <a:gridCol w="944915"/>
                <a:gridCol w="944915"/>
                <a:gridCol w="944915"/>
                <a:gridCol w="944915"/>
              </a:tblGrid>
              <a:tr h="58340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pattFill prst="pct5">
                      <a:fgClr>
                        <a:srgbClr val="FF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8340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pattFill prst="pct5">
                      <a:fgClr>
                        <a:srgbClr val="FF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noFill/>
                  </a:tcPr>
                </a:tc>
              </a:tr>
              <a:tr h="58340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pattFill prst="pct5">
                      <a:fgClr>
                        <a:srgbClr val="FF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8340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pattFill prst="pct5">
                      <a:fgClr>
                        <a:srgbClr val="FF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24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Тема урока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250825" y="2276475"/>
          <a:ext cx="8504235" cy="2333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4915"/>
                <a:gridCol w="944915"/>
                <a:gridCol w="944915"/>
                <a:gridCol w="944915"/>
                <a:gridCol w="944915"/>
                <a:gridCol w="944915"/>
                <a:gridCol w="944915"/>
                <a:gridCol w="944915"/>
                <a:gridCol w="944915"/>
              </a:tblGrid>
              <a:tr h="58340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л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pattFill prst="pct5">
                      <a:fgClr>
                        <a:srgbClr val="FF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й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8340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ч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й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н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pattFill prst="pct5">
                      <a:fgClr>
                        <a:srgbClr val="FF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noFill/>
                  </a:tcPr>
                </a:tc>
              </a:tr>
              <a:tr h="58340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т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pattFill prst="pct5">
                      <a:fgClr>
                        <a:srgbClr val="FF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н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8340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в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д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pattFill prst="pct5">
                      <a:fgClr>
                        <a:srgbClr val="FF0000"/>
                      </a:fgClr>
                      <a:bgClr>
                        <a:srgbClr val="FF00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T="45715" marB="4571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5" marB="45715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54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3. математика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13. математика.</Template>
  <TotalTime>1677</TotalTime>
  <Words>544</Words>
  <Application>Microsoft Office PowerPoint</Application>
  <PresentationFormat>Экран (4:3)</PresentationFormat>
  <Paragraphs>175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</vt:lpstr>
      <vt:lpstr>Comic Sans MS</vt:lpstr>
      <vt:lpstr>Georgia</vt:lpstr>
      <vt:lpstr>Times New Roman</vt:lpstr>
      <vt:lpstr>Wingdings</vt:lpstr>
      <vt:lpstr>нач.школа 13. математика.</vt:lpstr>
      <vt:lpstr>Презентация PowerPoint</vt:lpstr>
      <vt:lpstr>Урок математики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Кроссворд</vt:lpstr>
      <vt:lpstr>Тема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Admin</cp:lastModifiedBy>
  <cp:revision>99</cp:revision>
  <dcterms:created xsi:type="dcterms:W3CDTF">2012-12-20T00:07:27Z</dcterms:created>
  <dcterms:modified xsi:type="dcterms:W3CDTF">2017-09-20T16:01:57Z</dcterms:modified>
</cp:coreProperties>
</file>