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73" r:id="rId8"/>
    <p:sldId id="262" r:id="rId9"/>
    <p:sldId id="263" r:id="rId10"/>
    <p:sldId id="264" r:id="rId11"/>
    <p:sldId id="274" r:id="rId12"/>
    <p:sldId id="265" r:id="rId13"/>
    <p:sldId id="266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19893C-933D-4A8D-A270-9ADAA062DE46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8479C4-BFCF-4C93-B2CD-4CF71E66B8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8479C4-BFCF-4C93-B2CD-4CF71E66B87B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417C0-1537-44BD-8AA3-BC28BF5453F0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D2B3A-27C2-4894-926F-BB9F82F93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417C0-1537-44BD-8AA3-BC28BF5453F0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D2B3A-27C2-4894-926F-BB9F82F93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417C0-1537-44BD-8AA3-BC28BF5453F0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D2B3A-27C2-4894-926F-BB9F82F93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417C0-1537-44BD-8AA3-BC28BF5453F0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D2B3A-27C2-4894-926F-BB9F82F93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417C0-1537-44BD-8AA3-BC28BF5453F0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D2B3A-27C2-4894-926F-BB9F82F93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417C0-1537-44BD-8AA3-BC28BF5453F0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D2B3A-27C2-4894-926F-BB9F82F93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417C0-1537-44BD-8AA3-BC28BF5453F0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D2B3A-27C2-4894-926F-BB9F82F93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417C0-1537-44BD-8AA3-BC28BF5453F0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D2B3A-27C2-4894-926F-BB9F82F93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417C0-1537-44BD-8AA3-BC28BF5453F0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D2B3A-27C2-4894-926F-BB9F82F93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417C0-1537-44BD-8AA3-BC28BF5453F0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D2B3A-27C2-4894-926F-BB9F82F93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417C0-1537-44BD-8AA3-BC28BF5453F0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D2B3A-27C2-4894-926F-BB9F82F93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F417C0-1537-44BD-8AA3-BC28BF5453F0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D2B3A-27C2-4894-926F-BB9F82F93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332656"/>
            <a:ext cx="8305800" cy="3082276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Муниципальное бюджетное образовательное учреждение «</a:t>
            </a:r>
            <a:r>
              <a:rPr lang="ru-RU" sz="2400" dirty="0" err="1" smtClean="0"/>
              <a:t>Белоберезковская</a:t>
            </a:r>
            <a:r>
              <a:rPr lang="ru-RU" sz="2400" dirty="0" smtClean="0"/>
              <a:t> средняя общеобразовательная школа №1»</a:t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4000" dirty="0" smtClean="0"/>
              <a:t>Обыкновенные дроби на Руси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275353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Автор:  </a:t>
            </a:r>
            <a:r>
              <a:rPr lang="ru-RU" sz="2000" b="1" dirty="0" err="1" smtClean="0">
                <a:solidFill>
                  <a:schemeClr val="tx1"/>
                </a:solidFill>
              </a:rPr>
              <a:t>Цыбина</a:t>
            </a:r>
            <a:r>
              <a:rPr lang="ru-RU" sz="2000" b="1" dirty="0" smtClean="0">
                <a:solidFill>
                  <a:schemeClr val="tx1"/>
                </a:solidFill>
              </a:rPr>
              <a:t>  Софья, ученица 5 «А»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Руководитель :  </a:t>
            </a:r>
            <a:r>
              <a:rPr lang="ru-RU" sz="2000" b="1" dirty="0" err="1" smtClean="0">
                <a:solidFill>
                  <a:schemeClr val="tx1"/>
                </a:solidFill>
              </a:rPr>
              <a:t>Ювченко</a:t>
            </a:r>
            <a:r>
              <a:rPr lang="ru-RU" sz="2000" b="1" dirty="0" smtClean="0">
                <a:solidFill>
                  <a:schemeClr val="tx1"/>
                </a:solidFill>
              </a:rPr>
              <a:t> Е.А., учитель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 математики 1 квалификационной  категории</a:t>
            </a:r>
            <a:r>
              <a:rPr lang="ru-RU" sz="2000" b="1" dirty="0" smtClean="0"/>
              <a:t>.</a:t>
            </a:r>
          </a:p>
          <a:p>
            <a:endParaRPr lang="ru-RU" sz="2000" b="1" dirty="0" smtClean="0"/>
          </a:p>
          <a:p>
            <a:endParaRPr lang="ru-RU" sz="2000" b="1" dirty="0" smtClean="0">
              <a:solidFill>
                <a:schemeClr val="tx1"/>
              </a:solidFill>
            </a:endParaRPr>
          </a:p>
          <a:p>
            <a:r>
              <a:rPr lang="ru-RU" sz="2000" b="1" dirty="0" smtClean="0">
                <a:solidFill>
                  <a:schemeClr val="tx1"/>
                </a:solidFill>
              </a:rPr>
              <a:t>п. Белая Березка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2016 г.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766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  Число ломаное не что же, иное есть токмо часть вещи, числом объявленная, сиречь полтина есть половина рубля и пишется </a:t>
            </a:r>
            <a:r>
              <a:rPr lang="ru-RU" sz="4000" dirty="0" err="1" smtClean="0"/>
              <a:t>сице</a:t>
            </a:r>
            <a:r>
              <a:rPr lang="ru-RU" sz="4000" dirty="0" smtClean="0"/>
              <a:t> 1/2рубля или четь 1/4 или пятая часть 1/5 или две пятых 2/5 и всякие вещи </a:t>
            </a:r>
            <a:r>
              <a:rPr lang="ru-RU" sz="4000" dirty="0" err="1" smtClean="0"/>
              <a:t>яковые</a:t>
            </a:r>
            <a:r>
              <a:rPr lang="ru-RU" sz="4000" dirty="0" smtClean="0"/>
              <a:t>  либо часть, </a:t>
            </a:r>
            <a:r>
              <a:rPr lang="ru-RU" sz="4000" smtClean="0"/>
              <a:t>объявленна </a:t>
            </a:r>
            <a:r>
              <a:rPr lang="ru-RU" sz="4000" dirty="0" smtClean="0"/>
              <a:t>числом т.е. ломаное число.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r>
              <a:rPr lang="ru-RU" dirty="0" smtClean="0"/>
              <a:t>Древние математики 100/11 не считали дробью. Остаток от деления 1 фунт предлагалось поменять на яйца, которых можно было купить 91 штуку. Если 91:11, то получится по 8 яиц и три яйца в остатке . Автор рекомендует отдать их тому, кто делил, или же поменять на соль, чтобы посолить яйца.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7056784"/>
          </a:xfrm>
        </p:spPr>
        <p:txBody>
          <a:bodyPr/>
          <a:lstStyle/>
          <a:p>
            <a:pPr>
              <a:buNone/>
            </a:pPr>
            <a:r>
              <a:rPr lang="ru-RU" sz="3600" dirty="0" smtClean="0"/>
              <a:t>   Задача о 4 друзьях, нашедших кошелек с 8 кредитными билетами: по одному в один, три, пять рублей, а остальные сторублевые. По обоюдному согласию, один хотел третью часть, второй- четвертую, третий- пятую, четвертый- шестую. Однако, самостоятельно они это сделать не смогли. Помог прохожий, предварительно  добавив один рубль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43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</a:t>
            </a:r>
            <a:r>
              <a:rPr lang="ru-RU" sz="4000" dirty="0" smtClean="0"/>
              <a:t> Задача из учебника Магницкого</a:t>
            </a:r>
            <a:endParaRPr lang="ru-RU" sz="40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54461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С чем иностранка к Россам привезена?</a:t>
            </a:r>
          </a:p>
          <a:p>
            <a:pPr>
              <a:buNone/>
            </a:pPr>
            <a:r>
              <a:rPr lang="ru-RU" dirty="0" smtClean="0"/>
              <a:t>     </a:t>
            </a:r>
            <a:r>
              <a:rPr lang="ru-RU" dirty="0" err="1" smtClean="0"/>
              <a:t>Нововыезшей</a:t>
            </a:r>
            <a:r>
              <a:rPr lang="ru-RU" dirty="0" smtClean="0"/>
              <a:t> в Россию иностранной </a:t>
            </a:r>
            <a:r>
              <a:rPr lang="ru-RU" dirty="0" err="1" smtClean="0"/>
              <a:t>мадаме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smtClean="0"/>
              <a:t>     Вздумалось оценить свое богатство в чемодане,</a:t>
            </a:r>
          </a:p>
          <a:p>
            <a:pPr>
              <a:buNone/>
            </a:pPr>
            <a:r>
              <a:rPr lang="ru-RU" dirty="0" smtClean="0"/>
              <a:t>     Новой выдумки нарядное </a:t>
            </a:r>
            <a:r>
              <a:rPr lang="ru-RU" dirty="0" err="1" smtClean="0"/>
              <a:t>фуро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И праздничный чепец а ля </a:t>
            </a:r>
            <a:r>
              <a:rPr lang="ru-RU" dirty="0" err="1" smtClean="0"/>
              <a:t>фигоро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    Оценщик был русак,</a:t>
            </a:r>
          </a:p>
          <a:p>
            <a:pPr>
              <a:buNone/>
            </a:pPr>
            <a:r>
              <a:rPr lang="ru-RU" dirty="0" smtClean="0"/>
              <a:t>     Сказал </a:t>
            </a:r>
            <a:r>
              <a:rPr lang="ru-RU" dirty="0" err="1" smtClean="0"/>
              <a:t>мадаме</a:t>
            </a:r>
            <a:r>
              <a:rPr lang="ru-RU" dirty="0" smtClean="0"/>
              <a:t> так:</a:t>
            </a:r>
          </a:p>
          <a:p>
            <a:pPr>
              <a:buNone/>
            </a:pPr>
            <a:r>
              <a:rPr lang="ru-RU" dirty="0" smtClean="0"/>
              <a:t>     «Богатства твоего первая вещь </a:t>
            </a:r>
            <a:r>
              <a:rPr lang="ru-RU" dirty="0" err="1" smtClean="0"/>
              <a:t>фуро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smtClean="0"/>
              <a:t>     </a:t>
            </a:r>
            <a:r>
              <a:rPr lang="ru-RU" dirty="0" err="1" smtClean="0"/>
              <a:t>Вполчетверта</a:t>
            </a:r>
            <a:r>
              <a:rPr lang="ru-RU" dirty="0" smtClean="0"/>
              <a:t> дороже чепца </a:t>
            </a:r>
            <a:r>
              <a:rPr lang="ru-RU" dirty="0" err="1" smtClean="0"/>
              <a:t>фигоро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smtClean="0"/>
              <a:t>     Вообще же стоят не с половиной четыре алтына,</a:t>
            </a:r>
          </a:p>
          <a:p>
            <a:pPr>
              <a:buNone/>
            </a:pPr>
            <a:r>
              <a:rPr lang="ru-RU" dirty="0" smtClean="0"/>
              <a:t>     Но настоящая им цена только сего половина.»</a:t>
            </a:r>
          </a:p>
          <a:p>
            <a:pPr>
              <a:buNone/>
            </a:pPr>
            <a:r>
              <a:rPr lang="ru-RU" dirty="0" smtClean="0"/>
              <a:t>     Спрашивается каждой вещи цена,</a:t>
            </a:r>
          </a:p>
          <a:p>
            <a:pPr>
              <a:buNone/>
            </a:pPr>
            <a:r>
              <a:rPr lang="ru-RU" dirty="0" smtClean="0"/>
              <a:t>     С чем иностранка  к Россам привезена?</a:t>
            </a:r>
          </a:p>
          <a:p>
            <a:pPr>
              <a:buNone/>
            </a:pPr>
            <a:r>
              <a:rPr lang="ru-RU" dirty="0" smtClean="0"/>
              <a:t>     Ответ: фуро-21/4 коп., чепец-3/2 коп.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Задача из учебника Магницкого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                                  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sz="half" idx="2"/>
          </p:nvPr>
        </p:nvSpPr>
        <p:spPr>
          <a:xfrm>
            <a:off x="457200" y="1556792"/>
            <a:ext cx="4040188" cy="4569371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4000" dirty="0" smtClean="0"/>
              <a:t>   Человек выпьет кадь  пития в 14 дней, а со женой выпьет  тое же кадь  в 10 дней. И </a:t>
            </a:r>
            <a:r>
              <a:rPr lang="ru-RU" sz="4000" dirty="0" err="1" smtClean="0"/>
              <a:t>ведоти</a:t>
            </a:r>
            <a:r>
              <a:rPr lang="ru-RU" sz="4000" dirty="0" smtClean="0"/>
              <a:t> есть ,в </a:t>
            </a:r>
            <a:r>
              <a:rPr lang="ru-RU" sz="4000" dirty="0" err="1" smtClean="0"/>
              <a:t>коико</a:t>
            </a:r>
            <a:r>
              <a:rPr lang="ru-RU" sz="4000" dirty="0" smtClean="0"/>
              <a:t> дней жена его выпьет тое же кадь.</a:t>
            </a:r>
          </a:p>
          <a:p>
            <a:pPr>
              <a:buNone/>
            </a:pPr>
            <a:r>
              <a:rPr lang="ru-RU" sz="4000" dirty="0" smtClean="0"/>
              <a:t>   Ответ : 35 дней.</a:t>
            </a:r>
            <a:endParaRPr lang="ru-RU" sz="40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Алексей\Desktop\bochk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276872"/>
            <a:ext cx="3888432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из учебника Магницкого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   Прохожий, догнавший другого, спросил: «Как далеко до деревни, которая у нас впереди?» Ответил другой прохожий: «Расстояние от  той  деревни, от которой ты идешь, ровно третьей части всего расстояния между деревнями, а если еще пройдешь три версты, тогда будешь ровно посредине между деревнями.» Сколько верст осталось первому прохожему?</a:t>
            </a:r>
          </a:p>
          <a:p>
            <a:pPr>
              <a:buNone/>
            </a:pPr>
            <a:r>
              <a:rPr lang="ru-RU" sz="2800" dirty="0" smtClean="0"/>
              <a:t>    Ответ : 8 верст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332656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«Несть се диво, что… в целых</a:t>
            </a:r>
            <a:br>
              <a:rPr lang="ru-RU" sz="3200" dirty="0" smtClean="0"/>
            </a:br>
            <a:r>
              <a:rPr lang="ru-RU" sz="3200" dirty="0" smtClean="0"/>
              <a:t>но есть похвально , что в дробях»</a:t>
            </a:r>
            <a:br>
              <a:rPr lang="ru-RU" sz="3200" dirty="0" smtClean="0"/>
            </a:br>
            <a:r>
              <a:rPr lang="ru-RU" sz="3200" dirty="0" smtClean="0"/>
              <a:t>( старинная рукопись 15 века)</a:t>
            </a:r>
            <a:endParaRPr lang="ru-RU" sz="32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276872"/>
            <a:ext cx="4762872" cy="381912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Но несть той арифметик,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err="1" smtClean="0"/>
              <a:t>Ижо</a:t>
            </a:r>
            <a:r>
              <a:rPr lang="ru-RU" dirty="0" smtClean="0"/>
              <a:t> в целых ответчик,</a:t>
            </a:r>
          </a:p>
          <a:p>
            <a:pPr>
              <a:buNone/>
            </a:pPr>
            <a:r>
              <a:rPr lang="ru-RU" dirty="0" smtClean="0"/>
              <a:t>    А в долях </a:t>
            </a:r>
            <a:r>
              <a:rPr lang="ru-RU" dirty="0" err="1" smtClean="0"/>
              <a:t>сий</a:t>
            </a:r>
            <a:r>
              <a:rPr lang="ru-RU" dirty="0" smtClean="0"/>
              <a:t> ничтоже,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err="1" smtClean="0"/>
              <a:t>Отвещати</a:t>
            </a:r>
            <a:r>
              <a:rPr lang="ru-RU" dirty="0" smtClean="0"/>
              <a:t> </a:t>
            </a:r>
            <a:r>
              <a:rPr lang="ru-RU" dirty="0" err="1" smtClean="0"/>
              <a:t>возможе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err="1" smtClean="0"/>
              <a:t>Емже</a:t>
            </a:r>
            <a:r>
              <a:rPr lang="ru-RU" dirty="0" smtClean="0"/>
              <a:t> о ты </a:t>
            </a:r>
            <a:r>
              <a:rPr lang="ru-RU" dirty="0" err="1" smtClean="0"/>
              <a:t>раздеяй</a:t>
            </a:r>
            <a:r>
              <a:rPr lang="ru-RU" dirty="0" smtClean="0"/>
              <a:t>, </a:t>
            </a:r>
          </a:p>
          <a:p>
            <a:pPr>
              <a:buNone/>
            </a:pPr>
            <a:r>
              <a:rPr lang="ru-RU" dirty="0" smtClean="0"/>
              <a:t>    Буди в частях </a:t>
            </a:r>
            <a:r>
              <a:rPr lang="ru-RU" dirty="0" err="1" smtClean="0"/>
              <a:t>умеяй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   ( Л.Ф. Магницкий)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Л.Н. Толстой   </a:t>
            </a:r>
            <a:endParaRPr lang="ru-RU" dirty="0"/>
          </a:p>
        </p:txBody>
      </p:sp>
      <p:pic>
        <p:nvPicPr>
          <p:cNvPr id="7" name="Содержимое 6" descr="толстой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76205" y="2040120"/>
            <a:ext cx="2800589" cy="3646122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Человек подобен дроби.</a:t>
            </a:r>
          </a:p>
          <a:p>
            <a:pPr>
              <a:buNone/>
            </a:pPr>
            <a:r>
              <a:rPr lang="ru-RU" dirty="0" smtClean="0"/>
              <a:t>  Числитель есть то, что  он есть, а знаменатель- то, что он о себе думает.</a:t>
            </a:r>
          </a:p>
          <a:p>
            <a:pPr>
              <a:buNone/>
            </a:pPr>
            <a:r>
              <a:rPr lang="ru-RU" dirty="0" smtClean="0"/>
              <a:t>   Чем больше знаменатель, тем меньше дробь.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07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dirty="0" smtClean="0"/>
              <a:t>     Спасибо за внимание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Не зная прошлого науки, трудно понять ее настоящее.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Цель: </a:t>
            </a:r>
          </a:p>
          <a:p>
            <a:pPr>
              <a:buNone/>
            </a:pPr>
            <a:r>
              <a:rPr lang="ru-RU" sz="2400" dirty="0" smtClean="0"/>
              <a:t> изучение вопроса об истории возникновения и          изучения дроби на Руси.</a:t>
            </a:r>
          </a:p>
          <a:p>
            <a:pPr>
              <a:buNone/>
            </a:pPr>
            <a:r>
              <a:rPr lang="ru-RU" sz="2400" dirty="0" smtClean="0"/>
              <a:t>Задачи: </a:t>
            </a:r>
          </a:p>
          <a:p>
            <a:pPr>
              <a:buNone/>
            </a:pPr>
            <a:r>
              <a:rPr lang="ru-RU" sz="2400" dirty="0" smtClean="0"/>
              <a:t>  1  Обобщить исторический материал, показать необходимость использования обыкновенных дробей на Руси.</a:t>
            </a:r>
          </a:p>
          <a:p>
            <a:pPr>
              <a:buNone/>
            </a:pPr>
            <a:r>
              <a:rPr lang="ru-RU" sz="2400" dirty="0" smtClean="0"/>
              <a:t>   2    Развивать творческое воображение, логическое мышление.</a:t>
            </a:r>
          </a:p>
          <a:p>
            <a:pPr>
              <a:buNone/>
            </a:pPr>
            <a:r>
              <a:rPr lang="ru-RU" sz="2400" dirty="0" smtClean="0"/>
              <a:t>   3   Воспитывать интерес к предмету.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908448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На Руси умели проводить вычисления как с целыми числами так и дробями. Дробные числа употреблялись главным образом при вычислениях, требующих применения различных мер (при определении площади земельных участков или при денежных расчетов)</a:t>
            </a:r>
            <a:endParaRPr lang="ru-RU" sz="2800" dirty="0"/>
          </a:p>
        </p:txBody>
      </p:sp>
      <p:pic>
        <p:nvPicPr>
          <p:cNvPr id="7" name="Содержимое 6" descr="14kl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636912"/>
            <a:ext cx="4038600" cy="3888432"/>
          </a:xfrm>
        </p:spPr>
      </p:pic>
      <p:pic>
        <p:nvPicPr>
          <p:cNvPr id="8" name="Содержимое 7" descr="115092809_4920201_08_vcxd_Kopirovat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4008" y="2636912"/>
            <a:ext cx="3771903" cy="38230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Кирик</a:t>
            </a:r>
            <a:r>
              <a:rPr lang="ru-RU" dirty="0" smtClean="0"/>
              <a:t>- Новгородец</a:t>
            </a:r>
            <a:endParaRPr lang="ru-RU" dirty="0"/>
          </a:p>
        </p:txBody>
      </p:sp>
      <p:pic>
        <p:nvPicPr>
          <p:cNvPr id="5" name="Содержимое 4" descr="img-140387-7ef54fccb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844824"/>
            <a:ext cx="3888432" cy="396044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(1110-1160)</a:t>
            </a:r>
          </a:p>
          <a:p>
            <a:pPr>
              <a:buNone/>
            </a:pPr>
            <a:r>
              <a:rPr lang="ru-RU" dirty="0" smtClean="0"/>
              <a:t>   Диакон Новгородского </a:t>
            </a:r>
            <a:r>
              <a:rPr lang="ru-RU" dirty="0" err="1" smtClean="0"/>
              <a:t>Антониева</a:t>
            </a:r>
            <a:r>
              <a:rPr lang="ru-RU" dirty="0" smtClean="0"/>
              <a:t> монастыря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</a:t>
            </a:r>
            <a:r>
              <a:rPr lang="ru-RU" smtClean="0"/>
              <a:t>«Учение им </a:t>
            </a:r>
            <a:r>
              <a:rPr lang="ru-RU" dirty="0" smtClean="0"/>
              <a:t>же </a:t>
            </a:r>
            <a:r>
              <a:rPr lang="ru-RU" dirty="0" err="1" smtClean="0"/>
              <a:t>ведати</a:t>
            </a:r>
            <a:r>
              <a:rPr lang="ru-RU" dirty="0" smtClean="0"/>
              <a:t> человеку числа всех лет»</a:t>
            </a:r>
          </a:p>
          <a:p>
            <a:pPr>
              <a:buNone/>
            </a:pPr>
            <a:r>
              <a:rPr lang="ru-RU" dirty="0" smtClean="0"/>
              <a:t>               (1136)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п. 20 О количестве часов в одном дне</a:t>
            </a:r>
          </a:p>
          <a:p>
            <a:pPr>
              <a:buNone/>
            </a:pPr>
            <a:r>
              <a:rPr lang="ru-RU" dirty="0" smtClean="0"/>
              <a:t> В одном дне 12 часов и в ночи столько же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err="1" smtClean="0"/>
              <a:t>п</a:t>
            </a:r>
            <a:r>
              <a:rPr lang="ru-RU" dirty="0" smtClean="0"/>
              <a:t> 21 О дробных числах</a:t>
            </a:r>
          </a:p>
          <a:p>
            <a:pPr>
              <a:buNone/>
            </a:pPr>
            <a:r>
              <a:rPr lang="ru-RU" dirty="0" smtClean="0"/>
              <a:t> Это же пишем для любителей мудрости и для желающих хорошо усвоить, о так называемых дробных ; так будет их 60: они составляют день, так как  во дне  12 часов а в каждом часе 5 дробных (часов) так же и ночью.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err="1" smtClean="0"/>
              <a:t>п</a:t>
            </a:r>
            <a:r>
              <a:rPr lang="ru-RU" dirty="0" smtClean="0"/>
              <a:t>  22  Вторых же дробных в одном первом (часе) 5; а во дне их 300.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584176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1/5-пятина, 1/6- </a:t>
            </a:r>
            <a:r>
              <a:rPr lang="ru-RU" sz="3600" dirty="0" err="1" smtClean="0"/>
              <a:t>шестина</a:t>
            </a:r>
            <a:r>
              <a:rPr lang="ru-RU" sz="3600" dirty="0" smtClean="0"/>
              <a:t>, 1/7-седьмина и т.д.</a:t>
            </a:r>
            <a:br>
              <a:rPr lang="ru-RU" sz="3600" dirty="0" smtClean="0"/>
            </a:br>
            <a:r>
              <a:rPr lang="ru-RU" sz="3600" dirty="0" smtClean="0"/>
              <a:t>5/13- пять тринадцатых </a:t>
            </a:r>
            <a:r>
              <a:rPr lang="ru-RU" sz="3600" dirty="0" err="1" smtClean="0"/>
              <a:t>жеребиев</a:t>
            </a:r>
            <a:r>
              <a:rPr lang="ru-RU" sz="3600" dirty="0" smtClean="0"/>
              <a:t>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(РУКОПИСЬ 16 ВЕКА)</a:t>
            </a:r>
            <a:endParaRPr lang="ru-RU" sz="28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2132856"/>
            <a:ext cx="4059936" cy="43204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1/2- ПОЛОВИНА</a:t>
            </a:r>
          </a:p>
          <a:p>
            <a:pPr>
              <a:buNone/>
            </a:pPr>
            <a:r>
              <a:rPr lang="ru-RU" sz="3200" dirty="0" smtClean="0"/>
              <a:t>1/4- ЧЕТЬ</a:t>
            </a:r>
          </a:p>
          <a:p>
            <a:pPr>
              <a:buNone/>
            </a:pPr>
            <a:r>
              <a:rPr lang="ru-RU" sz="3200" dirty="0" smtClean="0"/>
              <a:t>1/8- ПОЛЧЕТЬ</a:t>
            </a:r>
          </a:p>
          <a:p>
            <a:pPr>
              <a:buNone/>
            </a:pPr>
            <a:r>
              <a:rPr lang="ru-RU" sz="3200" dirty="0" smtClean="0"/>
              <a:t>1/16- ПОЛПОЛЧЕТЬ</a:t>
            </a:r>
          </a:p>
          <a:p>
            <a:pPr>
              <a:buNone/>
            </a:pPr>
            <a:r>
              <a:rPr lang="ru-RU" sz="3200" dirty="0" smtClean="0"/>
              <a:t>1/32-ПОЛПОЛПОЛЧЕТЬ</a:t>
            </a:r>
          </a:p>
          <a:p>
            <a:pPr>
              <a:buNone/>
            </a:pPr>
            <a:r>
              <a:rPr lang="ru-RU" sz="3200" dirty="0" smtClean="0"/>
              <a:t>(МАЛАЯ ЧЕТЬ)</a:t>
            </a:r>
            <a:endParaRPr lang="ru-RU" sz="32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2204864"/>
            <a:ext cx="4059936" cy="38911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 1/3-ТРЕТЬ</a:t>
            </a:r>
          </a:p>
          <a:p>
            <a:pPr>
              <a:buNone/>
            </a:pPr>
            <a:r>
              <a:rPr lang="ru-RU" sz="3200" dirty="0" smtClean="0"/>
              <a:t> 1/6 – ПОЛТРЕТЬ</a:t>
            </a:r>
          </a:p>
          <a:p>
            <a:pPr>
              <a:buNone/>
            </a:pPr>
            <a:r>
              <a:rPr lang="ru-RU" sz="3200" dirty="0" smtClean="0"/>
              <a:t> 1/12- ПОЛПОЛТРЕТЬ</a:t>
            </a:r>
          </a:p>
          <a:p>
            <a:pPr>
              <a:buNone/>
            </a:pPr>
            <a:r>
              <a:rPr lang="ru-RU" sz="3200" dirty="0" smtClean="0"/>
              <a:t> 1/24 ПОЛПОЛПОЛТРЕТЬ</a:t>
            </a:r>
          </a:p>
          <a:p>
            <a:pPr>
              <a:buNone/>
            </a:pPr>
            <a:r>
              <a:rPr lang="ru-RU" sz="3200" dirty="0" smtClean="0"/>
              <a:t>(МАЛАЯ ТРЕТЬ)</a:t>
            </a: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Дощатый счет</a:t>
            </a:r>
            <a:endParaRPr lang="ru-RU" dirty="0"/>
          </a:p>
        </p:txBody>
      </p:sp>
      <p:pic>
        <p:nvPicPr>
          <p:cNvPr id="6" name="Содержимое 5" descr="досщатый счет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01932" y="1600200"/>
            <a:ext cx="654013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Леонтий </a:t>
            </a:r>
            <a:r>
              <a:rPr lang="ru-RU" sz="4000" dirty="0" err="1" smtClean="0"/>
              <a:t>Филлипович</a:t>
            </a:r>
            <a:r>
              <a:rPr lang="ru-RU" sz="4000" dirty="0" smtClean="0"/>
              <a:t> Магницкий</a:t>
            </a:r>
            <a:endParaRPr lang="ru-RU" sz="4000" dirty="0"/>
          </a:p>
        </p:txBody>
      </p:sp>
      <p:pic>
        <p:nvPicPr>
          <p:cNvPr id="5" name="Содержимое 4" descr="Магницкий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36137" y="1600200"/>
            <a:ext cx="3280725" cy="4525963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( 1669-1739)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«Арифметика»</a:t>
            </a:r>
          </a:p>
          <a:p>
            <a:pPr>
              <a:buNone/>
            </a:pPr>
            <a:r>
              <a:rPr lang="ru-RU" dirty="0" smtClean="0"/>
              <a:t>          Январь 1703г.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Книга состоит из 2-х книг «Арифметика-политика» и «Арифметика-логистика»</a:t>
            </a:r>
            <a:endParaRPr lang="ru-RU" dirty="0"/>
          </a:p>
        </p:txBody>
      </p:sp>
      <p:pic>
        <p:nvPicPr>
          <p:cNvPr id="5" name="Содержимое 4" descr="feodosiytsam-pokashut-pervyy-pechatnyy-uchebnik-arifmetiki_foto-iz-intereneta_1_2013-08-30-09-47-54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227548"/>
            <a:ext cx="4038600" cy="3271266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844824"/>
            <a:ext cx="4038600" cy="4281339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Первая книга состоит из пяти частей.</a:t>
            </a:r>
          </a:p>
          <a:p>
            <a:pPr>
              <a:buNone/>
            </a:pPr>
            <a:r>
              <a:rPr lang="ru-RU" dirty="0" smtClean="0"/>
              <a:t>Во второй части подробно излагаются  дроби.</a:t>
            </a:r>
          </a:p>
          <a:p>
            <a:pPr>
              <a:buNone/>
            </a:pPr>
            <a:r>
              <a:rPr lang="ru-RU" dirty="0" smtClean="0"/>
              <a:t>Дается определение , рассматриваются нумерация, сокращение, сложение, вычитание, умножение и деление.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392</TotalTime>
  <Words>838</Words>
  <Application>Microsoft Office PowerPoint</Application>
  <PresentationFormat>Экран (4:3)</PresentationFormat>
  <Paragraphs>92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Муниципальное бюджетное образовательное учреждение «Белоберезковская средняя общеобразовательная школа №1»     Обыкновенные дроби на Руси</vt:lpstr>
      <vt:lpstr> Не зная прошлого науки, трудно понять ее настоящее.</vt:lpstr>
      <vt:lpstr>На Руси умели проводить вычисления как с целыми числами так и дробями. Дробные числа употреблялись главным образом при вычислениях, требующих применения различных мер (при определении площади земельных участков или при денежных расчетов)</vt:lpstr>
      <vt:lpstr>Кирик- Новгородец</vt:lpstr>
      <vt:lpstr>Слайд 5</vt:lpstr>
      <vt:lpstr>1/5-пятина, 1/6- шестина, 1/7-седьмина и т.д. 5/13- пять тринадцатых жеребиев. (РУКОПИСЬ 16 ВЕКА)</vt:lpstr>
      <vt:lpstr>  Дощатый счет</vt:lpstr>
      <vt:lpstr>Леонтий Филлипович Магницкий</vt:lpstr>
      <vt:lpstr>Книга состоит из 2-х книг «Арифметика-политика» и «Арифметика-логистика»</vt:lpstr>
      <vt:lpstr>Слайд 10</vt:lpstr>
      <vt:lpstr>Слайд 11</vt:lpstr>
      <vt:lpstr>Слайд 12</vt:lpstr>
      <vt:lpstr>             Задача из учебника Магницкого</vt:lpstr>
      <vt:lpstr>      Задача из учебника Магницкого</vt:lpstr>
      <vt:lpstr>Задача из учебника Магницкого</vt:lpstr>
      <vt:lpstr>«Несть се диво, что… в целых но есть похвально , что в дробях» ( старинная рукопись 15 века)</vt:lpstr>
      <vt:lpstr>                       Л.Н. Толстой   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образовательное учреждение «Белоберезковская средняя общеобразовательная школа №1»     Обыкновенные дроби на Руси</dc:title>
  <dc:creator>Алексей</dc:creator>
  <cp:lastModifiedBy>Алексей</cp:lastModifiedBy>
  <cp:revision>47</cp:revision>
  <dcterms:created xsi:type="dcterms:W3CDTF">2016-03-11T16:34:16Z</dcterms:created>
  <dcterms:modified xsi:type="dcterms:W3CDTF">2016-04-06T17:34:01Z</dcterms:modified>
</cp:coreProperties>
</file>