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1577011" TargetMode="External"/><Relationship Id="rId2" Type="http://schemas.openxmlformats.org/officeDocument/2006/relationships/hyperlink" Target="http://dic.academic.ru/dic.nsf/ruwiki/56479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628132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://dic.academic.ru/dic.nsf/ruwiki/708778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ic.academic.ru/dic.nsf/ruwiki/1133330" TargetMode="External"/><Relationship Id="rId5" Type="http://schemas.openxmlformats.org/officeDocument/2006/relationships/hyperlink" Target="http://dic.academic.ru/dic.nsf/ruwiki/12957" TargetMode="External"/><Relationship Id="rId4" Type="http://schemas.openxmlformats.org/officeDocument/2006/relationships/hyperlink" Target="http://dic.academic.ru/dic.nsf/ruwiki/30846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1091627" TargetMode="External"/><Relationship Id="rId13" Type="http://schemas.openxmlformats.org/officeDocument/2006/relationships/hyperlink" Target="http://dic.academic.ru/dic.nsf/ruwiki/1232" TargetMode="External"/><Relationship Id="rId18" Type="http://schemas.openxmlformats.org/officeDocument/2006/relationships/hyperlink" Target="http://dic.academic.ru/dic.nsf/ruwiki/575507" TargetMode="External"/><Relationship Id="rId3" Type="http://schemas.openxmlformats.org/officeDocument/2006/relationships/hyperlink" Target="http://dic.academic.ru/dic.nsf/ruwiki/44" TargetMode="External"/><Relationship Id="rId21" Type="http://schemas.openxmlformats.org/officeDocument/2006/relationships/hyperlink" Target="http://dic.academic.ru/dic.nsf/ruwiki/78474" TargetMode="External"/><Relationship Id="rId7" Type="http://schemas.openxmlformats.org/officeDocument/2006/relationships/hyperlink" Target="http://dic.academic.ru/dic.nsf/ruwiki/1736" TargetMode="External"/><Relationship Id="rId12" Type="http://schemas.openxmlformats.org/officeDocument/2006/relationships/hyperlink" Target="http://dic.academic.ru/dic.nsf/ruwiki/708406" TargetMode="External"/><Relationship Id="rId17" Type="http://schemas.openxmlformats.org/officeDocument/2006/relationships/hyperlink" Target="http://dic.academic.ru/dic.nsf/ruwiki/444677" TargetMode="External"/><Relationship Id="rId2" Type="http://schemas.openxmlformats.org/officeDocument/2006/relationships/hyperlink" Target="http://dic.academic.ru/dic.nsf/ruwiki/2806" TargetMode="External"/><Relationship Id="rId16" Type="http://schemas.openxmlformats.org/officeDocument/2006/relationships/hyperlink" Target="http://dic.academic.ru/dic.nsf/ruwiki/121423" TargetMode="External"/><Relationship Id="rId20" Type="http://schemas.openxmlformats.org/officeDocument/2006/relationships/hyperlink" Target="http://dic.academic.ru/dic.nsf/ruwiki/1839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ic.academic.ru/dic.nsf/ruwiki/912272" TargetMode="External"/><Relationship Id="rId11" Type="http://schemas.openxmlformats.org/officeDocument/2006/relationships/hyperlink" Target="http://dic.academic.ru/dic.nsf/ruwiki/1854" TargetMode="External"/><Relationship Id="rId24" Type="http://schemas.openxmlformats.org/officeDocument/2006/relationships/hyperlink" Target="http://dic.academic.ru/dic.nsf/ruwiki/891" TargetMode="External"/><Relationship Id="rId5" Type="http://schemas.openxmlformats.org/officeDocument/2006/relationships/hyperlink" Target="http://dic.academic.ru/dic.nsf/ruwiki/44394" TargetMode="External"/><Relationship Id="rId15" Type="http://schemas.openxmlformats.org/officeDocument/2006/relationships/hyperlink" Target="http://dic.academic.ru/dic.nsf/ruwiki/376405" TargetMode="External"/><Relationship Id="rId23" Type="http://schemas.openxmlformats.org/officeDocument/2006/relationships/hyperlink" Target="http://dic.academic.ru/dic.nsf/ruwiki/756" TargetMode="External"/><Relationship Id="rId10" Type="http://schemas.openxmlformats.org/officeDocument/2006/relationships/hyperlink" Target="http://dic.academic.ru/dic.nsf/ruwiki/708390" TargetMode="External"/><Relationship Id="rId19" Type="http://schemas.openxmlformats.org/officeDocument/2006/relationships/hyperlink" Target="http://dic.academic.ru/dic.nsf/ruwiki/3239" TargetMode="External"/><Relationship Id="rId4" Type="http://schemas.openxmlformats.org/officeDocument/2006/relationships/hyperlink" Target="http://dic.academic.ru/dic.nsf/ruwiki/100508" TargetMode="External"/><Relationship Id="rId9" Type="http://schemas.openxmlformats.org/officeDocument/2006/relationships/hyperlink" Target="http://dic.academic.ru/dic.nsf/ruwiki/1648119" TargetMode="External"/><Relationship Id="rId14" Type="http://schemas.openxmlformats.org/officeDocument/2006/relationships/hyperlink" Target="http://dic.academic.ru/dic.nsf/ruwiki/22239" TargetMode="External"/><Relationship Id="rId22" Type="http://schemas.openxmlformats.org/officeDocument/2006/relationships/hyperlink" Target="http://dic.academic.ru/dic.nsf/ruwiki/7866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17887" TargetMode="External"/><Relationship Id="rId13" Type="http://schemas.openxmlformats.org/officeDocument/2006/relationships/hyperlink" Target="http://dic.academic.ru/dic.nsf/ruwiki/453905" TargetMode="External"/><Relationship Id="rId18" Type="http://schemas.openxmlformats.org/officeDocument/2006/relationships/hyperlink" Target="http://dic.academic.ru/dic.nsf/ruwiki/708432" TargetMode="External"/><Relationship Id="rId26" Type="http://schemas.openxmlformats.org/officeDocument/2006/relationships/hyperlink" Target="http://dic.academic.ru/dic.nsf/ruwiki/1859" TargetMode="External"/><Relationship Id="rId3" Type="http://schemas.openxmlformats.org/officeDocument/2006/relationships/hyperlink" Target="http://dic.academic.ru/dic.nsf/ruwiki/9357" TargetMode="External"/><Relationship Id="rId21" Type="http://schemas.openxmlformats.org/officeDocument/2006/relationships/hyperlink" Target="http://dic.academic.ru/dic.nsf/ruwiki/46760" TargetMode="External"/><Relationship Id="rId34" Type="http://schemas.openxmlformats.org/officeDocument/2006/relationships/hyperlink" Target="http://dic.academic.ru/dic.nsf/ruwiki/900" TargetMode="External"/><Relationship Id="rId7" Type="http://schemas.openxmlformats.org/officeDocument/2006/relationships/hyperlink" Target="http://dic.academic.ru/dic.nsf/ruwiki/891" TargetMode="External"/><Relationship Id="rId12" Type="http://schemas.openxmlformats.org/officeDocument/2006/relationships/hyperlink" Target="http://dic.academic.ru/dic.nsf/ruwiki/83479" TargetMode="External"/><Relationship Id="rId17" Type="http://schemas.openxmlformats.org/officeDocument/2006/relationships/hyperlink" Target="http://dic.academic.ru/dic.nsf/ruwiki/708427" TargetMode="External"/><Relationship Id="rId25" Type="http://schemas.openxmlformats.org/officeDocument/2006/relationships/hyperlink" Target="http://dic.academic.ru/dic.nsf/ruwiki/17888" TargetMode="External"/><Relationship Id="rId33" Type="http://schemas.openxmlformats.org/officeDocument/2006/relationships/hyperlink" Target="http://dic.academic.ru/dic.nsf/ruwiki/1109794" TargetMode="External"/><Relationship Id="rId2" Type="http://schemas.openxmlformats.org/officeDocument/2006/relationships/hyperlink" Target="http://dic.academic.ru/dic.nsf/ruwiki/1091655" TargetMode="External"/><Relationship Id="rId16" Type="http://schemas.openxmlformats.org/officeDocument/2006/relationships/hyperlink" Target="http://dic.academic.ru/dic.nsf/ruwiki/477474" TargetMode="External"/><Relationship Id="rId20" Type="http://schemas.openxmlformats.org/officeDocument/2006/relationships/hyperlink" Target="http://dic.academic.ru/dic.nsf/ruwiki/1756959" TargetMode="External"/><Relationship Id="rId29" Type="http://schemas.openxmlformats.org/officeDocument/2006/relationships/hyperlink" Target="http://dic.academic.ru/dic.nsf/ruwiki/186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dic.nsf/ruwiki/467" TargetMode="External"/><Relationship Id="rId11" Type="http://schemas.openxmlformats.org/officeDocument/2006/relationships/hyperlink" Target="http://dic.academic.ru/dic.nsf/ruwiki/25379" TargetMode="External"/><Relationship Id="rId24" Type="http://schemas.openxmlformats.org/officeDocument/2006/relationships/hyperlink" Target="http://dic.academic.ru/dic.nsf/ruwiki/47725" TargetMode="External"/><Relationship Id="rId32" Type="http://schemas.openxmlformats.org/officeDocument/2006/relationships/hyperlink" Target="http://dic.academic.ru/dic.nsf/ruwiki/708447" TargetMode="External"/><Relationship Id="rId5" Type="http://schemas.openxmlformats.org/officeDocument/2006/relationships/hyperlink" Target="http://dic.academic.ru/dic.nsf/ruwiki/2998" TargetMode="External"/><Relationship Id="rId15" Type="http://schemas.openxmlformats.org/officeDocument/2006/relationships/hyperlink" Target="http://dic.academic.ru/dic.nsf/ruwiki/3239" TargetMode="External"/><Relationship Id="rId23" Type="http://schemas.openxmlformats.org/officeDocument/2006/relationships/hyperlink" Target="http://dic.academic.ru/dic.nsf/ruwiki/1858" TargetMode="External"/><Relationship Id="rId28" Type="http://schemas.openxmlformats.org/officeDocument/2006/relationships/hyperlink" Target="http://dic.academic.ru/dic.nsf/ruwiki/1055270" TargetMode="External"/><Relationship Id="rId10" Type="http://schemas.openxmlformats.org/officeDocument/2006/relationships/hyperlink" Target="http://dic.academic.ru/dic.nsf/ruwiki/899" TargetMode="External"/><Relationship Id="rId19" Type="http://schemas.openxmlformats.org/officeDocument/2006/relationships/hyperlink" Target="http://dic.academic.ru/dic.nsf/ruwiki/708454" TargetMode="External"/><Relationship Id="rId31" Type="http://schemas.openxmlformats.org/officeDocument/2006/relationships/hyperlink" Target="http://dic.academic.ru/dic.nsf/ruwiki/7223" TargetMode="External"/><Relationship Id="rId4" Type="http://schemas.openxmlformats.org/officeDocument/2006/relationships/hyperlink" Target="http://dic.academic.ru/dic.nsf/ruwiki/25566#cite_note-2" TargetMode="External"/><Relationship Id="rId9" Type="http://schemas.openxmlformats.org/officeDocument/2006/relationships/hyperlink" Target="http://dic.academic.ru/dic.nsf/ruwiki/108436" TargetMode="External"/><Relationship Id="rId14" Type="http://schemas.openxmlformats.org/officeDocument/2006/relationships/hyperlink" Target="http://dic.academic.ru/dic.nsf/ruwiki/766592" TargetMode="External"/><Relationship Id="rId22" Type="http://schemas.openxmlformats.org/officeDocument/2006/relationships/hyperlink" Target="http://dic.academic.ru/dic.nsf/ruwiki/278255" TargetMode="External"/><Relationship Id="rId27" Type="http://schemas.openxmlformats.org/officeDocument/2006/relationships/hyperlink" Target="http://dic.academic.ru/dic.nsf/ruwiki/402910" TargetMode="External"/><Relationship Id="rId30" Type="http://schemas.openxmlformats.org/officeDocument/2006/relationships/hyperlink" Target="http://dic.academic.ru/dic.nsf/ruwiki/41579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708468" TargetMode="External"/><Relationship Id="rId13" Type="http://schemas.openxmlformats.org/officeDocument/2006/relationships/hyperlink" Target="http://dic.academic.ru/dic.nsf/ruwiki/144281" TargetMode="External"/><Relationship Id="rId18" Type="http://schemas.openxmlformats.org/officeDocument/2006/relationships/hyperlink" Target="http://dic.academic.ru/dic.nsf/ruwiki/106810" TargetMode="External"/><Relationship Id="rId3" Type="http://schemas.openxmlformats.org/officeDocument/2006/relationships/hyperlink" Target="http://dic.academic.ru/dic.nsf/ruwiki/22" TargetMode="External"/><Relationship Id="rId7" Type="http://schemas.openxmlformats.org/officeDocument/2006/relationships/hyperlink" Target="http://dic.academic.ru/dic.nsf/ruwiki/18635" TargetMode="External"/><Relationship Id="rId12" Type="http://schemas.openxmlformats.org/officeDocument/2006/relationships/hyperlink" Target="http://dic.academic.ru/dic.nsf/ruwiki/28741" TargetMode="External"/><Relationship Id="rId17" Type="http://schemas.openxmlformats.org/officeDocument/2006/relationships/hyperlink" Target="http://dic.academic.ru/dic.nsf/ruwiki/193372" TargetMode="External"/><Relationship Id="rId2" Type="http://schemas.openxmlformats.org/officeDocument/2006/relationships/hyperlink" Target="http://dic.academic.ru/dic.nsf/ruwiki/708458" TargetMode="External"/><Relationship Id="rId16" Type="http://schemas.openxmlformats.org/officeDocument/2006/relationships/hyperlink" Target="http://dic.academic.ru/dic.nsf/ruwiki/2519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dic.nsf/ruwiki/25566#cite_note-3" TargetMode="External"/><Relationship Id="rId11" Type="http://schemas.openxmlformats.org/officeDocument/2006/relationships/hyperlink" Target="http://dic.academic.ru/dic.nsf/ruwiki/60366" TargetMode="External"/><Relationship Id="rId5" Type="http://schemas.openxmlformats.org/officeDocument/2006/relationships/hyperlink" Target="http://dic.academic.ru/dic.nsf/ruwiki/1391" TargetMode="External"/><Relationship Id="rId15" Type="http://schemas.openxmlformats.org/officeDocument/2006/relationships/hyperlink" Target="http://dic.academic.ru/dic.nsf/ruwiki/1392" TargetMode="External"/><Relationship Id="rId10" Type="http://schemas.openxmlformats.org/officeDocument/2006/relationships/hyperlink" Target="http://dic.academic.ru/dic.nsf/ruwiki/2067" TargetMode="External"/><Relationship Id="rId4" Type="http://schemas.openxmlformats.org/officeDocument/2006/relationships/hyperlink" Target="http://dic.academic.ru/dic.nsf/ruwiki/708459" TargetMode="External"/><Relationship Id="rId9" Type="http://schemas.openxmlformats.org/officeDocument/2006/relationships/hyperlink" Target="http://dic.academic.ru/dic.nsf/ruwiki/1389" TargetMode="External"/><Relationship Id="rId14" Type="http://schemas.openxmlformats.org/officeDocument/2006/relationships/hyperlink" Target="http://dic.academic.ru/dic.nsf/ruwiki/76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2921" TargetMode="External"/><Relationship Id="rId13" Type="http://schemas.openxmlformats.org/officeDocument/2006/relationships/hyperlink" Target="http://dic.academic.ru/dic.nsf/ruwiki/60366" TargetMode="External"/><Relationship Id="rId3" Type="http://schemas.openxmlformats.org/officeDocument/2006/relationships/hyperlink" Target="http://dic.academic.ru/dic.nsf/ruwiki/1392" TargetMode="External"/><Relationship Id="rId7" Type="http://schemas.openxmlformats.org/officeDocument/2006/relationships/hyperlink" Target="http://dic.academic.ru/dic.nsf/ruwiki/1838957" TargetMode="External"/><Relationship Id="rId12" Type="http://schemas.openxmlformats.org/officeDocument/2006/relationships/hyperlink" Target="http://dic.academic.ru/dic.nsf/ruwiki/415792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ic.academic.ru/dic.nsf/ruwiki/28741" TargetMode="External"/><Relationship Id="rId11" Type="http://schemas.openxmlformats.org/officeDocument/2006/relationships/hyperlink" Target="http://dic.academic.ru/dic.nsf/ruwiki/8945" TargetMode="External"/><Relationship Id="rId5" Type="http://schemas.openxmlformats.org/officeDocument/2006/relationships/hyperlink" Target="http://dic.academic.ru/dic.nsf/ruwiki/25566#cite_note-4" TargetMode="External"/><Relationship Id="rId10" Type="http://schemas.openxmlformats.org/officeDocument/2006/relationships/hyperlink" Target="http://dic.academic.ru/dic.nsf/ruwiki/1393" TargetMode="External"/><Relationship Id="rId4" Type="http://schemas.openxmlformats.org/officeDocument/2006/relationships/hyperlink" Target="http://dic.academic.ru/dic.nsf/ruwiki/1659" TargetMode="External"/><Relationship Id="rId9" Type="http://schemas.openxmlformats.org/officeDocument/2006/relationships/hyperlink" Target="http://dic.academic.ru/dic.nsf/ruwiki/2920" TargetMode="External"/><Relationship Id="rId14" Type="http://schemas.openxmlformats.org/officeDocument/2006/relationships/hyperlink" Target="http://dic.academic.ru/dic.nsf/ruwiki/423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ruwiki/943088" TargetMode="External"/><Relationship Id="rId13" Type="http://schemas.openxmlformats.org/officeDocument/2006/relationships/hyperlink" Target="http://dic.academic.ru/dic.nsf/ruwiki/285204" TargetMode="External"/><Relationship Id="rId3" Type="http://schemas.openxmlformats.org/officeDocument/2006/relationships/hyperlink" Target="http://dic.academic.ru/dic.nsf/ruwiki/17887" TargetMode="External"/><Relationship Id="rId7" Type="http://schemas.openxmlformats.org/officeDocument/2006/relationships/hyperlink" Target="http://dic.academic.ru/dic.nsf/ruwiki/55806" TargetMode="External"/><Relationship Id="rId12" Type="http://schemas.openxmlformats.org/officeDocument/2006/relationships/hyperlink" Target="http://dic.academic.ru/dic.nsf/ruwiki/8545" TargetMode="External"/><Relationship Id="rId17" Type="http://schemas.openxmlformats.org/officeDocument/2006/relationships/hyperlink" Target="http://dic.academic.ru/dic.nsf/ruwiki/25566#cite_note-6" TargetMode="External"/><Relationship Id="rId2" Type="http://schemas.openxmlformats.org/officeDocument/2006/relationships/hyperlink" Target="http://dic.academic.ru/dic.nsf/ruwiki/706187" TargetMode="External"/><Relationship Id="rId16" Type="http://schemas.openxmlformats.org/officeDocument/2006/relationships/hyperlink" Target="http://dic.academic.ru/dic.nsf/ruwiki/70876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c.academic.ru/dic.nsf/ruwiki/1201" TargetMode="External"/><Relationship Id="rId11" Type="http://schemas.openxmlformats.org/officeDocument/2006/relationships/hyperlink" Target="http://dic.academic.ru/dic.nsf/ruwiki/3100" TargetMode="External"/><Relationship Id="rId5" Type="http://schemas.openxmlformats.org/officeDocument/2006/relationships/hyperlink" Target="http://dic.academic.ru/dic.nsf/ruwiki/1451677" TargetMode="External"/><Relationship Id="rId15" Type="http://schemas.openxmlformats.org/officeDocument/2006/relationships/hyperlink" Target="http://dic.academic.ru/dic.nsf/ruwiki/708583" TargetMode="External"/><Relationship Id="rId10" Type="http://schemas.openxmlformats.org/officeDocument/2006/relationships/hyperlink" Target="http://dic.academic.ru/dic.nsf/ruwiki/663000" TargetMode="External"/><Relationship Id="rId4" Type="http://schemas.openxmlformats.org/officeDocument/2006/relationships/hyperlink" Target="http://dic.academic.ru/dic.nsf/ruwiki/1395" TargetMode="External"/><Relationship Id="rId9" Type="http://schemas.openxmlformats.org/officeDocument/2006/relationships/hyperlink" Target="http://dic.academic.ru/dic.nsf/ruwiki/152640" TargetMode="External"/><Relationship Id="rId14" Type="http://schemas.openxmlformats.org/officeDocument/2006/relationships/hyperlink" Target="http://dic.academic.ru/dic.nsf/ruwiki/6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56479" TargetMode="External"/><Relationship Id="rId2" Type="http://schemas.openxmlformats.org/officeDocument/2006/relationships/hyperlink" Target="http://dic.academic.ru/dic.nsf/ruwiki/340223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ic.academic.ru/dic.nsf/ruwiki/56479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Осип </a:t>
            </a:r>
            <a:r>
              <a:rPr lang="ru-RU" dirty="0" err="1" smtClean="0"/>
              <a:t>Эмильевич</a:t>
            </a:r>
            <a:r>
              <a:rPr lang="ru-RU" dirty="0" smtClean="0"/>
              <a:t> Мандельштам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(1891-1937)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34" y="650741"/>
            <a:ext cx="2668378" cy="394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1102290" y="368475"/>
            <a:ext cx="8367386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(Приводится по </a:t>
            </a: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Гаспарову М. Л.</a:t>
            </a: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Поэт и культура (три поэтики Осипа Мандельштама))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Н. Струве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предлагает выделить не три, а шесть периодов (см.: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Н. Струве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 — Осип Мандельштам. — М., 2011. — С. 163):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 Запоздалый символист: 1908—1911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2. Воинствующий акмеист: 1912—1915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3. Акмеист глубинный: 1916—1921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4. На распутье: 1922—1925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5. На возврате дыхания: 1930—1934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6. Воронежские тетради: 1935—1937</a:t>
            </a:r>
          </a:p>
        </p:txBody>
      </p:sp>
    </p:spTree>
    <p:extLst>
      <p:ext uri="{BB962C8B-B14F-4D97-AF65-F5344CB8AC3E}">
        <p14:creationId xmlns:p14="http://schemas.microsoft.com/office/powerpoint/2010/main" val="27862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380" y="371606"/>
            <a:ext cx="8596668" cy="1320800"/>
          </a:xfrm>
        </p:spPr>
        <p:txBody>
          <a:bodyPr/>
          <a:lstStyle/>
          <a:p>
            <a:r>
              <a:rPr lang="ru-RU" b="1" dirty="0"/>
              <a:t>Эволюция метрики Мандельштама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 rot="10800000" flipV="1">
            <a:off x="940380" y="1032006"/>
            <a:ext cx="8592856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1908—1911 — годы ученья, стихи в традициях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верленовских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«песен без слов». В метрике преобладают ямбы (60 % всех строк, четырёхстопный ямб преобладает). Хореев — около 20 %.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1912—1915 — Петербург, акмеизм, «вещественные» стихи, работа над «Камнем». Максимум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ямбичности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(70 % всех строк, однако господствующее положение 4-стопный ямб делит с 5- и 6-стопным ямбом).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1916—1920 — революция и гражданская война, выработка индивидуальной манеры. Ямбы слегка уступают (до 60 %), хореи возрастают до 20 %.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1921—1925 — переходный период. Ямб отступает ещё на шаг (50 %, заметными становятся разностопные и вольные ямбы), освобождая место экспериментальным размерам: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логаэду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акцентному стиху, свободному стиху (20 %).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1926—1929 — пауза в поэтическом творчестве.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1930—1934 — интерес к экспериментальным размерам сохраняется (дольник,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тактовик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пятисложник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свободный стих — 25 %), но вспыхивает бурное увлечение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трехсложниками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(40 %). Ямба −30 %.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1935—1937 — некоторое восстановление метрического равновесия. Ямбы вновь возрастают до 50 %, экспериментальные размеры спадают на нет, но уровень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трехсложников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остается повышенным: 20 % </a:t>
            </a:r>
          </a:p>
        </p:txBody>
      </p:sp>
    </p:spTree>
    <p:extLst>
      <p:ext uri="{BB962C8B-B14F-4D97-AF65-F5344CB8AC3E}">
        <p14:creationId xmlns:p14="http://schemas.microsoft.com/office/powerpoint/2010/main" val="40395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18" y="421710"/>
            <a:ext cx="8596668" cy="1320800"/>
          </a:xfrm>
        </p:spPr>
        <p:txBody>
          <a:bodyPr/>
          <a:lstStyle/>
          <a:p>
            <a:r>
              <a:rPr lang="ru-RU" b="1" dirty="0"/>
              <a:t>Увековечивание памяти</a:t>
            </a:r>
            <a:br>
              <a:rPr lang="ru-RU" b="1" dirty="0"/>
            </a:br>
            <a:endParaRPr lang="ru-RU" dirty="0"/>
          </a:p>
        </p:txBody>
      </p:sp>
      <p:pic>
        <p:nvPicPr>
          <p:cNvPr id="5122" name="Picture 2" descr="http://dic.academic.ru/pictures/wiki/files/50/250px-Mandelshtam._Konvert_s_originalnoj_markoj._SSSR_19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18" y="1742510"/>
            <a:ext cx="3041034" cy="159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ic.academic.ru/pictures/wiki/files/50/200px-Monument_to_Osip_Mandelshtam_in_Voronezh%2C_200906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806" y="1390765"/>
            <a:ext cx="3062657" cy="229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6918" y="3882448"/>
            <a:ext cx="3240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Мандельштам</a:t>
            </a:r>
            <a:r>
              <a:rPr lang="ru-RU" dirty="0"/>
              <a:t> — </a:t>
            </a:r>
            <a:r>
              <a:rPr lang="ru-RU" dirty="0">
                <a:hlinkClick r:id="rId4"/>
              </a:rPr>
              <a:t>юбилейная</a:t>
            </a:r>
            <a:r>
              <a:rPr lang="ru-RU" dirty="0"/>
              <a:t> </a:t>
            </a:r>
            <a:r>
              <a:rPr lang="ru-RU" dirty="0">
                <a:hlinkClick r:id="rId5"/>
              </a:rPr>
              <a:t>открытка</a:t>
            </a:r>
            <a:r>
              <a:rPr lang="ru-RU" dirty="0"/>
              <a:t> с оригинальной маркой. </a:t>
            </a:r>
            <a:r>
              <a:rPr lang="ru-RU" dirty="0">
                <a:hlinkClick r:id="rId6"/>
              </a:rPr>
              <a:t>СССР</a:t>
            </a:r>
            <a:r>
              <a:rPr lang="ru-RU" dirty="0"/>
              <a:t>, </a:t>
            </a:r>
            <a:r>
              <a:rPr lang="ru-RU" dirty="0">
                <a:hlinkClick r:id="rId7"/>
              </a:rPr>
              <a:t>1991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47378" y="4067114"/>
            <a:ext cx="2893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Памятник поэту в Воронеже. Скульптор — </a:t>
            </a:r>
            <a:r>
              <a:rPr lang="ru-RU" dirty="0">
                <a:hlinkClick r:id="rId8"/>
              </a:rPr>
              <a:t>Л. </a:t>
            </a:r>
            <a:r>
              <a:rPr lang="ru-RU" dirty="0" err="1">
                <a:hlinkClick r:id="rId8"/>
              </a:rPr>
              <a:t>Гадаев</a:t>
            </a:r>
            <a:endParaRPr lang="ru-RU" dirty="0"/>
          </a:p>
          <a:p>
            <a:r>
              <a:rPr lang="ru-RU" dirty="0"/>
              <a:t>. Впоследствии памятник подвергался нападкам вандалов, но их последствия удалялись</a:t>
            </a:r>
          </a:p>
        </p:txBody>
      </p:sp>
    </p:spTree>
    <p:extLst>
      <p:ext uri="{BB962C8B-B14F-4D97-AF65-F5344CB8AC3E}">
        <p14:creationId xmlns:p14="http://schemas.microsoft.com/office/powerpoint/2010/main" val="83866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397" y="233819"/>
            <a:ext cx="8596668" cy="1320800"/>
          </a:xfrm>
        </p:spPr>
        <p:txBody>
          <a:bodyPr/>
          <a:lstStyle/>
          <a:p>
            <a:r>
              <a:rPr lang="ru-RU" dirty="0" smtClean="0"/>
              <a:t>Биография.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2916" y="985773"/>
            <a:ext cx="7941501" cy="564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Осип Мандельштам родился </a:t>
            </a:r>
            <a:r>
              <a:rPr lang="ru-RU" dirty="0">
                <a:hlinkClick r:id="rId2"/>
              </a:rPr>
              <a:t>3 января</a:t>
            </a:r>
            <a:r>
              <a:rPr lang="ru-RU" dirty="0"/>
              <a:t> (15 января по новому стилю) 1891 года в </a:t>
            </a:r>
            <a:r>
              <a:rPr lang="ru-RU" dirty="0">
                <a:hlinkClick r:id="rId3"/>
              </a:rPr>
              <a:t>Варшаве</a:t>
            </a:r>
            <a:r>
              <a:rPr lang="ru-RU" dirty="0"/>
              <a:t> в еврейской семье. Отец, </a:t>
            </a:r>
            <a:r>
              <a:rPr lang="ru-RU" dirty="0" err="1"/>
              <a:t>Эмилий</a:t>
            </a:r>
            <a:r>
              <a:rPr lang="ru-RU" dirty="0"/>
              <a:t> Вениаминович (Эмиль, </a:t>
            </a:r>
            <a:r>
              <a:rPr lang="ru-RU" dirty="0" err="1"/>
              <a:t>Хаскл</a:t>
            </a:r>
            <a:r>
              <a:rPr lang="ru-RU" dirty="0"/>
              <a:t>, Хацкель </a:t>
            </a:r>
            <a:r>
              <a:rPr lang="ru-RU" dirty="0" err="1"/>
              <a:t>Бениаминович</a:t>
            </a:r>
            <a:r>
              <a:rPr lang="ru-RU" dirty="0"/>
              <a:t>) Мандельштам (1856—1938), был мастером перчаточного дела, состоял в </a:t>
            </a:r>
            <a:r>
              <a:rPr lang="ru-RU" dirty="0">
                <a:hlinkClick r:id="rId4"/>
              </a:rPr>
              <a:t>купцах первой гильдии</a:t>
            </a:r>
            <a:r>
              <a:rPr lang="ru-RU" dirty="0"/>
              <a:t>, что давало ему право жить вне </a:t>
            </a:r>
            <a:r>
              <a:rPr lang="ru-RU" dirty="0">
                <a:hlinkClick r:id="rId5"/>
              </a:rPr>
              <a:t>черты оседлости</a:t>
            </a:r>
            <a:r>
              <a:rPr lang="ru-RU" dirty="0"/>
              <a:t>, несмотря на </a:t>
            </a:r>
            <a:r>
              <a:rPr lang="ru-RU" dirty="0">
                <a:hlinkClick r:id="rId6"/>
              </a:rPr>
              <a:t>еврейское</a:t>
            </a:r>
            <a:r>
              <a:rPr lang="ru-RU" dirty="0"/>
              <a:t> происхождение. Мать, Флора Осиповна </a:t>
            </a:r>
            <a:r>
              <a:rPr lang="ru-RU" dirty="0" err="1"/>
              <a:t>Вербловская</a:t>
            </a:r>
            <a:r>
              <a:rPr lang="ru-RU" dirty="0"/>
              <a:t> (1866—1916), была музыкантом.</a:t>
            </a:r>
          </a:p>
          <a:p>
            <a:r>
              <a:rPr lang="ru-RU" dirty="0"/>
              <a:t>В </a:t>
            </a:r>
            <a:r>
              <a:rPr lang="ru-RU" dirty="0">
                <a:hlinkClick r:id="rId7"/>
              </a:rPr>
              <a:t>1897 году</a:t>
            </a:r>
            <a:r>
              <a:rPr lang="ru-RU" dirty="0"/>
              <a:t> семья Мандельштамов переехала в </a:t>
            </a:r>
            <a:r>
              <a:rPr lang="ru-RU" dirty="0">
                <a:hlinkClick r:id="rId8"/>
              </a:rPr>
              <a:t>Петербург</a:t>
            </a:r>
            <a:r>
              <a:rPr lang="ru-RU" dirty="0"/>
              <a:t>. Осип получил образование в </a:t>
            </a:r>
            <a:r>
              <a:rPr lang="ru-RU" dirty="0" err="1">
                <a:hlinkClick r:id="rId9"/>
              </a:rPr>
              <a:t>Тенишевском</a:t>
            </a:r>
            <a:r>
              <a:rPr lang="ru-RU" dirty="0">
                <a:hlinkClick r:id="rId9"/>
              </a:rPr>
              <a:t> училище</a:t>
            </a:r>
            <a:r>
              <a:rPr lang="ru-RU" dirty="0"/>
              <a:t> (с </a:t>
            </a:r>
            <a:r>
              <a:rPr lang="ru-RU" dirty="0">
                <a:hlinkClick r:id="rId10"/>
              </a:rPr>
              <a:t>1900</a:t>
            </a:r>
            <a:r>
              <a:rPr lang="ru-RU" dirty="0"/>
              <a:t> по </a:t>
            </a:r>
            <a:r>
              <a:rPr lang="ru-RU" dirty="0">
                <a:hlinkClick r:id="rId11"/>
              </a:rPr>
              <a:t>1907 годы</a:t>
            </a:r>
            <a:r>
              <a:rPr lang="ru-RU" dirty="0"/>
              <a:t>), российской кузнице «культурных кадров» начала ХХ века.</a:t>
            </a:r>
          </a:p>
          <a:p>
            <a:r>
              <a:rPr lang="ru-RU" dirty="0"/>
              <a:t>В </a:t>
            </a:r>
            <a:r>
              <a:rPr lang="ru-RU" dirty="0">
                <a:hlinkClick r:id="rId12"/>
              </a:rPr>
              <a:t>1908</a:t>
            </a:r>
            <a:r>
              <a:rPr lang="ru-RU" dirty="0"/>
              <a:t>—</a:t>
            </a:r>
            <a:r>
              <a:rPr lang="ru-RU" dirty="0">
                <a:hlinkClick r:id="rId13"/>
              </a:rPr>
              <a:t>1910 годы</a:t>
            </a:r>
            <a:r>
              <a:rPr lang="ru-RU" dirty="0"/>
              <a:t> Мандельштам учится в </a:t>
            </a:r>
            <a:r>
              <a:rPr lang="ru-RU" dirty="0">
                <a:hlinkClick r:id="rId14"/>
              </a:rPr>
              <a:t>Сорбонне</a:t>
            </a:r>
            <a:r>
              <a:rPr lang="ru-RU" dirty="0"/>
              <a:t> и в </a:t>
            </a:r>
            <a:r>
              <a:rPr lang="ru-RU" dirty="0" err="1">
                <a:hlinkClick r:id="rId15"/>
              </a:rPr>
              <a:t>Гейдельбергском</a:t>
            </a:r>
            <a:r>
              <a:rPr lang="ru-RU" dirty="0">
                <a:hlinkClick r:id="rId15"/>
              </a:rPr>
              <a:t> университете</a:t>
            </a:r>
            <a:r>
              <a:rPr lang="ru-RU" dirty="0"/>
              <a:t>. В Сорбонне посещает лекции </a:t>
            </a:r>
            <a:r>
              <a:rPr lang="ru-RU" dirty="0">
                <a:hlinkClick r:id="rId16"/>
              </a:rPr>
              <a:t>А. Бергсона</a:t>
            </a:r>
            <a:r>
              <a:rPr lang="ru-RU" dirty="0"/>
              <a:t> и </a:t>
            </a:r>
            <a:r>
              <a:rPr lang="ru-RU" dirty="0">
                <a:hlinkClick r:id="rId17"/>
              </a:rPr>
              <a:t>Ж. </a:t>
            </a:r>
            <a:r>
              <a:rPr lang="ru-RU" dirty="0" err="1">
                <a:hlinkClick r:id="rId17"/>
              </a:rPr>
              <a:t>Бедье</a:t>
            </a:r>
            <a:r>
              <a:rPr lang="ru-RU" dirty="0"/>
              <a:t> в </a:t>
            </a:r>
            <a:r>
              <a:rPr lang="ru-RU" dirty="0" err="1">
                <a:hlinkClick r:id="rId18"/>
              </a:rPr>
              <a:t>College</a:t>
            </a:r>
            <a:r>
              <a:rPr lang="ru-RU" dirty="0">
                <a:hlinkClick r:id="rId18"/>
              </a:rPr>
              <a:t> </a:t>
            </a:r>
            <a:r>
              <a:rPr lang="ru-RU" dirty="0" err="1">
                <a:hlinkClick r:id="rId18"/>
              </a:rPr>
              <a:t>de</a:t>
            </a:r>
            <a:r>
              <a:rPr lang="ru-RU" dirty="0">
                <a:hlinkClick r:id="rId18"/>
              </a:rPr>
              <a:t> </a:t>
            </a:r>
            <a:r>
              <a:rPr lang="ru-RU" dirty="0" err="1">
                <a:hlinkClick r:id="rId18"/>
              </a:rPr>
              <a:t>France</a:t>
            </a:r>
            <a:r>
              <a:rPr lang="ru-RU" dirty="0"/>
              <a:t>. Знакомится с </a:t>
            </a:r>
            <a:r>
              <a:rPr lang="ru-RU" dirty="0">
                <a:hlinkClick r:id="rId19"/>
              </a:rPr>
              <a:t>Николаем Гумилёвым</a:t>
            </a:r>
            <a:r>
              <a:rPr lang="ru-RU" dirty="0"/>
              <a:t>, увлечён французской поэзией: старофранцузским эпосом, </a:t>
            </a:r>
            <a:r>
              <a:rPr lang="ru-RU" dirty="0">
                <a:hlinkClick r:id="rId20"/>
              </a:rPr>
              <a:t>Франсуа Вийоном</a:t>
            </a:r>
            <a:r>
              <a:rPr lang="ru-RU" dirty="0"/>
              <a:t>, </a:t>
            </a:r>
            <a:r>
              <a:rPr lang="ru-RU" dirty="0" err="1">
                <a:hlinkClick r:id="rId21"/>
              </a:rPr>
              <a:t>Бодлером</a:t>
            </a:r>
            <a:r>
              <a:rPr lang="ru-RU" dirty="0"/>
              <a:t> и </a:t>
            </a:r>
            <a:r>
              <a:rPr lang="ru-RU" dirty="0">
                <a:hlinkClick r:id="rId22"/>
              </a:rPr>
              <a:t>Верленом</a:t>
            </a:r>
            <a:r>
              <a:rPr lang="ru-RU" dirty="0"/>
              <a:t>.</a:t>
            </a:r>
          </a:p>
          <a:p>
            <a:r>
              <a:rPr lang="ru-RU" dirty="0"/>
              <a:t>В промежутках между зарубежными поездками бывает в Петербурге, где посещает лекции по стихосложению на «башне» у </a:t>
            </a:r>
            <a:r>
              <a:rPr lang="ru-RU" dirty="0">
                <a:hlinkClick r:id="rId23"/>
              </a:rPr>
              <a:t>Вячеслава Иванова</a:t>
            </a:r>
            <a:r>
              <a:rPr lang="ru-RU" dirty="0"/>
              <a:t>.</a:t>
            </a:r>
          </a:p>
          <a:p>
            <a:r>
              <a:rPr lang="ru-RU" dirty="0"/>
              <a:t>К </a:t>
            </a:r>
            <a:r>
              <a:rPr lang="ru-RU" dirty="0">
                <a:hlinkClick r:id="rId24"/>
              </a:rPr>
              <a:t>1911 году</a:t>
            </a:r>
            <a:r>
              <a:rPr lang="ru-RU" dirty="0"/>
              <a:t> семья начала разоряться и обучение в Европе сделалось невозможным.</a:t>
            </a:r>
          </a:p>
        </p:txBody>
      </p:sp>
    </p:spTree>
    <p:extLst>
      <p:ext uri="{BB962C8B-B14F-4D97-AF65-F5344CB8AC3E}">
        <p14:creationId xmlns:p14="http://schemas.microsoft.com/office/powerpoint/2010/main" val="31977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884" y="117693"/>
            <a:ext cx="956988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того, чтобы обойти квоту на иудеев при поступлении в </a:t>
            </a:r>
            <a:r>
              <a:rPr lang="ru-RU" dirty="0">
                <a:hlinkClick r:id="rId2"/>
              </a:rPr>
              <a:t>Петербургский университет</a:t>
            </a:r>
            <a:r>
              <a:rPr lang="ru-RU" dirty="0"/>
              <a:t>, Мандельштам крестится у </a:t>
            </a:r>
            <a:r>
              <a:rPr lang="ru-RU" dirty="0">
                <a:hlinkClick r:id="rId3"/>
              </a:rPr>
              <a:t>методистского</a:t>
            </a:r>
            <a:r>
              <a:rPr lang="ru-RU" dirty="0"/>
              <a:t> пастора</a:t>
            </a:r>
            <a:r>
              <a:rPr lang="ru-RU" baseline="30000" dirty="0">
                <a:hlinkClick r:id="rId4"/>
              </a:rPr>
              <a:t>[2]</a:t>
            </a:r>
            <a:r>
              <a:rPr lang="ru-RU" dirty="0"/>
              <a:t>. </a:t>
            </a:r>
            <a:r>
              <a:rPr lang="ru-RU" dirty="0">
                <a:hlinkClick r:id="rId5"/>
              </a:rPr>
              <a:t>10 сентября</a:t>
            </a:r>
            <a:r>
              <a:rPr lang="ru-RU" dirty="0"/>
              <a:t> того же 1911 года он зачислен на романо-германское отделение историко-филологического факультета Петербургского университета, где обучается с перерывами до </a:t>
            </a:r>
            <a:r>
              <a:rPr lang="ru-RU" dirty="0">
                <a:hlinkClick r:id="rId6"/>
              </a:rPr>
              <a:t>1917 года</a:t>
            </a:r>
            <a:r>
              <a:rPr lang="ru-RU" dirty="0"/>
              <a:t>. Учится безалаберно, курса так и не кончает.</a:t>
            </a:r>
          </a:p>
          <a:p>
            <a:r>
              <a:rPr lang="ru-RU" dirty="0"/>
              <a:t>В </a:t>
            </a:r>
            <a:r>
              <a:rPr lang="ru-RU" dirty="0">
                <a:hlinkClick r:id="rId7"/>
              </a:rPr>
              <a:t>1911 году</a:t>
            </a:r>
            <a:r>
              <a:rPr lang="ru-RU" dirty="0"/>
              <a:t> знакомится с </a:t>
            </a:r>
            <a:r>
              <a:rPr lang="ru-RU" dirty="0">
                <a:hlinkClick r:id="rId8"/>
              </a:rPr>
              <a:t>Анной Ахматовой</a:t>
            </a:r>
            <a:r>
              <a:rPr lang="ru-RU" dirty="0"/>
              <a:t>, бывает в гостях у четы Гумилёвых.</a:t>
            </a:r>
          </a:p>
          <a:p>
            <a:r>
              <a:rPr lang="ru-RU" dirty="0"/>
              <a:t>Первая публикация — журнал </a:t>
            </a:r>
            <a:r>
              <a:rPr lang="ru-RU" dirty="0">
                <a:hlinkClick r:id="rId9"/>
              </a:rPr>
              <a:t>«Аполлон»</a:t>
            </a:r>
            <a:r>
              <a:rPr lang="ru-RU" dirty="0"/>
              <a:t>, 1910 г., № 9. Печатался также в журналах «Гиперборей», «Новый </a:t>
            </a:r>
            <a:r>
              <a:rPr lang="ru-RU" dirty="0" err="1"/>
              <a:t>Сатирикон</a:t>
            </a:r>
            <a:r>
              <a:rPr lang="ru-RU" dirty="0"/>
              <a:t>» и др.</a:t>
            </a:r>
          </a:p>
          <a:p>
            <a:r>
              <a:rPr lang="ru-RU" dirty="0"/>
              <a:t>В </a:t>
            </a:r>
            <a:r>
              <a:rPr lang="ru-RU" dirty="0">
                <a:hlinkClick r:id="rId10"/>
              </a:rPr>
              <a:t>1912 году</a:t>
            </a:r>
            <a:r>
              <a:rPr lang="ru-RU" dirty="0"/>
              <a:t> знакомится с </a:t>
            </a:r>
            <a:r>
              <a:rPr lang="ru-RU" dirty="0">
                <a:hlinkClick r:id="rId11"/>
              </a:rPr>
              <a:t>А. Блоком</a:t>
            </a:r>
            <a:r>
              <a:rPr lang="ru-RU" dirty="0"/>
              <a:t>. В конце того же года входит в группу </a:t>
            </a:r>
            <a:r>
              <a:rPr lang="ru-RU" dirty="0">
                <a:hlinkClick r:id="rId12"/>
              </a:rPr>
              <a:t>акмеистов</a:t>
            </a:r>
            <a:r>
              <a:rPr lang="ru-RU" dirty="0"/>
              <a:t>, регулярно посещает заседания </a:t>
            </a:r>
            <a:r>
              <a:rPr lang="ru-RU" dirty="0">
                <a:hlinkClick r:id="rId13"/>
              </a:rPr>
              <a:t>Цеха поэтов</a:t>
            </a:r>
            <a:r>
              <a:rPr lang="ru-RU" dirty="0"/>
              <a:t>.</a:t>
            </a:r>
          </a:p>
          <a:p>
            <a:r>
              <a:rPr lang="ru-RU" dirty="0"/>
              <a:t>Дружбу с </a:t>
            </a:r>
            <a:r>
              <a:rPr lang="ru-RU" dirty="0">
                <a:hlinkClick r:id="rId14"/>
              </a:rPr>
              <a:t>акмеистами</a:t>
            </a:r>
            <a:r>
              <a:rPr lang="ru-RU" dirty="0"/>
              <a:t> (</a:t>
            </a:r>
            <a:r>
              <a:rPr lang="ru-RU" dirty="0">
                <a:hlinkClick r:id="rId8"/>
              </a:rPr>
              <a:t>Анной Ахматовой</a:t>
            </a:r>
            <a:r>
              <a:rPr lang="ru-RU" dirty="0"/>
              <a:t> и </a:t>
            </a:r>
            <a:r>
              <a:rPr lang="ru-RU" dirty="0">
                <a:hlinkClick r:id="rId15"/>
              </a:rPr>
              <a:t>Николаем Гумилёвым</a:t>
            </a:r>
            <a:r>
              <a:rPr lang="ru-RU" dirty="0"/>
              <a:t>) считал одной из главных удач своей жизни.</a:t>
            </a:r>
          </a:p>
          <a:p>
            <a:r>
              <a:rPr lang="ru-RU" dirty="0"/>
              <a:t>Поэтические поиски этого периода отразила дебютная книга стихов «</a:t>
            </a:r>
            <a:r>
              <a:rPr lang="ru-RU" dirty="0">
                <a:hlinkClick r:id="rId16"/>
              </a:rPr>
              <a:t>Камень</a:t>
            </a:r>
            <a:r>
              <a:rPr lang="ru-RU" dirty="0"/>
              <a:t>» (три издания: </a:t>
            </a:r>
            <a:r>
              <a:rPr lang="ru-RU" dirty="0">
                <a:hlinkClick r:id="rId17"/>
              </a:rPr>
              <a:t>1913</a:t>
            </a:r>
            <a:r>
              <a:rPr lang="ru-RU" dirty="0"/>
              <a:t>, </a:t>
            </a:r>
            <a:r>
              <a:rPr lang="ru-RU" dirty="0">
                <a:hlinkClick r:id="rId18"/>
              </a:rPr>
              <a:t>1916</a:t>
            </a:r>
            <a:r>
              <a:rPr lang="ru-RU" dirty="0"/>
              <a:t> и </a:t>
            </a:r>
            <a:r>
              <a:rPr lang="ru-RU" dirty="0">
                <a:hlinkClick r:id="rId19"/>
              </a:rPr>
              <a:t>1922</a:t>
            </a:r>
            <a:r>
              <a:rPr lang="ru-RU" dirty="0"/>
              <a:t>, содержание менялось). Находится в центре поэтической жизни, регулярно публично читает стихи, бывает в </a:t>
            </a:r>
            <a:r>
              <a:rPr lang="ru-RU" dirty="0">
                <a:hlinkClick r:id="rId20"/>
              </a:rPr>
              <a:t>«Бродячей собаке»</a:t>
            </a:r>
            <a:r>
              <a:rPr lang="ru-RU" dirty="0"/>
              <a:t>, знакомится с </a:t>
            </a:r>
            <a:r>
              <a:rPr lang="ru-RU" dirty="0">
                <a:hlinkClick r:id="rId21"/>
              </a:rPr>
              <a:t>футуризмом</a:t>
            </a:r>
            <a:r>
              <a:rPr lang="ru-RU" dirty="0"/>
              <a:t>, сближается с </a:t>
            </a:r>
            <a:r>
              <a:rPr lang="ru-RU" dirty="0">
                <a:hlinkClick r:id="rId22"/>
              </a:rPr>
              <a:t>Бенедиктом Лившицем</a:t>
            </a:r>
            <a:r>
              <a:rPr lang="ru-RU" dirty="0"/>
              <a:t>.</a:t>
            </a:r>
          </a:p>
          <a:p>
            <a:r>
              <a:rPr lang="ru-RU" dirty="0"/>
              <a:t>В </a:t>
            </a:r>
            <a:r>
              <a:rPr lang="ru-RU" dirty="0">
                <a:hlinkClick r:id="rId23"/>
              </a:rPr>
              <a:t>1915 году</a:t>
            </a:r>
            <a:r>
              <a:rPr lang="ru-RU" dirty="0"/>
              <a:t> знакомится с </a:t>
            </a:r>
            <a:r>
              <a:rPr lang="ru-RU" dirty="0">
                <a:hlinkClick r:id="rId24"/>
              </a:rPr>
              <a:t>Анастасией</a:t>
            </a:r>
            <a:r>
              <a:rPr lang="ru-RU" dirty="0"/>
              <a:t> и </a:t>
            </a:r>
            <a:r>
              <a:rPr lang="ru-RU" dirty="0">
                <a:hlinkClick r:id="rId25"/>
              </a:rPr>
              <a:t>Мариной</a:t>
            </a:r>
            <a:r>
              <a:rPr lang="ru-RU" dirty="0"/>
              <a:t> Цветаевыми. В </a:t>
            </a:r>
            <a:r>
              <a:rPr lang="ru-RU" dirty="0">
                <a:hlinkClick r:id="rId26"/>
              </a:rPr>
              <a:t>1916 году</a:t>
            </a:r>
            <a:r>
              <a:rPr lang="ru-RU" dirty="0"/>
              <a:t> в жизнь О. Э. Мандельштама входит Марина Цветаева.</a:t>
            </a:r>
          </a:p>
          <a:p>
            <a:r>
              <a:rPr lang="ru-RU" dirty="0"/>
              <a:t>После </a:t>
            </a:r>
            <a:r>
              <a:rPr lang="ru-RU" dirty="0">
                <a:hlinkClick r:id="rId27"/>
              </a:rPr>
              <a:t>Октябрьской революции</a:t>
            </a:r>
            <a:r>
              <a:rPr lang="ru-RU" dirty="0"/>
              <a:t> работает в газетах, в </a:t>
            </a:r>
            <a:r>
              <a:rPr lang="ru-RU" dirty="0" err="1">
                <a:hlinkClick r:id="rId28"/>
              </a:rPr>
              <a:t>Наркомпросе</a:t>
            </a:r>
            <a:r>
              <a:rPr lang="ru-RU" dirty="0"/>
              <a:t>, ездит по стране, публикуется в газетах же, выступает со стихами, обретает успех. В </a:t>
            </a:r>
            <a:r>
              <a:rPr lang="ru-RU" dirty="0">
                <a:hlinkClick r:id="rId29"/>
              </a:rPr>
              <a:t>1919 году</a:t>
            </a:r>
            <a:r>
              <a:rPr lang="ru-RU" dirty="0"/>
              <a:t> в Киеве знакомится с будущей женой, </a:t>
            </a:r>
            <a:r>
              <a:rPr lang="ru-RU" dirty="0">
                <a:hlinkClick r:id="rId30"/>
              </a:rPr>
              <a:t>Надеждой Яковлевной Хазиной</a:t>
            </a:r>
            <a:r>
              <a:rPr lang="ru-RU" dirty="0"/>
              <a:t>.</a:t>
            </a:r>
          </a:p>
          <a:p>
            <a:r>
              <a:rPr lang="ru-RU" dirty="0"/>
              <a:t>Стихи времени </a:t>
            </a:r>
            <a:r>
              <a:rPr lang="ru-RU" dirty="0">
                <a:hlinkClick r:id="rId31"/>
              </a:rPr>
              <a:t>Первой мировой войны</a:t>
            </a:r>
            <a:r>
              <a:rPr lang="ru-RU" dirty="0"/>
              <a:t> и </a:t>
            </a:r>
            <a:r>
              <a:rPr lang="ru-RU" dirty="0">
                <a:hlinkClick r:id="rId27"/>
              </a:rPr>
              <a:t>революции</a:t>
            </a:r>
            <a:r>
              <a:rPr lang="ru-RU" dirty="0"/>
              <a:t> (</a:t>
            </a:r>
            <a:r>
              <a:rPr lang="ru-RU" dirty="0">
                <a:hlinkClick r:id="rId18"/>
              </a:rPr>
              <a:t>1916</a:t>
            </a:r>
            <a:r>
              <a:rPr lang="ru-RU" dirty="0"/>
              <a:t>—</a:t>
            </a:r>
            <a:r>
              <a:rPr lang="ru-RU" dirty="0">
                <a:hlinkClick r:id="rId32"/>
              </a:rPr>
              <a:t>1920</a:t>
            </a:r>
            <a:r>
              <a:rPr lang="ru-RU" dirty="0"/>
              <a:t>) составили вторую книгу «</a:t>
            </a:r>
            <a:r>
              <a:rPr lang="ru-RU" dirty="0" err="1"/>
              <a:t>Tristia</a:t>
            </a:r>
            <a:r>
              <a:rPr lang="ru-RU" dirty="0"/>
              <a:t>» («Скорбные элегии», заглавие восходит к </a:t>
            </a:r>
            <a:r>
              <a:rPr lang="ru-RU" dirty="0">
                <a:hlinkClick r:id="rId33"/>
              </a:rPr>
              <a:t>Овидию</a:t>
            </a:r>
            <a:r>
              <a:rPr lang="ru-RU" dirty="0"/>
              <a:t>), вышедшую в </a:t>
            </a:r>
            <a:r>
              <a:rPr lang="ru-RU" dirty="0">
                <a:hlinkClick r:id="rId34"/>
              </a:rPr>
              <a:t>1922 году</a:t>
            </a:r>
            <a:r>
              <a:rPr lang="ru-RU" dirty="0"/>
              <a:t> в Берлине. В 1922 же году регистрирует брак с Надеждой Яковлевной Хазиной</a:t>
            </a:r>
          </a:p>
        </p:txBody>
      </p:sp>
    </p:spTree>
    <p:extLst>
      <p:ext uri="{BB962C8B-B14F-4D97-AF65-F5344CB8AC3E}">
        <p14:creationId xmlns:p14="http://schemas.microsoft.com/office/powerpoint/2010/main" val="49684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937" y="266797"/>
            <a:ext cx="915652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</a:t>
            </a:r>
            <a:r>
              <a:rPr lang="ru-RU" dirty="0">
                <a:hlinkClick r:id="rId2"/>
              </a:rPr>
              <a:t>1923</a:t>
            </a:r>
            <a:r>
              <a:rPr lang="ru-RU" dirty="0"/>
              <a:t> выходит «Вторая книга» и с общим посвящением «Н. Х.» — жене.</a:t>
            </a:r>
          </a:p>
          <a:p>
            <a:r>
              <a:rPr lang="ru-RU" dirty="0"/>
              <a:t>В </a:t>
            </a:r>
            <a:r>
              <a:rPr lang="ru-RU" dirty="0">
                <a:hlinkClick r:id="rId3"/>
              </a:rPr>
              <a:t>гражданскую войну</a:t>
            </a:r>
            <a:r>
              <a:rPr lang="ru-RU" dirty="0"/>
              <a:t> скитается с женой по России, Украине, Грузии; бывал арестован.</a:t>
            </a:r>
          </a:p>
          <a:p>
            <a:r>
              <a:rPr lang="ru-RU" dirty="0"/>
              <a:t>С мая </a:t>
            </a:r>
            <a:r>
              <a:rPr lang="ru-RU" dirty="0">
                <a:hlinkClick r:id="rId4"/>
              </a:rPr>
              <a:t>1925</a:t>
            </a:r>
            <a:r>
              <a:rPr lang="ru-RU" dirty="0"/>
              <a:t> по октябрь </a:t>
            </a:r>
            <a:r>
              <a:rPr lang="ru-RU" dirty="0">
                <a:hlinkClick r:id="rId5"/>
              </a:rPr>
              <a:t>1930 годов</a:t>
            </a:r>
            <a:r>
              <a:rPr lang="ru-RU" dirty="0"/>
              <a:t> наступает пауза в поэтическом творчестве. В это время пишется проза, к созданному в </a:t>
            </a:r>
            <a:r>
              <a:rPr lang="ru-RU" dirty="0">
                <a:hlinkClick r:id="rId2"/>
              </a:rPr>
              <a:t>1923</a:t>
            </a:r>
            <a:r>
              <a:rPr lang="ru-RU" dirty="0"/>
              <a:t> «Шуму времени»</a:t>
            </a:r>
            <a:r>
              <a:rPr lang="ru-RU" baseline="30000" dirty="0">
                <a:hlinkClick r:id="rId6"/>
              </a:rPr>
              <a:t>[3]</a:t>
            </a:r>
            <a:r>
              <a:rPr lang="ru-RU" dirty="0"/>
              <a:t> (в названии обыгрывается блоковская метафора «музыка времени») прибавляется варьирующая </a:t>
            </a:r>
            <a:r>
              <a:rPr lang="ru-RU" dirty="0">
                <a:hlinkClick r:id="rId7"/>
              </a:rPr>
              <a:t>гоголевские</a:t>
            </a:r>
            <a:r>
              <a:rPr lang="ru-RU" dirty="0"/>
              <a:t> мотивы повесть «Египетская марка» (</a:t>
            </a:r>
            <a:r>
              <a:rPr lang="ru-RU" dirty="0">
                <a:hlinkClick r:id="rId8"/>
              </a:rPr>
              <a:t>1927</a:t>
            </a:r>
            <a:r>
              <a:rPr lang="ru-RU" dirty="0"/>
              <a:t>).</a:t>
            </a:r>
          </a:p>
          <a:p>
            <a:r>
              <a:rPr lang="ru-RU" dirty="0"/>
              <a:t>На жизнь зарабатывает стихотворными переводами.</a:t>
            </a:r>
          </a:p>
          <a:p>
            <a:r>
              <a:rPr lang="ru-RU" dirty="0"/>
              <a:t>В </a:t>
            </a:r>
            <a:r>
              <a:rPr lang="ru-RU" dirty="0">
                <a:hlinkClick r:id="rId9"/>
              </a:rPr>
              <a:t>1928 году</a:t>
            </a:r>
            <a:r>
              <a:rPr lang="ru-RU" dirty="0"/>
              <a:t> печатается последний прижизненный </a:t>
            </a:r>
            <a:r>
              <a:rPr lang="ru-RU" dirty="0">
                <a:hlinkClick r:id="rId10"/>
              </a:rPr>
              <a:t>поэтический</a:t>
            </a:r>
            <a:r>
              <a:rPr lang="ru-RU" dirty="0"/>
              <a:t> сборник «Стихотворения», а также книга его избранных статей «О поэзии».</a:t>
            </a:r>
          </a:p>
          <a:p>
            <a:r>
              <a:rPr lang="ru-RU" dirty="0"/>
              <a:t>В </a:t>
            </a:r>
            <a:r>
              <a:rPr lang="ru-RU" dirty="0">
                <a:hlinkClick r:id="rId5"/>
              </a:rPr>
              <a:t>1930 году</a:t>
            </a:r>
            <a:r>
              <a:rPr lang="ru-RU" dirty="0"/>
              <a:t> заканчивает работу над «Четвёртой прозой». </a:t>
            </a:r>
            <a:r>
              <a:rPr lang="ru-RU" dirty="0">
                <a:hlinkClick r:id="rId11"/>
              </a:rPr>
              <a:t>Н. Бухарин</a:t>
            </a:r>
            <a:r>
              <a:rPr lang="ru-RU" dirty="0"/>
              <a:t> хлопочет о командировке Мандельштама в Армению. После путешествия на Кавказ (Армения, </a:t>
            </a:r>
            <a:r>
              <a:rPr lang="ru-RU" dirty="0" err="1"/>
              <a:t>Сухум</a:t>
            </a:r>
            <a:r>
              <a:rPr lang="ru-RU" dirty="0"/>
              <a:t>, Тифлис) Осип Мандельштам возвращается к написанию стихов.</a:t>
            </a:r>
          </a:p>
          <a:p>
            <a:r>
              <a:rPr lang="ru-RU" dirty="0"/>
              <a:t>Поэтический дар Мандельштама достигает расцвета, однако он почти нигде не печатается. Заступничество </a:t>
            </a:r>
            <a:r>
              <a:rPr lang="ru-RU" dirty="0">
                <a:hlinkClick r:id="rId12"/>
              </a:rPr>
              <a:t>Б. Пастернака</a:t>
            </a:r>
            <a:r>
              <a:rPr lang="ru-RU" dirty="0"/>
              <a:t> и </a:t>
            </a:r>
            <a:r>
              <a:rPr lang="ru-RU" dirty="0">
                <a:hlinkClick r:id="rId11"/>
              </a:rPr>
              <a:t>Н. Бухарина</a:t>
            </a:r>
            <a:r>
              <a:rPr lang="ru-RU" dirty="0"/>
              <a:t> дарит поэту небольшие житейские передышки.</a:t>
            </a:r>
          </a:p>
          <a:p>
            <a:r>
              <a:rPr lang="ru-RU" dirty="0"/>
              <a:t>Самостоятельно изучает итальянский язык, читает в подлиннике </a:t>
            </a:r>
            <a:r>
              <a:rPr lang="ru-RU" dirty="0">
                <a:hlinkClick r:id="rId13"/>
              </a:rPr>
              <a:t>«Божественную комедию»</a:t>
            </a:r>
            <a:r>
              <a:rPr lang="ru-RU" dirty="0"/>
              <a:t>. Программное </a:t>
            </a:r>
            <a:r>
              <a:rPr lang="ru-RU" dirty="0" err="1"/>
              <a:t>поэтологическое</a:t>
            </a:r>
            <a:r>
              <a:rPr lang="ru-RU" dirty="0"/>
              <a:t> эссе «Разговор о </a:t>
            </a:r>
            <a:r>
              <a:rPr lang="ru-RU" dirty="0">
                <a:hlinkClick r:id="rId14"/>
              </a:rPr>
              <a:t>Данте</a:t>
            </a:r>
            <a:r>
              <a:rPr lang="ru-RU" dirty="0"/>
              <a:t>» пишется в </a:t>
            </a:r>
            <a:r>
              <a:rPr lang="ru-RU" dirty="0">
                <a:hlinkClick r:id="rId15"/>
              </a:rPr>
              <a:t>1933 году</a:t>
            </a:r>
            <a:r>
              <a:rPr lang="ru-RU" dirty="0"/>
              <a:t>. Мандельштам обсуждает его с </a:t>
            </a:r>
            <a:r>
              <a:rPr lang="ru-RU" dirty="0">
                <a:hlinkClick r:id="rId16"/>
              </a:rPr>
              <a:t>А. Белым</a:t>
            </a:r>
            <a:r>
              <a:rPr lang="ru-RU" dirty="0"/>
              <a:t>.</a:t>
            </a:r>
          </a:p>
          <a:p>
            <a:r>
              <a:rPr lang="ru-RU" dirty="0"/>
              <a:t>В </a:t>
            </a:r>
            <a:r>
              <a:rPr lang="ru-RU" dirty="0">
                <a:hlinkClick r:id="rId17"/>
              </a:rPr>
              <a:t>«Литературной газете»</a:t>
            </a:r>
            <a:r>
              <a:rPr lang="ru-RU" dirty="0"/>
              <a:t>, </a:t>
            </a:r>
            <a:r>
              <a:rPr lang="ru-RU" dirty="0">
                <a:hlinkClick r:id="rId18"/>
              </a:rPr>
              <a:t>«Правде»</a:t>
            </a:r>
            <a:r>
              <a:rPr lang="ru-RU" dirty="0"/>
              <a:t>, «Звезде» выходят разгромные статьи в связи с публикацией </a:t>
            </a:r>
            <a:r>
              <a:rPr lang="ru-RU" dirty="0" err="1"/>
              <a:t>мандельштамовского</a:t>
            </a:r>
            <a:r>
              <a:rPr lang="ru-RU" dirty="0"/>
              <a:t> «Путешествия в Армению» («Звезда», 1933, № 5).</a:t>
            </a:r>
          </a:p>
        </p:txBody>
      </p:sp>
    </p:spTree>
    <p:extLst>
      <p:ext uri="{BB962C8B-B14F-4D97-AF65-F5344CB8AC3E}">
        <p14:creationId xmlns:p14="http://schemas.microsoft.com/office/powerpoint/2010/main" val="384743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Аресты, ссылки и гибель</a:t>
            </a:r>
            <a:br>
              <a:rPr lang="ru-RU" b="1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102" y="1930400"/>
            <a:ext cx="2882900" cy="20447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1550" y="1389777"/>
            <a:ext cx="5799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Автограф стихотворения «Мы живем под собою не чуя страны…»</a:t>
            </a:r>
          </a:p>
          <a:p>
            <a:r>
              <a:rPr lang="ru-RU" dirty="0"/>
              <a:t>В ноябре </a:t>
            </a:r>
            <a:r>
              <a:rPr lang="ru-RU" dirty="0">
                <a:hlinkClick r:id="rId3"/>
              </a:rPr>
              <a:t>1933 года</a:t>
            </a:r>
            <a:r>
              <a:rPr lang="ru-RU" dirty="0"/>
              <a:t> Осип Мандельштам пишет </a:t>
            </a:r>
            <a:r>
              <a:rPr lang="ru-RU" dirty="0">
                <a:hlinkClick r:id="rId4"/>
              </a:rPr>
              <a:t>антисталинскую</a:t>
            </a:r>
            <a:r>
              <a:rPr lang="ru-RU" dirty="0"/>
              <a:t> эпиграмму «Мы живём, под собою не чуя страны…»,</a:t>
            </a:r>
            <a:r>
              <a:rPr lang="ru-RU" baseline="30000" dirty="0">
                <a:hlinkClick r:id="rId5"/>
              </a:rPr>
              <a:t>[4]</a:t>
            </a:r>
            <a:r>
              <a:rPr lang="ru-RU" dirty="0"/>
              <a:t> которую читает полутора десяткам человек.</a:t>
            </a:r>
          </a:p>
          <a:p>
            <a:r>
              <a:rPr lang="ru-RU" dirty="0">
                <a:hlinkClick r:id="rId6"/>
              </a:rPr>
              <a:t>Б. Пастернак</a:t>
            </a:r>
            <a:r>
              <a:rPr lang="ru-RU" dirty="0"/>
              <a:t> этот поступок называл самоубийством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Кто-то из слушателей доносит на Мандельштама. Следствие по делу вел </a:t>
            </a:r>
            <a:r>
              <a:rPr lang="ru-RU" dirty="0">
                <a:hlinkClick r:id="rId7"/>
              </a:rPr>
              <a:t>Н. Х. </a:t>
            </a:r>
            <a:r>
              <a:rPr lang="ru-RU" dirty="0" err="1">
                <a:hlinkClick r:id="rId7"/>
              </a:rPr>
              <a:t>Шиваров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7487" y="4141738"/>
            <a:ext cx="86865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ночь с </a:t>
            </a:r>
            <a:r>
              <a:rPr lang="ru-RU" dirty="0">
                <a:hlinkClick r:id="rId8"/>
              </a:rPr>
              <a:t>13</a:t>
            </a:r>
            <a:r>
              <a:rPr lang="ru-RU" dirty="0"/>
              <a:t> на </a:t>
            </a:r>
            <a:r>
              <a:rPr lang="ru-RU" dirty="0">
                <a:hlinkClick r:id="rId9"/>
              </a:rPr>
              <a:t>14 мая</a:t>
            </a:r>
            <a:r>
              <a:rPr lang="ru-RU" dirty="0"/>
              <a:t> </a:t>
            </a:r>
            <a:r>
              <a:rPr lang="ru-RU" dirty="0">
                <a:hlinkClick r:id="rId10"/>
              </a:rPr>
              <a:t>1934 года</a:t>
            </a:r>
            <a:r>
              <a:rPr lang="ru-RU" dirty="0"/>
              <a:t> Мандельштама арестовывают и отправляют в ссылку в </a:t>
            </a:r>
            <a:r>
              <a:rPr lang="ru-RU" dirty="0">
                <a:hlinkClick r:id="rId11"/>
              </a:rPr>
              <a:t>Чердынь</a:t>
            </a:r>
            <a:r>
              <a:rPr lang="ru-RU" dirty="0"/>
              <a:t> (Пермский край). Осипа Мандельштама сопровождает жена, </a:t>
            </a:r>
            <a:r>
              <a:rPr lang="ru-RU" dirty="0">
                <a:hlinkClick r:id="rId12"/>
              </a:rPr>
              <a:t>Надежда Яковлевна</a:t>
            </a:r>
            <a:r>
              <a:rPr lang="ru-RU" dirty="0"/>
              <a:t>.</a:t>
            </a:r>
          </a:p>
          <a:p>
            <a:r>
              <a:rPr lang="ru-RU" dirty="0"/>
              <a:t>В Чердыни О. Э. Мандельштам совершает попытку самоубийства (выбрасывается из окна). Надежда Яковлевна Мандельштам пишет во все советские инстанции и ко всем знакомым. При содействии </a:t>
            </a:r>
            <a:r>
              <a:rPr lang="ru-RU" dirty="0">
                <a:hlinkClick r:id="rId13"/>
              </a:rPr>
              <a:t>Николая Бухарина</a:t>
            </a:r>
            <a:r>
              <a:rPr lang="ru-RU" dirty="0"/>
              <a:t> Мандельштаму разрешают самостоятельно выбрать место для поселения. Мандельштамы выбирают </a:t>
            </a:r>
            <a:r>
              <a:rPr lang="ru-RU" dirty="0">
                <a:hlinkClick r:id="rId14"/>
              </a:rPr>
              <a:t>Воронеж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009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394" y="662949"/>
            <a:ext cx="893105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Живут в нищете, изредка им помогают деньгами немногие </a:t>
            </a:r>
            <a:r>
              <a:rPr lang="ru-RU" sz="1400" dirty="0" err="1"/>
              <a:t>неотступившиеся</a:t>
            </a:r>
            <a:r>
              <a:rPr lang="ru-RU" sz="1400" dirty="0"/>
              <a:t> друзья. Время от времени О. Э. Мандельштам подрабатывает в местной газете, в театре. В гостях у них бывают близкие люди, мать Надежды Яковлевны, артист </a:t>
            </a:r>
            <a:r>
              <a:rPr lang="ru-RU" sz="1400" dirty="0">
                <a:hlinkClick r:id="rId2"/>
              </a:rPr>
              <a:t>В. Н. Яхонтов</a:t>
            </a:r>
            <a:r>
              <a:rPr lang="ru-RU" sz="1400" dirty="0"/>
              <a:t>, </a:t>
            </a:r>
            <a:r>
              <a:rPr lang="ru-RU" sz="1400" dirty="0">
                <a:hlinkClick r:id="rId3"/>
              </a:rPr>
              <a:t>Анна Ахматова</a:t>
            </a:r>
            <a:r>
              <a:rPr lang="ru-RU" sz="1400" dirty="0"/>
              <a:t>.</a:t>
            </a:r>
          </a:p>
          <a:p>
            <a:r>
              <a:rPr lang="ru-RU" sz="1400" dirty="0"/>
              <a:t>Воронежский цикл стихотворений Мандельштама (т. н. «Воронежские тетради») считается вершиной его поэтического творчества.</a:t>
            </a:r>
          </a:p>
          <a:p>
            <a:r>
              <a:rPr lang="ru-RU" sz="1400" dirty="0"/>
              <a:t>В мае </a:t>
            </a:r>
            <a:r>
              <a:rPr lang="ru-RU" sz="1400" dirty="0">
                <a:hlinkClick r:id="rId4"/>
              </a:rPr>
              <a:t>1937 год</a:t>
            </a:r>
            <a:r>
              <a:rPr lang="ru-RU" sz="1400" dirty="0"/>
              <a:t> года заканчивается срок ссылки и поэт неожиданно получает разрешение выехать из Воронежа. Они с женой возвращаются ненадолго в Москву.</a:t>
            </a:r>
          </a:p>
          <a:p>
            <a:r>
              <a:rPr lang="ru-RU" sz="1400" dirty="0"/>
              <a:t>В заявлении секретаря Союза писателей СССР </a:t>
            </a:r>
            <a:r>
              <a:rPr lang="ru-RU" sz="1400" dirty="0">
                <a:hlinkClick r:id="rId5"/>
              </a:rPr>
              <a:t>В. </a:t>
            </a:r>
            <a:r>
              <a:rPr lang="ru-RU" sz="1400" dirty="0" err="1">
                <a:hlinkClick r:id="rId5"/>
              </a:rPr>
              <a:t>Ставского</a:t>
            </a:r>
            <a:r>
              <a:rPr lang="ru-RU" sz="1400" dirty="0"/>
              <a:t> </a:t>
            </a:r>
            <a:r>
              <a:rPr lang="ru-RU" sz="1400" dirty="0">
                <a:hlinkClick r:id="rId6"/>
              </a:rPr>
              <a:t>1938 года</a:t>
            </a:r>
            <a:r>
              <a:rPr lang="ru-RU" sz="1400" dirty="0"/>
              <a:t> на имя наркома внутренних дел </a:t>
            </a:r>
            <a:r>
              <a:rPr lang="ru-RU" sz="1400" dirty="0">
                <a:hlinkClick r:id="rId7"/>
              </a:rPr>
              <a:t>Н. И. Ежова</a:t>
            </a:r>
            <a:r>
              <a:rPr lang="ru-RU" sz="1400" dirty="0"/>
              <a:t> предлагалось «решить вопрос о Мандельштаме», его стихи названы «похабными и клеветническими». </a:t>
            </a:r>
            <a:r>
              <a:rPr lang="ru-RU" sz="1400" dirty="0">
                <a:hlinkClick r:id="rId8"/>
              </a:rPr>
              <a:t>Иосиф Прут</a:t>
            </a:r>
            <a:r>
              <a:rPr lang="ru-RU" sz="1400" dirty="0"/>
              <a:t> и </a:t>
            </a:r>
            <a:r>
              <a:rPr lang="ru-RU" sz="1400" dirty="0">
                <a:hlinkClick r:id="rId9"/>
              </a:rPr>
              <a:t>Валентин Катаев</a:t>
            </a:r>
            <a:r>
              <a:rPr lang="ru-RU" sz="1400" dirty="0"/>
              <a:t> были названы в письме как «выступавшие остро» в защиту Осипа Мандельштама.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0394" y="3125162"/>
            <a:ext cx="85761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Мандельштам после ареста в 1938 г.. Фотография </a:t>
            </a:r>
            <a:r>
              <a:rPr lang="ru-RU" sz="1400" dirty="0">
                <a:hlinkClick r:id="rId10"/>
              </a:rPr>
              <a:t>НКВД</a:t>
            </a:r>
            <a:endParaRPr lang="ru-RU" sz="1400" dirty="0"/>
          </a:p>
          <a:p>
            <a:r>
              <a:rPr lang="ru-RU" sz="1400" dirty="0"/>
              <a:t>В начале марта 1938 года супруги Мандельштам переезжают в профсоюзную здравницу </a:t>
            </a:r>
            <a:r>
              <a:rPr lang="ru-RU" sz="1400" dirty="0" err="1"/>
              <a:t>Саматиха</a:t>
            </a:r>
            <a:r>
              <a:rPr lang="ru-RU" sz="1400" dirty="0"/>
              <a:t> (Егорьевский район Московской области, ныне отнесено к Шатурскому району). Там же в ночь с 1 на 2 мая 1938 года Осип </a:t>
            </a:r>
            <a:r>
              <a:rPr lang="ru-RU" sz="1400" dirty="0" err="1"/>
              <a:t>Эмильевич</a:t>
            </a:r>
            <a:r>
              <a:rPr lang="ru-RU" sz="1400" dirty="0"/>
              <a:t> был арестован вторично и доставлен на железнодорожную станцию Черусти, которая находилась в 25 километрах от </a:t>
            </a:r>
            <a:r>
              <a:rPr lang="ru-RU" sz="1400" dirty="0" err="1"/>
              <a:t>Саматихи</a:t>
            </a:r>
            <a:r>
              <a:rPr lang="ru-RU" sz="1400" dirty="0"/>
              <a:t>. После чего был по этапу отправлен в лагерь на Дальний Восток.</a:t>
            </a:r>
          </a:p>
          <a:p>
            <a:r>
              <a:rPr lang="ru-RU" sz="1400" dirty="0"/>
              <a:t>Осип Мандельштам скончался </a:t>
            </a:r>
            <a:r>
              <a:rPr lang="ru-RU" sz="1400" dirty="0">
                <a:hlinkClick r:id="rId11"/>
              </a:rPr>
              <a:t>27 декабря</a:t>
            </a:r>
            <a:r>
              <a:rPr lang="ru-RU" sz="1400" dirty="0"/>
              <a:t> </a:t>
            </a:r>
            <a:r>
              <a:rPr lang="ru-RU" sz="1400" dirty="0">
                <a:hlinkClick r:id="rId6"/>
              </a:rPr>
              <a:t>1938 года</a:t>
            </a:r>
            <a:r>
              <a:rPr lang="ru-RU" sz="1400" dirty="0"/>
              <a:t> от </a:t>
            </a:r>
            <a:r>
              <a:rPr lang="ru-RU" sz="1400" dirty="0">
                <a:hlinkClick r:id="rId12"/>
              </a:rPr>
              <a:t>тифа</a:t>
            </a:r>
            <a:r>
              <a:rPr lang="ru-RU" sz="1400" dirty="0"/>
              <a:t> в пересыльном лагере </a:t>
            </a:r>
            <a:r>
              <a:rPr lang="ru-RU" sz="1400" dirty="0" err="1">
                <a:hlinkClick r:id="rId13"/>
              </a:rPr>
              <a:t>Владперпункт</a:t>
            </a:r>
            <a:r>
              <a:rPr lang="ru-RU" sz="1400" dirty="0"/>
              <a:t> (</a:t>
            </a:r>
            <a:r>
              <a:rPr lang="ru-RU" sz="1400" dirty="0">
                <a:hlinkClick r:id="rId14"/>
              </a:rPr>
              <a:t>Владивосток</a:t>
            </a:r>
            <a:r>
              <a:rPr lang="ru-RU" sz="1400" dirty="0"/>
              <a:t>). Реабилитирован посмертно: по делу 1938 года — в </a:t>
            </a:r>
            <a:r>
              <a:rPr lang="ru-RU" sz="1400" dirty="0">
                <a:hlinkClick r:id="rId15"/>
              </a:rPr>
              <a:t>1956</a:t>
            </a:r>
            <a:r>
              <a:rPr lang="ru-RU" sz="1400" dirty="0"/>
              <a:t>, по делу 1934 года — в </a:t>
            </a:r>
            <a:r>
              <a:rPr lang="ru-RU" sz="1400" dirty="0">
                <a:hlinkClick r:id="rId16"/>
              </a:rPr>
              <a:t>1987</a:t>
            </a:r>
            <a:r>
              <a:rPr lang="ru-RU" sz="1400" baseline="30000" dirty="0">
                <a:hlinkClick r:id="rId17"/>
              </a:rPr>
              <a:t>[6]</a:t>
            </a:r>
            <a:r>
              <a:rPr lang="ru-RU" sz="1400" dirty="0"/>
              <a:t>. Местонахождение могилы поэта до сих пор неизвестно.</a:t>
            </a:r>
          </a:p>
        </p:txBody>
      </p:sp>
    </p:spTree>
    <p:extLst>
      <p:ext uri="{BB962C8B-B14F-4D97-AF65-F5344CB8AC3E}">
        <p14:creationId xmlns:p14="http://schemas.microsoft.com/office/powerpoint/2010/main" val="368618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775" y="334028"/>
            <a:ext cx="8596668" cy="1320800"/>
          </a:xfrm>
        </p:spPr>
        <p:txBody>
          <a:bodyPr/>
          <a:lstStyle/>
          <a:p>
            <a:r>
              <a:rPr lang="ru-RU" b="1" dirty="0"/>
              <a:t>Поэтика Мандельштама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3775" y="1654828"/>
            <a:ext cx="918157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Периодизация творчества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Л. Гинзбург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(в книге «О лирике») предложила различать три периода творчества поэта. Эту точку зрения разделяет большинство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мандельштамоведов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(в частности,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М. Л.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Гаспаров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Период «Камня»: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сочетание «суровости Тютчева» с «ребячеством Верлена».       «Суровость Тютчева» — это серьёзность и глубина поэтических тем; «ребячество Верлена» — это лёгкость и непосредственность их подачи. Слово — это камень. Поэт — архитектор, строитель.</a:t>
            </a:r>
          </a:p>
        </p:txBody>
      </p:sp>
    </p:spTree>
    <p:extLst>
      <p:ext uri="{BB962C8B-B14F-4D97-AF65-F5344CB8AC3E}">
        <p14:creationId xmlns:p14="http://schemas.microsoft.com/office/powerpoint/2010/main" val="42761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9036" y="739532"/>
            <a:ext cx="82546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Период «</a:t>
            </a:r>
            <a:r>
              <a:rPr lang="ru-RU" b="1" dirty="0" err="1"/>
              <a:t>Тристий</a:t>
            </a:r>
            <a:r>
              <a:rPr lang="ru-RU" b="1" dirty="0"/>
              <a:t>»</a:t>
            </a:r>
            <a:r>
              <a:rPr lang="ru-RU" dirty="0"/>
              <a:t>, до конца 1920-х годов: поэтика ассоциаций. Слово — это плоть, душа, оно свободно выбирает свое предметное значение. Другой лик этой поэтики — фрагментарность и парадоксальность. Мандельштам писал позже: «Любое слово является пучком, смысл из него торчит в разные стороны, а не устремляется в одну официальную точку». Иногда по ходу написания стихотворения поэт радикально менял исходную концепцию, иногда попросту отбрасывал начальные строфы, служащие ключом к содержанию, так что окончательный текст оказывался сложной для восприятия конструкцией. Такой способ письма, выпускающий объяснения и преамбулы, был связан с самим процессом создания стихотворения, содержание и окончательная форма которого не были автору «</a:t>
            </a:r>
            <a:r>
              <a:rPr lang="ru-RU" dirty="0" err="1"/>
              <a:t>предзаданы</a:t>
            </a:r>
            <a:r>
              <a:rPr lang="ru-RU" dirty="0"/>
              <a:t>». (См., например, попытку реконструкции написания «Грифельной оды» у </a:t>
            </a:r>
            <a:r>
              <a:rPr lang="ru-RU" dirty="0">
                <a:hlinkClick r:id="rId2"/>
              </a:rPr>
              <a:t>М. Л. </a:t>
            </a:r>
            <a:r>
              <a:rPr lang="ru-RU" dirty="0" err="1">
                <a:hlinkClick r:id="rId2"/>
              </a:rPr>
              <a:t>Гаспарова</a:t>
            </a:r>
            <a:r>
              <a:rPr lang="ru-RU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6781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9452" y="992191"/>
            <a:ext cx="80291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Период тридцатых годов XX века</a:t>
            </a:r>
            <a:r>
              <a:rPr lang="ru-RU" dirty="0"/>
              <a:t>: культ творческого порыва и культ метафорического шифра. «Я один пишу с голоса», — говорил о себе Мандельштам. Сначала к нему «приходил» метр («движение губ», </a:t>
            </a:r>
            <a:r>
              <a:rPr lang="ru-RU" dirty="0" err="1"/>
              <a:t>проборматыванье</a:t>
            </a:r>
            <a:r>
              <a:rPr lang="ru-RU" dirty="0"/>
              <a:t>), и уже из общего метрического корня вырастали «двойчатками», «тройчатками» стихи. Так создавались многие стихи зрелым Мандельштамом. Замечательный пример этой манеры письма: его амфибрахии ноября 1933 года («Квартира тиха, как бумага», «У нашей святой молодёжи», «Татары, узбеки и ненцы», «Люблю появление ткани», «О бабочка, о мусульманка», «Когда, уничтожив набросок», «И клёна зубчатая лапа», «Скажи мне, чертёжник пустыни», «В игольчатых чумных бокалах», «И я выхожу из пространства»).</a:t>
            </a:r>
          </a:p>
        </p:txBody>
      </p:sp>
    </p:spTree>
    <p:extLst>
      <p:ext uri="{BB962C8B-B14F-4D97-AF65-F5344CB8AC3E}">
        <p14:creationId xmlns:p14="http://schemas.microsoft.com/office/powerpoint/2010/main" val="31970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599</Words>
  <Application>Microsoft Office PowerPoint</Application>
  <PresentationFormat>Широкоэкранный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Осип Эмильевич Мандельштам</vt:lpstr>
      <vt:lpstr>Биография.</vt:lpstr>
      <vt:lpstr>Презентация PowerPoint</vt:lpstr>
      <vt:lpstr>Презентация PowerPoint</vt:lpstr>
      <vt:lpstr>Аресты, ссылки и гибель </vt:lpstr>
      <vt:lpstr>Презентация PowerPoint</vt:lpstr>
      <vt:lpstr>Поэтика Мандельштама </vt:lpstr>
      <vt:lpstr>Презентация PowerPoint</vt:lpstr>
      <vt:lpstr>Презентация PowerPoint</vt:lpstr>
      <vt:lpstr>Презентация PowerPoint</vt:lpstr>
      <vt:lpstr>Эволюция метрики Мандельштама</vt:lpstr>
      <vt:lpstr>Увековечивание памяти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Осип Эмильевич Мандельштам</dc:title>
  <dc:creator>1</dc:creator>
  <cp:lastModifiedBy>1</cp:lastModifiedBy>
  <cp:revision>6</cp:revision>
  <dcterms:created xsi:type="dcterms:W3CDTF">2017-01-19T15:22:48Z</dcterms:created>
  <dcterms:modified xsi:type="dcterms:W3CDTF">2017-01-19T16:14:51Z</dcterms:modified>
</cp:coreProperties>
</file>