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6" r:id="rId8"/>
    <p:sldId id="268" r:id="rId9"/>
    <p:sldId id="274" r:id="rId10"/>
    <p:sldId id="262" r:id="rId11"/>
    <p:sldId id="269" r:id="rId12"/>
    <p:sldId id="265" r:id="rId13"/>
    <p:sldId id="271" r:id="rId14"/>
    <p:sldId id="273" r:id="rId15"/>
    <p:sldId id="272" r:id="rId16"/>
    <p:sldId id="263" r:id="rId17"/>
    <p:sldId id="264" r:id="rId18"/>
    <p:sldId id="270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>
      <p:cViewPr>
        <p:scale>
          <a:sx n="60" d="100"/>
          <a:sy n="60" d="100"/>
        </p:scale>
        <p:origin x="-126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044" y="-27901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5" y="2649208"/>
            <a:ext cx="6988893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639293" y="4581128"/>
            <a:ext cx="60603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Автор </a:t>
            </a: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проекта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: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		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	                                                                                      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Красновидова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 Инна Владимировна    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9672" y="894882"/>
            <a:ext cx="77697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Познавательный проект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экологии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второй младшей  группе №7 «Солнышко»</a:t>
            </a:r>
          </a:p>
        </p:txBody>
      </p:sp>
    </p:spTree>
    <p:extLst>
      <p:ext uri="{BB962C8B-B14F-4D97-AF65-F5344CB8AC3E}">
        <p14:creationId xmlns:p14="http://schemas.microsoft.com/office/powerpoint/2010/main" val="204178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84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8430" y="697051"/>
            <a:ext cx="604867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Лепка «Миска для котенка»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276872"/>
            <a:ext cx="3222190" cy="4392488"/>
          </a:xfrm>
          <a:prstGeom prst="rect">
            <a:avLst/>
          </a:prstGeom>
          <a:scene3d>
            <a:camera prst="perspectiveRight"/>
            <a:lightRig rig="threePt" dir="t"/>
          </a:scene3d>
          <a:sp3d>
            <a:bevelT w="114300" prst="artDeco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3049" y="1412776"/>
            <a:ext cx="3273828" cy="5044937"/>
          </a:xfrm>
          <a:prstGeom prst="rect">
            <a:avLst/>
          </a:prstGeom>
          <a:scene3d>
            <a:camera prst="perspectiveFront"/>
            <a:lightRig rig="threePt" dir="t"/>
          </a:scene3d>
          <a:sp3d>
            <a:bevelT w="114300" prst="hardEdge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578" y="2060849"/>
            <a:ext cx="2859782" cy="4608512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57752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1052736"/>
            <a:ext cx="5976664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27402"/>
            <a:ext cx="3948498" cy="2471936"/>
          </a:xfrm>
          <a:prstGeom prst="rect">
            <a:avLst/>
          </a:prstGeom>
          <a:scene3d>
            <a:camera prst="isometricOffAxis1Right"/>
            <a:lightRig rig="threePt" dir="t"/>
          </a:scene3d>
          <a:sp3d>
            <a:bevelT w="139700" prst="cross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067" y="1049364"/>
            <a:ext cx="4212468" cy="2808312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14300" prst="artDeco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655423"/>
            <a:ext cx="4243273" cy="3013936"/>
          </a:xfrm>
          <a:prstGeom prst="rect">
            <a:avLst/>
          </a:prstGeom>
          <a:scene3d>
            <a:camera prst="isometricOffAxis1Right"/>
            <a:lightRig rig="threePt" dir="t"/>
          </a:scene3d>
          <a:sp3d>
            <a:bevelT w="114300" prst="artDeco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427" y="3857676"/>
            <a:ext cx="4437108" cy="2827190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14300" prst="artDeco"/>
          </a:sp3d>
        </p:spPr>
      </p:pic>
      <p:sp>
        <p:nvSpPr>
          <p:cNvPr id="12" name="TextBox 11"/>
          <p:cNvSpPr txBox="1"/>
          <p:nvPr/>
        </p:nvSpPr>
        <p:spPr>
          <a:xfrm>
            <a:off x="1434453" y="6325963"/>
            <a:ext cx="5976663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Наблюдение за рыбками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73295"/>
            <a:ext cx="7749476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2800" b="1" kern="50" dirty="0" smtClean="0">
                <a:solidFill>
                  <a:srgbClr val="FF0000"/>
                </a:solidFill>
                <a:latin typeface="Times New Roman"/>
                <a:ea typeface="Andale Sans UI"/>
              </a:rPr>
              <a:t>              Образовательная </a:t>
            </a:r>
            <a:r>
              <a:rPr lang="ru-RU" sz="2800" b="1" kern="50" dirty="0">
                <a:solidFill>
                  <a:srgbClr val="FF0000"/>
                </a:solidFill>
                <a:latin typeface="Times New Roman"/>
                <a:ea typeface="Andale Sans UI"/>
              </a:rPr>
              <a:t>область </a:t>
            </a:r>
          </a:p>
          <a:p>
            <a:pPr lvl="0"/>
            <a:r>
              <a:rPr lang="ru-RU" sz="2800" b="1" kern="50" dirty="0">
                <a:solidFill>
                  <a:srgbClr val="FF0000"/>
                </a:solidFill>
                <a:latin typeface="Times New Roman"/>
                <a:ea typeface="Andale Sans UI"/>
              </a:rPr>
              <a:t>«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 – коммуникативное развитие </a:t>
            </a:r>
            <a:r>
              <a:rPr lang="ru-RU" sz="2800" b="1" kern="50" dirty="0">
                <a:solidFill>
                  <a:srgbClr val="FF0000"/>
                </a:solidFill>
                <a:latin typeface="Times New Roman"/>
                <a:ea typeface="Andale Sans UI"/>
              </a:rPr>
              <a:t>»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63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11960" y="455226"/>
            <a:ext cx="45720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Сюжетно </a:t>
            </a:r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ролевые игры</a:t>
            </a:r>
            <a:r>
              <a:rPr lang="ru-RU" alt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0580" y="1611309"/>
            <a:ext cx="3333420" cy="3052257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2115" y="978446"/>
            <a:ext cx="3037534" cy="2756102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24" y="3122983"/>
            <a:ext cx="3571072" cy="3081167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429000"/>
            <a:ext cx="3331304" cy="2865934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23339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1033417"/>
            <a:ext cx="648072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kern="50" dirty="0">
                <a:solidFill>
                  <a:srgbClr val="C00000"/>
                </a:solidFill>
                <a:latin typeface="Times New Roman"/>
                <a:ea typeface="Andale Sans UI"/>
              </a:rPr>
              <a:t>Рассматривание книг, иллюстраций о </a:t>
            </a:r>
            <a:endParaRPr lang="ru-RU" sz="2400" b="1" kern="50" dirty="0" smtClean="0">
              <a:solidFill>
                <a:srgbClr val="C00000"/>
              </a:solidFill>
              <a:latin typeface="Times New Roman"/>
              <a:ea typeface="Andale Sans UI"/>
            </a:endParaRPr>
          </a:p>
          <a:p>
            <a:r>
              <a:rPr lang="ru-RU" sz="2400" b="1" kern="50" dirty="0" smtClean="0">
                <a:solidFill>
                  <a:srgbClr val="C00000"/>
                </a:solidFill>
                <a:latin typeface="Times New Roman"/>
                <a:ea typeface="Andale Sans UI"/>
              </a:rPr>
              <a:t>                            животных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6473" y="2447799"/>
            <a:ext cx="4338565" cy="3240360"/>
          </a:xfrm>
          <a:prstGeom prst="rect">
            <a:avLst/>
          </a:prstGeom>
          <a:effectLst>
            <a:softEdge rad="63500"/>
          </a:effectLst>
          <a:scene3d>
            <a:camera prst="isometricOffAxis1Right"/>
            <a:lightRig rig="threePt" dir="t"/>
          </a:scene3d>
          <a:sp3d>
            <a:bevelT w="114300" prst="artDeco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58620" y="2328707"/>
            <a:ext cx="4158279" cy="3478548"/>
          </a:xfrm>
          <a:prstGeom prst="rect">
            <a:avLst/>
          </a:prstGeom>
          <a:effectLst>
            <a:softEdge rad="63500"/>
          </a:effectLst>
          <a:scene3d>
            <a:camera prst="isometricOffAxis1Righ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100825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91880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790545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 настольно – печатные игры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62443" y="3217811"/>
            <a:ext cx="4094912" cy="3077130"/>
          </a:xfrm>
          <a:prstGeom prst="rect">
            <a:avLst/>
          </a:prstGeom>
          <a:scene3d>
            <a:camera prst="perspectiveLeft"/>
            <a:lightRig rig="threePt" dir="t"/>
          </a:scene3d>
          <a:sp3d>
            <a:bevelT w="114300" prst="artDeco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9846" y="1744898"/>
            <a:ext cx="3748472" cy="3368204"/>
          </a:xfrm>
          <a:prstGeom prst="rect">
            <a:avLst/>
          </a:prstGeom>
          <a:scene3d>
            <a:camera prst="perspectiveLeft"/>
            <a:lightRig rig="threePt" dir="t"/>
          </a:scene3d>
          <a:sp3d>
            <a:bevelT w="114300" prst="artDeco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11804" y="2945982"/>
            <a:ext cx="4294995" cy="3312371"/>
          </a:xfrm>
          <a:prstGeom prst="rect">
            <a:avLst/>
          </a:prstGeom>
          <a:scene3d>
            <a:camera prst="perspectiveRigh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253997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836712"/>
            <a:ext cx="6352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Выставка мягких игрушек животных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7" y="1484784"/>
            <a:ext cx="6496845" cy="4992216"/>
          </a:xfrm>
          <a:prstGeom prst="rect">
            <a:avLst/>
          </a:prstGeom>
          <a:scene3d>
            <a:camera prst="perspectiveLef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235844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84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6" y="260648"/>
            <a:ext cx="5904656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800" b="1" kern="50" dirty="0" smtClean="0">
                <a:solidFill>
                  <a:srgbClr val="FF0000"/>
                </a:solidFill>
                <a:latin typeface="Times New Roman"/>
                <a:ea typeface="Andale Sans UI"/>
              </a:rPr>
              <a:t>      Образовательная </a:t>
            </a:r>
            <a:r>
              <a:rPr lang="ru-RU" sz="2800" b="1" kern="50" dirty="0">
                <a:solidFill>
                  <a:srgbClr val="FF0000"/>
                </a:solidFill>
                <a:latin typeface="Times New Roman"/>
                <a:ea typeface="Andale Sans UI"/>
              </a:rPr>
              <a:t>область </a:t>
            </a:r>
          </a:p>
          <a:p>
            <a:pPr lvl="0"/>
            <a:r>
              <a:rPr lang="ru-RU" sz="2800" b="1" kern="50" dirty="0" smtClean="0">
                <a:solidFill>
                  <a:srgbClr val="FF0000"/>
                </a:solidFill>
                <a:latin typeface="Times New Roman"/>
                <a:ea typeface="Andale Sans UI"/>
              </a:rPr>
              <a:t>          «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развитие </a:t>
            </a:r>
            <a:r>
              <a:rPr lang="ru-RU" sz="2800" b="1" kern="50" dirty="0">
                <a:solidFill>
                  <a:srgbClr val="FF0000"/>
                </a:solidFill>
                <a:latin typeface="Times New Roman"/>
                <a:ea typeface="Andale Sans UI"/>
              </a:rPr>
              <a:t>»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008" y="1206068"/>
            <a:ext cx="6300192" cy="51391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2459504"/>
            <a:ext cx="2551723" cy="1938992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kern="50" dirty="0">
                <a:solidFill>
                  <a:srgbClr val="000000"/>
                </a:solidFill>
                <a:latin typeface="Times New Roman"/>
                <a:ea typeface="Andale Sans UI"/>
              </a:rPr>
              <a:t>Подвижные игры «Кот и мыши», «Лохматый пес», «Ты собачка не лай, наших уток не кусай» и т.д.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768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2094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134" y="3356992"/>
            <a:ext cx="4846922" cy="33481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134" y="651673"/>
            <a:ext cx="4702906" cy="3425399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262" y="3275513"/>
            <a:ext cx="4681458" cy="3511094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7" y="651673"/>
            <a:ext cx="4996482" cy="3862010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sp>
        <p:nvSpPr>
          <p:cNvPr id="3" name="Прямоугольник 2"/>
          <p:cNvSpPr/>
          <p:nvPr/>
        </p:nvSpPr>
        <p:spPr>
          <a:xfrm>
            <a:off x="2763218" y="390063"/>
            <a:ext cx="6229200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800" b="1" kern="50" dirty="0" smtClean="0">
                <a:solidFill>
                  <a:srgbClr val="FF0000"/>
                </a:solidFill>
                <a:latin typeface="Times New Roman"/>
                <a:ea typeface="Andale Sans UI"/>
              </a:rPr>
              <a:t>Развлечение «В гости к бабушке»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96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307505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0558" y="3789040"/>
            <a:ext cx="4392488" cy="3062863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448" y="548680"/>
            <a:ext cx="3888432" cy="3168352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19" y="3789040"/>
            <a:ext cx="4302938" cy="3067729"/>
          </a:xfrm>
          <a:prstGeom prst="rect">
            <a:avLst/>
          </a:prstGeom>
          <a:scene3d>
            <a:camera prst="perspectiveFront"/>
            <a:lightRig rig="threePt" dir="t"/>
          </a:scene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0216" y="548680"/>
            <a:ext cx="4572000" cy="3048000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7995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307505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8809" y="1566138"/>
            <a:ext cx="7272808" cy="301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00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78003" y="1124744"/>
            <a:ext cx="61914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творческий, познавательно-исследовательский</a:t>
            </a:r>
            <a:r>
              <a:rPr lang="ru-RU" dirty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13803" y="3494425"/>
            <a:ext cx="53451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второй младшей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«Солнышко», воспитатели,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музыкальный руководитель,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детей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57663" y="2249344"/>
            <a:ext cx="56886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 eaLnBrk="0" fontAlgn="base" hangingPunct="0">
              <a:spcBef>
                <a:spcPct val="20000"/>
              </a:spcBef>
              <a:buClr>
                <a:prstClr val="white"/>
              </a:buClr>
              <a:buSzPct val="80000"/>
            </a:pPr>
            <a:r>
              <a:rPr lang="ru-RU" sz="2800" b="1" kern="100" dirty="0">
                <a:solidFill>
                  <a:prstClr val="black"/>
                </a:solidFill>
                <a:latin typeface="Times New Roman"/>
                <a:ea typeface="Andale Sans UI"/>
              </a:rPr>
              <a:t>Продолжительность. </a:t>
            </a:r>
            <a:r>
              <a:rPr lang="ru-RU" sz="2800" kern="100" dirty="0">
                <a:solidFill>
                  <a:prstClr val="black"/>
                </a:solidFill>
                <a:latin typeface="Times New Roman"/>
                <a:ea typeface="Andale Sans UI"/>
              </a:rPr>
              <a:t>Краткосрочный (</a:t>
            </a:r>
            <a:r>
              <a:rPr lang="ru-RU" sz="2800" kern="100" dirty="0" smtClean="0">
                <a:solidFill>
                  <a:prstClr val="black"/>
                </a:solidFill>
                <a:latin typeface="Times New Roman"/>
                <a:ea typeface="Andale Sans UI"/>
              </a:rPr>
              <a:t>2недели</a:t>
            </a:r>
            <a:r>
              <a:rPr lang="ru-RU" sz="2800" kern="100" dirty="0">
                <a:solidFill>
                  <a:prstClr val="black"/>
                </a:solidFill>
                <a:latin typeface="Times New Roman"/>
                <a:ea typeface="Andale Sans UI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7737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21784" y="980728"/>
            <a:ext cx="6210655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eaLnBrk="0" fontAlgn="base" hangingPunct="0">
              <a:spcBef>
                <a:spcPct val="20000"/>
              </a:spcBef>
              <a:buClr>
                <a:prstClr val="white"/>
              </a:buClr>
              <a:buSzPct val="80000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defTabSz="457200" eaLnBrk="0" fontAlgn="base" hangingPunct="0">
              <a:spcBef>
                <a:spcPct val="20000"/>
              </a:spcBef>
              <a:buClr>
                <a:prstClr val="white"/>
              </a:buClr>
              <a:buSzPct val="80000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имеют достаточных знаний о домашних животных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проживающих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квартире,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способах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ухода  и общения с ними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defTabSz="457200" eaLnBrk="0" fontAlgn="base" hangingPunct="0">
              <a:spcBef>
                <a:spcPct val="20000"/>
              </a:spcBef>
              <a:buClr>
                <a:prstClr val="white"/>
              </a:buClr>
              <a:buSzPct val="80000"/>
            </a:pPr>
            <a:r>
              <a:rPr lang="ru-RU" sz="2000" b="1" kern="100" dirty="0" smtClean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Цель</a:t>
            </a:r>
            <a:r>
              <a:rPr lang="ru-RU" sz="2000" b="1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:</a:t>
            </a:r>
            <a: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/>
            </a:r>
            <a:b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</a:br>
            <a: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Привить любовь и бережное отношение к </a:t>
            </a:r>
            <a:r>
              <a:rPr lang="ru-RU" sz="2000" kern="100" dirty="0" smtClean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животным</a:t>
            </a:r>
          </a:p>
          <a:p>
            <a:pPr defTabSz="457200" eaLnBrk="0" fontAlgn="base" hangingPunct="0">
              <a:spcBef>
                <a:spcPct val="20000"/>
              </a:spcBef>
              <a:buClr>
                <a:prstClr val="white"/>
              </a:buClr>
              <a:buSzPct val="80000"/>
            </a:pPr>
            <a:r>
              <a:rPr lang="ru-RU" sz="2000" b="1" kern="100" dirty="0" smtClean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Задачи</a:t>
            </a:r>
            <a:r>
              <a:rPr lang="ru-RU" sz="2000" b="1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:</a:t>
            </a:r>
            <a: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/>
            </a:r>
            <a:b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</a:br>
            <a: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1. Дать детям представление о домашних питомцах, живущих в доме, рядом с человеком.</a:t>
            </a:r>
            <a:b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</a:br>
            <a: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2. Закрепить знания о характерных повадках домашних питомцев.</a:t>
            </a:r>
            <a:b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</a:br>
            <a: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3. Закрепить знания о том, чем питаются, как передвигаются, какие звуки издают, названия жилищ разных домашних питомцев.</a:t>
            </a:r>
            <a:b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</a:br>
            <a:r>
              <a:rPr lang="ru-RU" sz="2000" kern="100" dirty="0">
                <a:solidFill>
                  <a:prstClr val="black"/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4. Воспитать чувства сопереживания ко всему живому, учить бережно относиться к животным.</a:t>
            </a:r>
          </a:p>
        </p:txBody>
      </p:sp>
    </p:spTree>
    <p:extLst>
      <p:ext uri="{BB962C8B-B14F-4D97-AF65-F5344CB8AC3E}">
        <p14:creationId xmlns:p14="http://schemas.microsoft.com/office/powerpoint/2010/main" val="336215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55776" y="764704"/>
            <a:ext cx="5886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Подготовка к проведению проекта: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Довести до сведения родителей и детей проблему.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Подобрать методическую литературу по теме.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Подобрать художественную литературу по теме.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Подобрать дидактический материал, наглядные пособия (альбомы для рассматривания, картины, настольные игры)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Подобрать материал для игровой деятельности.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 Подобрать материал для творческой и продуктивной деятельности.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Составить перспективный план.</a:t>
            </a:r>
          </a:p>
        </p:txBody>
      </p:sp>
    </p:spTree>
    <p:extLst>
      <p:ext uri="{BB962C8B-B14F-4D97-AF65-F5344CB8AC3E}">
        <p14:creationId xmlns:p14="http://schemas.microsoft.com/office/powerpoint/2010/main" val="30323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367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882" y="519336"/>
            <a:ext cx="6336704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35711" y="1340768"/>
            <a:ext cx="662473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b="1" kern="50" dirty="0" smtClean="0">
                <a:solidFill>
                  <a:srgbClr val="FF0000"/>
                </a:solidFill>
                <a:latin typeface="Times New Roman"/>
                <a:ea typeface="Andale Sans UI"/>
              </a:rPr>
              <a:t> </a:t>
            </a:r>
            <a:r>
              <a:rPr lang="ru-RU" sz="2400" b="1" kern="50" dirty="0" smtClean="0">
                <a:solidFill>
                  <a:srgbClr val="FF0000"/>
                </a:solidFill>
                <a:latin typeface="Times New Roman"/>
                <a:ea typeface="Andale Sans UI"/>
              </a:rPr>
              <a:t>Образовательная область «Речевое развитие»</a:t>
            </a:r>
            <a:r>
              <a:rPr lang="ru-RU" sz="2000" b="1" kern="50" dirty="0" smtClean="0">
                <a:solidFill>
                  <a:srgbClr val="C00000"/>
                </a:solidFill>
                <a:latin typeface="Times New Roman"/>
                <a:ea typeface="Andale Sans UI"/>
              </a:rPr>
              <a:t> </a:t>
            </a:r>
            <a:endParaRPr lang="ru-RU" sz="2000" kern="50" dirty="0">
              <a:solidFill>
                <a:srgbClr val="C00000"/>
              </a:solidFill>
              <a:effectLst/>
              <a:latin typeface="Times New Roman"/>
              <a:ea typeface="Andale Sans UI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769" y="2996953"/>
            <a:ext cx="4139951" cy="3717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isometricOffAxis1Righ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565" y="2996952"/>
            <a:ext cx="3991882" cy="3717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isometricOffAxis2Lef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402284" y="1810915"/>
            <a:ext cx="73007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400" b="1" kern="50" dirty="0" smtClean="0">
                <a:solidFill>
                  <a:srgbClr val="C00000"/>
                </a:solidFill>
                <a:latin typeface="Times New Roman"/>
                <a:ea typeface="Andale Sans UI"/>
              </a:rPr>
              <a:t>          Составление </a:t>
            </a:r>
            <a:r>
              <a:rPr lang="ru-RU" sz="2400" b="1" kern="50" dirty="0">
                <a:solidFill>
                  <a:srgbClr val="C00000"/>
                </a:solidFill>
                <a:latin typeface="Times New Roman"/>
                <a:ea typeface="Andale Sans UI"/>
              </a:rPr>
              <a:t>описательного рассказа  </a:t>
            </a:r>
          </a:p>
          <a:p>
            <a:pPr lvl="0" algn="just"/>
            <a:r>
              <a:rPr lang="ru-RU" sz="2400" b="1" kern="50" dirty="0">
                <a:solidFill>
                  <a:srgbClr val="C00000"/>
                </a:solidFill>
                <a:latin typeface="Times New Roman"/>
                <a:ea typeface="Andale Sans UI"/>
              </a:rPr>
              <a:t>          «Мой домашний любимец»</a:t>
            </a:r>
            <a:r>
              <a:rPr lang="ru-RU" sz="2400" kern="50" dirty="0">
                <a:solidFill>
                  <a:srgbClr val="C00000"/>
                </a:solidFill>
                <a:latin typeface="Times New Roman"/>
                <a:ea typeface="Andale Sans UI"/>
              </a:rPr>
              <a:t> </a:t>
            </a:r>
            <a:r>
              <a:rPr lang="ru-RU" sz="2400" b="1" kern="50" dirty="0">
                <a:solidFill>
                  <a:srgbClr val="C00000"/>
                </a:solidFill>
                <a:latin typeface="Times New Roman"/>
                <a:ea typeface="Andale Sans UI"/>
              </a:rPr>
              <a:t>с опорой на схему</a:t>
            </a:r>
            <a:endParaRPr lang="ru-RU" sz="2400" kern="50" dirty="0">
              <a:solidFill>
                <a:srgbClr val="C00000"/>
              </a:solidFill>
              <a:latin typeface="Times New Roman"/>
              <a:ea typeface="Andale Sans UI"/>
            </a:endParaRPr>
          </a:p>
        </p:txBody>
      </p:sp>
    </p:spTree>
    <p:extLst>
      <p:ext uri="{BB962C8B-B14F-4D97-AF65-F5344CB8AC3E}">
        <p14:creationId xmlns:p14="http://schemas.microsoft.com/office/powerpoint/2010/main" val="374782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9344" y="1615689"/>
            <a:ext cx="4447287" cy="368551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softEdge rad="63500"/>
          </a:effectLst>
          <a:scene3d>
            <a:camera prst="isometricOffAxis1Right"/>
            <a:lightRig rig="threePt" dir="t"/>
          </a:scene3d>
          <a:sp3d>
            <a:bevelT w="114300" prst="artDeco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6592" y="1466459"/>
            <a:ext cx="3415728" cy="3651448"/>
          </a:xfrm>
          <a:prstGeom prst="rect">
            <a:avLst/>
          </a:prstGeom>
          <a:ln>
            <a:solidFill>
              <a:schemeClr val="bg1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scene3d>
            <a:camera prst="isometricOffAxis2Left"/>
            <a:lightRig rig="threePt" dir="t"/>
          </a:scene3d>
          <a:sp3d>
            <a:bevelT w="114300" prst="artDeco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47783" y="3656998"/>
            <a:ext cx="3204117" cy="3060340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52400" h="50800" prst="softRound"/>
          </a:sp3d>
        </p:spPr>
      </p:pic>
      <p:sp>
        <p:nvSpPr>
          <p:cNvPr id="8" name="Прямоугольник 7"/>
          <p:cNvSpPr/>
          <p:nvPr/>
        </p:nvSpPr>
        <p:spPr>
          <a:xfrm>
            <a:off x="2684116" y="208651"/>
            <a:ext cx="612068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Рассказ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картине 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«Домашние животные»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80109" y="3456531"/>
            <a:ext cx="3497046" cy="3168352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w="114300" prst="hardEdge"/>
          </a:sp3d>
        </p:spPr>
      </p:pic>
    </p:spTree>
    <p:extLst>
      <p:ext uri="{BB962C8B-B14F-4D97-AF65-F5344CB8AC3E}">
        <p14:creationId xmlns:p14="http://schemas.microsoft.com/office/powerpoint/2010/main" val="253819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31740" y="1026314"/>
            <a:ext cx="662473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Изготовление стенгазеты с рассказами детей  		       «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 домашний любимец»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857312"/>
            <a:ext cx="6480720" cy="4514912"/>
          </a:xfrm>
          <a:prstGeom prst="rect">
            <a:avLst/>
          </a:prstGeom>
          <a:effectLst>
            <a:softEdge rad="63500"/>
          </a:effectLst>
          <a:scene3d>
            <a:camera prst="perspective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43698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9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4" y="1340773"/>
            <a:ext cx="640871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Рисование «Нальем воду в аквариум»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94972" y="2480693"/>
            <a:ext cx="4283968" cy="3212976"/>
          </a:xfrm>
          <a:prstGeom prst="rect">
            <a:avLst/>
          </a:prstGeom>
          <a:scene3d>
            <a:camera prst="perspectiveBelow"/>
            <a:lightRig rig="threePt" dir="t"/>
          </a:scene3d>
          <a:sp3d>
            <a:bevelT prst="angle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36778" y="2508210"/>
            <a:ext cx="4488088" cy="3362063"/>
          </a:xfrm>
          <a:prstGeom prst="rect">
            <a:avLst/>
          </a:prstGeom>
          <a:scene3d>
            <a:camera prst="perspectiveBelow"/>
            <a:lightRig rig="threePt" dir="t"/>
          </a:scene3d>
          <a:sp3d>
            <a:bevelT w="101600" prst="rible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72600" y="2782730"/>
            <a:ext cx="4543416" cy="3240360"/>
          </a:xfrm>
          <a:prstGeom prst="rect">
            <a:avLst/>
          </a:prstGeom>
          <a:scene3d>
            <a:camera prst="perspectiveRight"/>
            <a:lightRig rig="threePt" dir="t"/>
          </a:scene3d>
          <a:sp3d>
            <a:bevelT w="152400" h="50800" prst="softRound"/>
          </a:sp3d>
        </p:spPr>
      </p:pic>
      <p:sp>
        <p:nvSpPr>
          <p:cNvPr id="7" name="TextBox 6"/>
          <p:cNvSpPr txBox="1"/>
          <p:nvPr/>
        </p:nvSpPr>
        <p:spPr>
          <a:xfrm>
            <a:off x="2899238" y="476672"/>
            <a:ext cx="6065250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kern="50" dirty="0" smtClean="0">
                <a:solidFill>
                  <a:srgbClr val="FF0000"/>
                </a:solidFill>
                <a:latin typeface="Times New Roman"/>
                <a:ea typeface="Andale Sans UI"/>
              </a:rPr>
              <a:t>             Образовательная </a:t>
            </a:r>
            <a:r>
              <a:rPr lang="ru-RU" sz="2400" b="1" kern="50" dirty="0">
                <a:solidFill>
                  <a:srgbClr val="FF0000"/>
                </a:solidFill>
                <a:latin typeface="Times New Roman"/>
                <a:ea typeface="Andale Sans UI"/>
              </a:rPr>
              <a:t>область </a:t>
            </a:r>
            <a:endParaRPr lang="ru-RU" sz="2400" b="1" kern="50" dirty="0" smtClean="0">
              <a:solidFill>
                <a:srgbClr val="FF0000"/>
              </a:solidFill>
              <a:latin typeface="Times New Roman"/>
              <a:ea typeface="Andale Sans UI"/>
            </a:endParaRPr>
          </a:p>
          <a:p>
            <a:r>
              <a:rPr lang="ru-RU" sz="2400" b="1" kern="50" dirty="0" smtClean="0">
                <a:solidFill>
                  <a:srgbClr val="FF0000"/>
                </a:solidFill>
                <a:latin typeface="Times New Roman"/>
                <a:ea typeface="Andale Sans UI"/>
              </a:rPr>
              <a:t>«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удожественно-эстетическое   развитие </a:t>
            </a:r>
            <a:r>
              <a:rPr lang="ru-RU" sz="2400" b="1" kern="50" dirty="0" smtClean="0">
                <a:solidFill>
                  <a:srgbClr val="FF0000"/>
                </a:solidFill>
                <a:latin typeface="Times New Roman"/>
                <a:ea typeface="Andale Sans UI"/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2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111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7182" y="2867274"/>
            <a:ext cx="4190179" cy="372945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49359" y="2759555"/>
            <a:ext cx="4077073" cy="41198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764704"/>
            <a:ext cx="5040560" cy="2797999"/>
          </a:xfrm>
          <a:prstGeom prst="rect">
            <a:avLst/>
          </a:prstGeom>
          <a:scene3d>
            <a:camera prst="perspectiveFront"/>
            <a:lightRig rig="threePt" dir="t"/>
          </a:scene3d>
          <a:sp3d>
            <a:bevelT w="114300" prst="artDeco"/>
          </a:sp3d>
        </p:spPr>
      </p:pic>
    </p:spTree>
    <p:extLst>
      <p:ext uri="{BB962C8B-B14F-4D97-AF65-F5344CB8AC3E}">
        <p14:creationId xmlns:p14="http://schemas.microsoft.com/office/powerpoint/2010/main" val="226336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189</Words>
  <Application>Microsoft Office PowerPoint</Application>
  <PresentationFormat>Экран (4:3)</PresentationFormat>
  <Paragraphs>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57</cp:revision>
  <dcterms:modified xsi:type="dcterms:W3CDTF">2017-09-20T20:23:27Z</dcterms:modified>
</cp:coreProperties>
</file>