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892" y="78"/>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20.09.2017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20.09.2017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20.09.2017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20.09.2017</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6632" y="395537"/>
            <a:ext cx="6624736" cy="8679299"/>
          </a:xfrm>
          <a:prstGeom prst="rect">
            <a:avLst/>
          </a:prstGeom>
        </p:spPr>
        <p:txBody>
          <a:bodyPr wrap="square">
            <a:spAutoFit/>
          </a:bodyPr>
          <a:lstStyle/>
          <a:p>
            <a:pPr algn="ctr"/>
            <a:r>
              <a:rPr lang="ru-RU" sz="1600" b="1" i="1" dirty="0">
                <a:latin typeface="Times New Roman" panose="02020603050405020304" pitchFamily="18" charset="0"/>
                <a:cs typeface="Times New Roman" panose="02020603050405020304" pitchFamily="18" charset="0"/>
              </a:rPr>
              <a:t>Уважаемые мамы и папы !  Здравствуйте !</a:t>
            </a:r>
          </a:p>
          <a:p>
            <a:pPr algn="ctr"/>
            <a:r>
              <a:rPr lang="ru-RU" sz="1600" b="1" i="1" dirty="0">
                <a:latin typeface="Times New Roman" panose="02020603050405020304" pitchFamily="18" charset="0"/>
                <a:cs typeface="Times New Roman" panose="02020603050405020304" pitchFamily="18" charset="0"/>
              </a:rPr>
              <a:t>С 1 сентября начинает свою работу вокальный кружок  детской песни    «</a:t>
            </a:r>
            <a:r>
              <a:rPr lang="ru-RU" sz="1600" b="1" i="1" dirty="0" err="1">
                <a:latin typeface="Times New Roman" panose="02020603050405020304" pitchFamily="18" charset="0"/>
                <a:cs typeface="Times New Roman" panose="02020603050405020304" pitchFamily="18" charset="0"/>
              </a:rPr>
              <a:t>Күңелле</a:t>
            </a:r>
            <a:r>
              <a:rPr lang="ru-RU" sz="1600" b="1" i="1" dirty="0">
                <a:latin typeface="Times New Roman" panose="02020603050405020304" pitchFamily="18" charset="0"/>
                <a:cs typeface="Times New Roman" panose="02020603050405020304" pitchFamily="18" charset="0"/>
              </a:rPr>
              <a:t> </a:t>
            </a:r>
            <a:r>
              <a:rPr lang="ru-RU" sz="1600" b="1" i="1" dirty="0" err="1">
                <a:latin typeface="Times New Roman" panose="02020603050405020304" pitchFamily="18" charset="0"/>
                <a:cs typeface="Times New Roman" panose="02020603050405020304" pitchFamily="18" charset="0"/>
              </a:rPr>
              <a:t>балачак</a:t>
            </a:r>
            <a:r>
              <a:rPr lang="ru-RU" sz="1600" b="1" i="1" dirty="0">
                <a:latin typeface="Times New Roman" panose="02020603050405020304" pitchFamily="18" charset="0"/>
                <a:cs typeface="Times New Roman" panose="02020603050405020304" pitchFamily="18" charset="0"/>
              </a:rPr>
              <a:t>»!</a:t>
            </a:r>
          </a:p>
          <a:p>
            <a:endParaRPr lang="ru-RU" sz="1600" i="1" dirty="0">
              <a:latin typeface="Times New Roman" panose="02020603050405020304" pitchFamily="18" charset="0"/>
              <a:cs typeface="Times New Roman" panose="02020603050405020304" pitchFamily="18" charset="0"/>
            </a:endParaRPr>
          </a:p>
          <a:p>
            <a:r>
              <a:rPr lang="ru-RU" sz="1400" dirty="0">
                <a:latin typeface="Times New Roman" panose="02020603050405020304" pitchFamily="18" charset="0"/>
                <a:cs typeface="Times New Roman" panose="02020603050405020304" pitchFamily="18" charset="0"/>
              </a:rPr>
              <a:t>При выборе кружка, вы-родители, руководствуетесь пользой для вашего ребенка как в настоящем-с точки зрения укрепления его здоровья и развития способностей, и в будущем- пригодятся ли полученные навыки и знания в его работе, сможет ли он применить их в жизни.</a:t>
            </a:r>
          </a:p>
          <a:p>
            <a:r>
              <a:rPr lang="ru-RU" sz="1400" dirty="0">
                <a:latin typeface="Times New Roman" panose="02020603050405020304" pitchFamily="18" charset="0"/>
                <a:cs typeface="Times New Roman" panose="02020603050405020304" pitchFamily="18" charset="0"/>
              </a:rPr>
              <a:t>Если Ваш ребенок проявляет интерес к пению, ему нравится музыка, и он частенько напевает какие-то мелодии, кружок вокального пения может стать подходящим вариантом. Но в современном мире бытует мнение, что занятия пением не так важны, как общеобразовательные дисциплины. Поэтому часто родители  относятся к пению невнимательно. Однако такой взгляд ошибочный! </a:t>
            </a:r>
            <a:endParaRPr lang="en-US" sz="1400" dirty="0" smtClean="0">
              <a:latin typeface="Times New Roman" panose="02020603050405020304" pitchFamily="18" charset="0"/>
              <a:cs typeface="Times New Roman" panose="02020603050405020304" pitchFamily="18" charset="0"/>
            </a:endParaRPr>
          </a:p>
          <a:p>
            <a:r>
              <a:rPr lang="ru-RU" sz="1400" dirty="0" smtClean="0">
                <a:latin typeface="Times New Roman" panose="02020603050405020304" pitchFamily="18" charset="0"/>
                <a:cs typeface="Times New Roman" panose="02020603050405020304" pitchFamily="18" charset="0"/>
              </a:rPr>
              <a:t>Почему</a:t>
            </a:r>
            <a:r>
              <a:rPr lang="ru-RU" sz="1400" dirty="0">
                <a:latin typeface="Times New Roman" panose="02020603050405020304" pitchFamily="18" charset="0"/>
                <a:cs typeface="Times New Roman" panose="02020603050405020304" pitchFamily="18" charset="0"/>
              </a:rPr>
              <a:t>? </a:t>
            </a:r>
          </a:p>
          <a:p>
            <a:r>
              <a:rPr lang="ru-RU" sz="1400" dirty="0">
                <a:latin typeface="Times New Roman" panose="02020603050405020304" pitchFamily="18" charset="0"/>
                <a:cs typeface="Times New Roman" panose="02020603050405020304" pitchFamily="18" charset="0"/>
              </a:rPr>
              <a:t>Давайте разберемся…  Пение влияет как на здоровье, так и на эмоции детей, и это доказанный наукой факт. Для начала нужно понимать, что в пении очень важно дыхание, и прежде чем начинать петь, мы с детьми выполняем  несколько несложных дыхательных упражнений, благодаря которым  “прокачиваются” все наши трахеи и бронхи, тренируются гортань и лёгкие. Это является профилактикой в первую очередь простудных заболеваний, укрепляется иммунитет ,что  очень важно для растущего организма ребенка. Так же для пения важна правильная дикция. Этому способствуют артикуляционная гимнастика, которая проводится после дыхательных упражнений (укрепляются  жевательные, глотательные и мимические  мышцы артикуляционного аппарата ) и пальчиковая гимнастика, которая  развивает не только мелкую моторику, но и стимулируют речевую активность, речевой центр ребёнка.</a:t>
            </a:r>
          </a:p>
          <a:p>
            <a:r>
              <a:rPr lang="ru-RU" sz="1400" dirty="0">
                <a:latin typeface="Times New Roman" panose="02020603050405020304" pitchFamily="18" charset="0"/>
                <a:cs typeface="Times New Roman" panose="02020603050405020304" pitchFamily="18" charset="0"/>
              </a:rPr>
              <a:t>Также занятия вокалом улучшают память (так как нужно запоминать текст, ритм, мелодию, паузы)</a:t>
            </a:r>
          </a:p>
          <a:p>
            <a:r>
              <a:rPr lang="ru-RU" sz="1400" dirty="0">
                <a:latin typeface="Times New Roman" panose="02020603050405020304" pitchFamily="18" charset="0"/>
                <a:cs typeface="Times New Roman" panose="02020603050405020304" pitchFamily="18" charset="0"/>
              </a:rPr>
              <a:t>Пение делает детей более дружелюбными, что позволяет им легче налаживать контакты с другими детьми, раскрывает его творческий потенциал, способствует хорошему настроению и избавляет от замкнутости и чувства </a:t>
            </a:r>
            <a:r>
              <a:rPr lang="ru-RU" sz="1400" dirty="0" err="1">
                <a:latin typeface="Times New Roman" panose="02020603050405020304" pitchFamily="18" charset="0"/>
                <a:cs typeface="Times New Roman" panose="02020603050405020304" pitchFamily="18" charset="0"/>
              </a:rPr>
              <a:t>неуверенности.Этот</a:t>
            </a:r>
            <a:r>
              <a:rPr lang="ru-RU" sz="1400" dirty="0">
                <a:latin typeface="Times New Roman" panose="02020603050405020304" pitchFamily="18" charset="0"/>
                <a:cs typeface="Times New Roman" panose="02020603050405020304" pitchFamily="18" charset="0"/>
              </a:rPr>
              <a:t> пункт не относится непосредственно к физическому здоровью, но укрепляет здоровье психическое, что тоже немаловажно.</a:t>
            </a:r>
          </a:p>
          <a:p>
            <a:r>
              <a:rPr lang="ru-RU" sz="1400" dirty="0">
                <a:latin typeface="Times New Roman" panose="02020603050405020304" pitchFamily="18" charset="0"/>
                <a:cs typeface="Times New Roman" panose="02020603050405020304" pitchFamily="18" charset="0"/>
              </a:rPr>
              <a:t>Пойте на здоровье!  Но лучше не в одиночестве, а на групповых занятиях вокального кружка детской песни «</a:t>
            </a:r>
            <a:r>
              <a:rPr lang="ru-RU" sz="1400" dirty="0" err="1">
                <a:latin typeface="Times New Roman" panose="02020603050405020304" pitchFamily="18" charset="0"/>
                <a:cs typeface="Times New Roman" panose="02020603050405020304" pitchFamily="18" charset="0"/>
              </a:rPr>
              <a:t>Күңелле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балачак</a:t>
            </a:r>
            <a:r>
              <a:rPr lang="ru-RU" sz="1400" dirty="0">
                <a:latin typeface="Times New Roman" panose="02020603050405020304" pitchFamily="18" charset="0"/>
                <a:cs typeface="Times New Roman" panose="02020603050405020304" pitchFamily="18" charset="0"/>
              </a:rPr>
              <a:t> »! </a:t>
            </a:r>
            <a:endParaRPr lang="en-US" sz="1400" dirty="0" smtClean="0">
              <a:latin typeface="Times New Roman" panose="02020603050405020304" pitchFamily="18" charset="0"/>
              <a:cs typeface="Times New Roman" panose="02020603050405020304" pitchFamily="18" charset="0"/>
            </a:endParaRPr>
          </a:p>
          <a:p>
            <a:r>
              <a:rPr lang="ru-RU" sz="1400" dirty="0" smtClean="0">
                <a:latin typeface="Times New Roman" panose="02020603050405020304" pitchFamily="18" charset="0"/>
                <a:cs typeface="Times New Roman" panose="02020603050405020304" pitchFamily="18" charset="0"/>
              </a:rPr>
              <a:t>Ждем </a:t>
            </a:r>
            <a:r>
              <a:rPr lang="ru-RU" sz="1400" dirty="0">
                <a:latin typeface="Times New Roman" panose="02020603050405020304" pitchFamily="18" charset="0"/>
                <a:cs typeface="Times New Roman" panose="02020603050405020304" pitchFamily="18" charset="0"/>
              </a:rPr>
              <a:t>Ваших детей на наших занятиях !</a:t>
            </a:r>
          </a:p>
          <a:p>
            <a:r>
              <a:rPr lang="ru-RU" sz="1400" b="1" i="1" dirty="0">
                <a:latin typeface="Times New Roman" panose="02020603050405020304" pitchFamily="18" charset="0"/>
                <a:cs typeface="Times New Roman" panose="02020603050405020304" pitchFamily="18" charset="0"/>
              </a:rPr>
              <a:t>    </a:t>
            </a:r>
            <a:endParaRPr lang="en-US" sz="1400" b="1" i="1" dirty="0">
              <a:latin typeface="Times New Roman" panose="02020603050405020304" pitchFamily="18" charset="0"/>
              <a:cs typeface="Times New Roman" panose="02020603050405020304" pitchFamily="18" charset="0"/>
            </a:endParaRPr>
          </a:p>
          <a:p>
            <a:pPr algn="ctr"/>
            <a:r>
              <a:rPr lang="en-US" sz="1600" b="1" i="1" dirty="0">
                <a:latin typeface="Times New Roman" panose="02020603050405020304" pitchFamily="18" charset="0"/>
                <a:cs typeface="Times New Roman" panose="02020603050405020304" pitchFamily="18" charset="0"/>
              </a:rPr>
              <a:t> </a:t>
            </a:r>
            <a:r>
              <a:rPr lang="ru-RU" sz="1600" b="1" i="1" dirty="0" smtClean="0">
                <a:latin typeface="Times New Roman" panose="02020603050405020304" pitchFamily="18" charset="0"/>
                <a:cs typeface="Times New Roman" panose="02020603050405020304" pitchFamily="18" charset="0"/>
              </a:rPr>
              <a:t>С </a:t>
            </a:r>
            <a:r>
              <a:rPr lang="ru-RU" sz="1600" b="1" i="1" dirty="0">
                <a:latin typeface="Times New Roman" panose="02020603050405020304" pitchFamily="18" charset="0"/>
                <a:cs typeface="Times New Roman" panose="02020603050405020304" pitchFamily="18" charset="0"/>
              </a:rPr>
              <a:t>уважением музыкальный руководитель </a:t>
            </a:r>
            <a:endParaRPr lang="en-US" sz="1600" b="1" i="1" dirty="0">
              <a:latin typeface="Times New Roman" panose="02020603050405020304" pitchFamily="18" charset="0"/>
              <a:cs typeface="Times New Roman" panose="02020603050405020304" pitchFamily="18" charset="0"/>
            </a:endParaRPr>
          </a:p>
          <a:p>
            <a:pPr algn="ctr"/>
            <a:r>
              <a:rPr lang="ru-RU" sz="1600" b="1" i="1" dirty="0">
                <a:latin typeface="Times New Roman" panose="02020603050405020304" pitchFamily="18" charset="0"/>
                <a:cs typeface="Times New Roman" panose="02020603050405020304" pitchFamily="18" charset="0"/>
              </a:rPr>
              <a:t>Закирова Венера </a:t>
            </a:r>
            <a:r>
              <a:rPr lang="ru-RU" sz="1600" b="1" i="1" dirty="0" err="1">
                <a:latin typeface="Times New Roman" panose="02020603050405020304" pitchFamily="18" charset="0"/>
                <a:cs typeface="Times New Roman" panose="02020603050405020304" pitchFamily="18" charset="0"/>
              </a:rPr>
              <a:t>Мидхатовна</a:t>
            </a:r>
            <a:r>
              <a:rPr lang="ru-RU" sz="1600" b="1" i="1" dirty="0">
                <a:latin typeface="Times New Roman" panose="02020603050405020304" pitchFamily="18" charset="0"/>
                <a:cs typeface="Times New Roman" panose="02020603050405020304" pitchFamily="18" charset="0"/>
              </a:rPr>
              <a:t>.</a:t>
            </a:r>
            <a:endParaRPr lang="ru-RU" sz="1600" dirty="0"/>
          </a:p>
        </p:txBody>
      </p:sp>
      <p:pic>
        <p:nvPicPr>
          <p:cNvPr id="1026" name="Picture 2" descr="C:\Users\Пользователь\Pictures\cvetnay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66122">
            <a:off x="648695" y="1730608"/>
            <a:ext cx="6110249" cy="5766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6203750"/>
      </p:ext>
    </p:extLst>
  </p:cSld>
  <p:clrMapOvr>
    <a:masterClrMapping/>
  </p:clrMapOvr>
</p:sld>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84</TotalTime>
  <Words>364</Words>
  <Application>Microsoft Office PowerPoint</Application>
  <PresentationFormat>Экран (4:3)</PresentationFormat>
  <Paragraphs>14</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Тема Office</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14</cp:revision>
  <dcterms:created xsi:type="dcterms:W3CDTF">2016-07-13T06:31:13Z</dcterms:created>
  <dcterms:modified xsi:type="dcterms:W3CDTF">2017-09-20T16:03:48Z</dcterms:modified>
</cp:coreProperties>
</file>