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307" r:id="rId3"/>
    <p:sldId id="269" r:id="rId4"/>
    <p:sldId id="257" r:id="rId5"/>
    <p:sldId id="258" r:id="rId6"/>
    <p:sldId id="259" r:id="rId7"/>
    <p:sldId id="260" r:id="rId8"/>
    <p:sldId id="294" r:id="rId9"/>
    <p:sldId id="295" r:id="rId10"/>
    <p:sldId id="297" r:id="rId11"/>
    <p:sldId id="279" r:id="rId12"/>
    <p:sldId id="280" r:id="rId13"/>
    <p:sldId id="281" r:id="rId14"/>
    <p:sldId id="282" r:id="rId15"/>
    <p:sldId id="284" r:id="rId16"/>
    <p:sldId id="285" r:id="rId17"/>
    <p:sldId id="286" r:id="rId18"/>
    <p:sldId id="288" r:id="rId19"/>
    <p:sldId id="302" r:id="rId20"/>
    <p:sldId id="291" r:id="rId21"/>
    <p:sldId id="292" r:id="rId22"/>
    <p:sldId id="274" r:id="rId2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848711"/>
    <a:srgbClr val="8B0D7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717"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61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EAF463A-BC7C-46EE-9F1E-7F377CCA4891}" type="datetimeFigureOut">
              <a:rPr lang="en-US" smtClean="0"/>
              <a:pPr/>
              <a:t>9/20/2017</a:t>
            </a:fld>
            <a:endParaRPr lang="en-US"/>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EAF463A-BC7C-46EE-9F1E-7F377CCA4891}" type="datetimeFigureOut">
              <a:rPr lang="en-US" smtClean="0"/>
              <a:pPr/>
              <a:t>9/20/2017</a:t>
            </a:fld>
            <a:endParaRPr lang="en-US"/>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en-US"/>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EAF463A-BC7C-46EE-9F1E-7F377CCA4891}" type="datetimeFigureOut">
              <a:rPr lang="en-US" smtClean="0"/>
              <a:pPr/>
              <a:t>9/20/2017</a:t>
            </a:fld>
            <a:endParaRPr lang="en-US"/>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Номер слайда 5"/>
          <p:cNvSpPr>
            <a:spLocks noGrp="1"/>
          </p:cNvSpPr>
          <p:nvPr>
            <p:ph type="sldNum" sz="quarter" idx="12"/>
          </p:nvPr>
        </p:nvSpPr>
        <p:spPr>
          <a:xfrm>
            <a:off x="6733952" y="6555112"/>
            <a:ext cx="588336" cy="228600"/>
          </a:xfrm>
        </p:spPr>
        <p:txBody>
          <a:bodyPr/>
          <a:lstStyle>
            <a:extLst/>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EAF463A-BC7C-46EE-9F1E-7F377CCA4891}" type="datetimeFigureOut">
              <a:rPr lang="en-US" smtClean="0"/>
              <a:pPr/>
              <a:t>9/20/2017</a:t>
            </a:fld>
            <a:endParaRPr lang="en-US"/>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transition>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EAF463A-BC7C-46EE-9F1E-7F377CCA4891}" type="datetimeFigureOut">
              <a:rPr lang="en-US" smtClean="0"/>
              <a:pPr/>
              <a:t>9/20/2017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transition>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EAF463A-BC7C-46EE-9F1E-7F377CCA4891}" type="datetimeFigureOut">
              <a:rPr lang="en-US" smtClean="0"/>
              <a:pPr/>
              <a:t>9/20/2017</a:t>
            </a:fld>
            <a:endParaRPr lang="en-US"/>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p:cover dir="r"/>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4343400"/>
            <a:ext cx="7772400" cy="1447800"/>
          </a:xfrm>
        </p:spPr>
        <p:txBody>
          <a:bodyPr>
            <a:normAutofit/>
          </a:bodyPr>
          <a:lstStyle/>
          <a:p>
            <a:r>
              <a:rPr lang="ru-RU" sz="1800" dirty="0" smtClean="0">
                <a:solidFill>
                  <a:srgbClr val="FFFF00"/>
                </a:solidFill>
              </a:rPr>
              <a:t/>
            </a:r>
            <a:br>
              <a:rPr lang="ru-RU" sz="1800" dirty="0" smtClean="0">
                <a:solidFill>
                  <a:srgbClr val="FFFF00"/>
                </a:solidFill>
              </a:rPr>
            </a:br>
            <a:r>
              <a:rPr lang="ru-RU" sz="1800" dirty="0" smtClean="0">
                <a:solidFill>
                  <a:srgbClr val="FFFF00"/>
                </a:solidFill>
              </a:rPr>
              <a:t/>
            </a:r>
            <a:br>
              <a:rPr lang="ru-RU" sz="1800" dirty="0" smtClean="0">
                <a:solidFill>
                  <a:srgbClr val="FFFF00"/>
                </a:solidFill>
              </a:rPr>
            </a:br>
            <a:endParaRPr lang="ru-RU" sz="1800" dirty="0">
              <a:solidFill>
                <a:srgbClr val="FFFF00"/>
              </a:solidFill>
            </a:endParaRPr>
          </a:p>
        </p:txBody>
      </p:sp>
      <p:sp>
        <p:nvSpPr>
          <p:cNvPr id="3" name="Подзаголовок 2"/>
          <p:cNvSpPr>
            <a:spLocks noGrp="1"/>
          </p:cNvSpPr>
          <p:nvPr>
            <p:ph type="subTitle" idx="1"/>
          </p:nvPr>
        </p:nvSpPr>
        <p:spPr>
          <a:xfrm>
            <a:off x="533400" y="3581400"/>
            <a:ext cx="8001000" cy="685800"/>
          </a:xfrm>
        </p:spPr>
        <p:txBody>
          <a:bodyPr>
            <a:noAutofit/>
          </a:bodyPr>
          <a:lstStyle/>
          <a:p>
            <a:endParaRPr lang="ru-RU" sz="4000" b="1" dirty="0" smtClean="0">
              <a:solidFill>
                <a:schemeClr val="tx1">
                  <a:lumMod val="95000"/>
                  <a:lumOff val="5000"/>
                </a:schemeClr>
              </a:solidFill>
            </a:endParaRPr>
          </a:p>
          <a:p>
            <a:r>
              <a:rPr lang="ru-RU" sz="4000" b="1" dirty="0" smtClean="0">
                <a:solidFill>
                  <a:schemeClr val="tx1">
                    <a:lumMod val="95000"/>
                    <a:lumOff val="5000"/>
                  </a:schemeClr>
                </a:solidFill>
              </a:rPr>
              <a:t>«Роль  фитнеса в физической культуре»</a:t>
            </a:r>
            <a:r>
              <a:rPr lang="ru-RU" sz="4000" dirty="0" smtClean="0">
                <a:solidFill>
                  <a:schemeClr val="tx1">
                    <a:lumMod val="95000"/>
                    <a:lumOff val="5000"/>
                  </a:schemeClr>
                </a:solidFill>
              </a:rPr>
              <a:t/>
            </a:r>
            <a:br>
              <a:rPr lang="ru-RU" sz="4000" dirty="0" smtClean="0">
                <a:solidFill>
                  <a:schemeClr val="tx1">
                    <a:lumMod val="95000"/>
                    <a:lumOff val="5000"/>
                  </a:schemeClr>
                </a:solidFill>
              </a:rPr>
            </a:br>
            <a:r>
              <a:rPr lang="ru-RU" sz="2800" dirty="0" smtClean="0">
                <a:solidFill>
                  <a:srgbClr val="00B0F0"/>
                </a:solidFill>
              </a:rPr>
              <a:t/>
            </a:r>
            <a:br>
              <a:rPr lang="ru-RU" sz="2800" dirty="0" smtClean="0">
                <a:solidFill>
                  <a:srgbClr val="00B0F0"/>
                </a:solidFill>
              </a:rPr>
            </a:br>
            <a:r>
              <a:rPr lang="ru-RU" sz="2800" dirty="0" smtClean="0">
                <a:solidFill>
                  <a:srgbClr val="00B0F0"/>
                </a:solidFill>
              </a:rPr>
              <a:t> </a:t>
            </a:r>
            <a:r>
              <a:rPr lang="ru-RU" sz="2800" dirty="0" smtClean="0">
                <a:solidFill>
                  <a:srgbClr val="FFC000"/>
                </a:solidFill>
              </a:rPr>
              <a:t/>
            </a:r>
            <a:br>
              <a:rPr lang="ru-RU" sz="2800" dirty="0" smtClean="0">
                <a:solidFill>
                  <a:srgbClr val="FFC000"/>
                </a:solidFill>
              </a:rPr>
            </a:br>
            <a:endParaRPr lang="ru-RU" sz="2800" dirty="0"/>
          </a:p>
        </p:txBody>
      </p:sp>
      <p:pic>
        <p:nvPicPr>
          <p:cNvPr id="4098" name="Picture 2" descr="C:\Users\User\Desktop\фитнес\1111.jpg"/>
          <p:cNvPicPr>
            <a:picLocks noChangeAspect="1" noChangeArrowheads="1"/>
          </p:cNvPicPr>
          <p:nvPr/>
        </p:nvPicPr>
        <p:blipFill>
          <a:blip r:embed="rId2" cstate="print"/>
          <a:srcRect/>
          <a:stretch>
            <a:fillRect/>
          </a:stretch>
        </p:blipFill>
        <p:spPr bwMode="auto">
          <a:xfrm>
            <a:off x="3429000" y="1524000"/>
            <a:ext cx="4056146" cy="2209800"/>
          </a:xfrm>
          <a:prstGeom prst="rect">
            <a:avLst/>
          </a:prstGeom>
          <a:noFill/>
        </p:spPr>
      </p:pic>
      <p:sp>
        <p:nvSpPr>
          <p:cNvPr id="5" name="Прямоугольник 4"/>
          <p:cNvSpPr/>
          <p:nvPr/>
        </p:nvSpPr>
        <p:spPr>
          <a:xfrm>
            <a:off x="4572000" y="5791200"/>
            <a:ext cx="4572000" cy="584775"/>
          </a:xfrm>
          <a:prstGeom prst="rect">
            <a:avLst/>
          </a:prstGeom>
        </p:spPr>
        <p:txBody>
          <a:bodyPr>
            <a:spAutoFit/>
          </a:bodyPr>
          <a:lstStyle/>
          <a:p>
            <a:r>
              <a:rPr lang="ru-RU" sz="1600" dirty="0" smtClean="0">
                <a:solidFill>
                  <a:schemeClr val="tx1">
                    <a:lumMod val="95000"/>
                    <a:lumOff val="5000"/>
                  </a:schemeClr>
                </a:solidFill>
              </a:rPr>
              <a:t>Преподаватель физической культуры</a:t>
            </a:r>
          </a:p>
          <a:p>
            <a:r>
              <a:rPr lang="ru-RU" sz="1600" dirty="0" smtClean="0">
                <a:solidFill>
                  <a:schemeClr val="tx1">
                    <a:lumMod val="95000"/>
                    <a:lumOff val="5000"/>
                  </a:schemeClr>
                </a:solidFill>
              </a:rPr>
              <a:t>Мерзлякова Александра Ивановна</a:t>
            </a:r>
            <a:endParaRPr lang="ru-RU" sz="1600" dirty="0">
              <a:solidFill>
                <a:schemeClr val="tx1">
                  <a:lumMod val="95000"/>
                  <a:lumOff val="5000"/>
                </a:schemeClr>
              </a:solidFill>
            </a:endParaRPr>
          </a:p>
        </p:txBody>
      </p:sp>
      <p:sp>
        <p:nvSpPr>
          <p:cNvPr id="6" name="Прямоугольник 5"/>
          <p:cNvSpPr/>
          <p:nvPr/>
        </p:nvSpPr>
        <p:spPr>
          <a:xfrm>
            <a:off x="152400" y="0"/>
            <a:ext cx="8686800" cy="954107"/>
          </a:xfrm>
          <a:prstGeom prst="rect">
            <a:avLst/>
          </a:prstGeom>
        </p:spPr>
        <p:txBody>
          <a:bodyPr wrap="square">
            <a:spAutoFit/>
          </a:bodyPr>
          <a:lstStyle/>
          <a:p>
            <a:r>
              <a:rPr lang="ru-RU" sz="1400" b="1" dirty="0" smtClean="0">
                <a:solidFill>
                  <a:schemeClr val="tx1">
                    <a:lumMod val="95000"/>
                    <a:lumOff val="5000"/>
                  </a:schemeClr>
                </a:solidFill>
              </a:rPr>
              <a:t>ГОСУДАРСТВЕННОЕ АВТОНОМНОЕ ПРОФЕССИОНАЛЬНОЕ ОБРАЗОВАТЕЛЬНОЕ УЧРЕЖДЕНИЕ </a:t>
            </a:r>
            <a:br>
              <a:rPr lang="ru-RU" sz="1400" b="1" dirty="0" smtClean="0">
                <a:solidFill>
                  <a:schemeClr val="tx1">
                    <a:lumMod val="95000"/>
                    <a:lumOff val="5000"/>
                  </a:schemeClr>
                </a:solidFill>
              </a:rPr>
            </a:br>
            <a:r>
              <a:rPr lang="ru-RU" sz="1400" b="1" dirty="0" smtClean="0">
                <a:solidFill>
                  <a:schemeClr val="tx1">
                    <a:lumMod val="95000"/>
                    <a:lumOff val="5000"/>
                  </a:schemeClr>
                </a:solidFill>
              </a:rPr>
              <a:t>САРАТОВСКОЙ ОБЛАСТИ </a:t>
            </a:r>
            <a:br>
              <a:rPr lang="ru-RU" sz="1400" b="1" dirty="0" smtClean="0">
                <a:solidFill>
                  <a:schemeClr val="tx1">
                    <a:lumMod val="95000"/>
                    <a:lumOff val="5000"/>
                  </a:schemeClr>
                </a:solidFill>
              </a:rPr>
            </a:br>
            <a:r>
              <a:rPr lang="ru-RU" sz="1400" b="1" dirty="0" smtClean="0">
                <a:solidFill>
                  <a:schemeClr val="tx1">
                    <a:lumMod val="95000"/>
                    <a:lumOff val="5000"/>
                  </a:schemeClr>
                </a:solidFill>
              </a:rPr>
              <a:t>«БАЛАКОВСКИЙ МЕДИЦИНСКИЙ КОЛЛЕДЖ»</a:t>
            </a:r>
            <a:br>
              <a:rPr lang="ru-RU" sz="1400" b="1" dirty="0" smtClean="0">
                <a:solidFill>
                  <a:schemeClr val="tx1">
                    <a:lumMod val="95000"/>
                    <a:lumOff val="5000"/>
                  </a:schemeClr>
                </a:solidFill>
              </a:rPr>
            </a:br>
            <a:endParaRPr lang="ru-RU" sz="1400" b="1" dirty="0"/>
          </a:p>
        </p:txBody>
      </p:sp>
      <p:sp>
        <p:nvSpPr>
          <p:cNvPr id="7" name="Прямоугольник 6"/>
          <p:cNvSpPr/>
          <p:nvPr/>
        </p:nvSpPr>
        <p:spPr>
          <a:xfrm>
            <a:off x="3657600" y="6324600"/>
            <a:ext cx="691215" cy="307777"/>
          </a:xfrm>
          <a:prstGeom prst="rect">
            <a:avLst/>
          </a:prstGeom>
        </p:spPr>
        <p:txBody>
          <a:bodyPr wrap="none">
            <a:spAutoFit/>
          </a:bodyPr>
          <a:lstStyle/>
          <a:p>
            <a:r>
              <a:rPr lang="ru-RU" sz="1400" b="1" dirty="0" smtClean="0"/>
              <a:t>2017г</a:t>
            </a:r>
            <a:endParaRPr lang="ru-RU" sz="1400" b="1" dirty="0"/>
          </a:p>
        </p:txBody>
      </p:sp>
    </p:spTree>
  </p:cSld>
  <p:clrMapOvr>
    <a:masterClrMapping/>
  </p:clrMapOvr>
  <p:transition>
    <p:cover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38200"/>
            <a:ext cx="7239000" cy="838200"/>
          </a:xfrm>
        </p:spPr>
        <p:txBody>
          <a:bodyPr>
            <a:noAutofit/>
          </a:bodyPr>
          <a:lstStyle/>
          <a:p>
            <a:pPr algn="ctr"/>
            <a:r>
              <a:rPr lang="ru-RU" sz="3200" b="1" dirty="0" smtClean="0">
                <a:solidFill>
                  <a:schemeClr val="accent2">
                    <a:lumMod val="50000"/>
                  </a:schemeClr>
                </a:solidFill>
                <a:latin typeface="Times New Roman" pitchFamily="18" charset="0"/>
                <a:cs typeface="Times New Roman" pitchFamily="18" charset="0"/>
              </a:rPr>
              <a:t>Актуальность фитнеса  в наше время</a:t>
            </a:r>
            <a:r>
              <a:rPr lang="ru-RU" sz="3200" dirty="0" smtClean="0">
                <a:solidFill>
                  <a:srgbClr val="FF0000"/>
                </a:solidFill>
                <a:latin typeface="Times New Roman" pitchFamily="18" charset="0"/>
                <a:cs typeface="Times New Roman" pitchFamily="18" charset="0"/>
              </a:rPr>
              <a:t/>
            </a:r>
            <a:br>
              <a:rPr lang="ru-RU" sz="3200" dirty="0" smtClean="0">
                <a:solidFill>
                  <a:srgbClr val="FF0000"/>
                </a:solidFill>
                <a:latin typeface="Times New Roman" pitchFamily="18" charset="0"/>
                <a:cs typeface="Times New Roman" pitchFamily="18" charset="0"/>
              </a:rPr>
            </a:br>
            <a:endParaRPr lang="ru-RU" sz="32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371600"/>
            <a:ext cx="7239000" cy="4846320"/>
          </a:xfrm>
        </p:spPr>
        <p:txBody>
          <a:bodyPr/>
          <a:lstStyle/>
          <a:p>
            <a:r>
              <a:rPr lang="ru-RU" dirty="0" smtClean="0">
                <a:latin typeface="Times New Roman" pitchFamily="18" charset="0"/>
                <a:cs typeface="Times New Roman" pitchFamily="18" charset="0"/>
              </a:rPr>
              <a:t>Фитнесс – это, в первую очередь, здоровый образ жизни. </a:t>
            </a:r>
          </a:p>
          <a:p>
            <a:r>
              <a:rPr lang="ru-RU" dirty="0" smtClean="0">
                <a:latin typeface="Times New Roman" pitchFamily="18" charset="0"/>
                <a:cs typeface="Times New Roman" pitchFamily="18" charset="0"/>
              </a:rPr>
              <a:t>Фитнесс – ответ человека на убыстряющийся темп жизни. </a:t>
            </a:r>
          </a:p>
          <a:p>
            <a:r>
              <a:rPr lang="ru-RU" dirty="0" smtClean="0">
                <a:latin typeface="Times New Roman" pitchFamily="18" charset="0"/>
                <a:cs typeface="Times New Roman" pitchFamily="18" charset="0"/>
              </a:rPr>
              <a:t>Желание быть в форме – естественное желание, тем более актуальное сейчас, когда болезни и дурные привычки стали все </a:t>
            </a:r>
            <a:r>
              <a:rPr lang="ru-RU" smtClean="0">
                <a:latin typeface="Times New Roman" pitchFamily="18" charset="0"/>
                <a:cs typeface="Times New Roman" pitchFamily="18" charset="0"/>
              </a:rPr>
              <a:t>больше распространяться. </a:t>
            </a:r>
            <a:endParaRPr lang="ru-RU" dirty="0" smtClean="0">
              <a:latin typeface="Times New Roman" pitchFamily="18" charset="0"/>
              <a:cs typeface="Times New Roman" pitchFamily="18" charset="0"/>
            </a:endParaRPr>
          </a:p>
          <a:p>
            <a:endParaRPr lang="ru-RU" dirty="0"/>
          </a:p>
        </p:txBody>
      </p:sp>
      <p:sp>
        <p:nvSpPr>
          <p:cNvPr id="25604" name="AutoShape 4" descr="Картинки по запросу картинки девушка занимающаяся фитнесом  бег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6" name="AutoShape 6" descr="Картинки по запросу картинки девушка занимающаяся фитнесом  бег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08" name="AutoShape 8" descr="Картинки по запросу картинки девушка занимающаяся фитнесом  бег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5610" name="AutoShape 10" descr="Картинки по запросу картинки девушка занимающаяся фитнесом  бег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 name="Рисунок 9" descr="Похожее изображение"/>
          <p:cNvPicPr/>
          <p:nvPr/>
        </p:nvPicPr>
        <p:blipFill>
          <a:blip r:embed="rId2" cstate="print"/>
          <a:srcRect/>
          <a:stretch>
            <a:fillRect/>
          </a:stretch>
        </p:blipFill>
        <p:spPr bwMode="auto">
          <a:xfrm>
            <a:off x="1828800" y="4800600"/>
            <a:ext cx="3743325" cy="1905000"/>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0"/>
            <a:ext cx="7239000" cy="838200"/>
          </a:xfrm>
        </p:spPr>
        <p:txBody>
          <a:bodyPr>
            <a:normAutofit/>
          </a:bodyPr>
          <a:lstStyle/>
          <a:p>
            <a:pPr algn="ctr"/>
            <a:r>
              <a:rPr lang="ru-RU" dirty="0" smtClean="0"/>
              <a:t> </a:t>
            </a:r>
            <a:r>
              <a:rPr lang="ru-RU" dirty="0" smtClean="0">
                <a:solidFill>
                  <a:schemeClr val="accent2">
                    <a:lumMod val="50000"/>
                  </a:schemeClr>
                </a:solidFill>
                <a:latin typeface="Times New Roman" pitchFamily="18" charset="0"/>
                <a:cs typeface="Times New Roman" pitchFamily="18" charset="0"/>
              </a:rPr>
              <a:t>направление фитнеса</a:t>
            </a:r>
            <a:endParaRPr lang="ru-RU" dirty="0">
              <a:solidFill>
                <a:schemeClr val="accent2">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533400" y="1143000"/>
            <a:ext cx="4495800" cy="4846320"/>
          </a:xfrm>
        </p:spPr>
        <p:txBody>
          <a:bodyPr>
            <a:noAutofit/>
          </a:bodyPr>
          <a:lstStyle/>
          <a:p>
            <a:r>
              <a:rPr lang="ru-RU" sz="1800" dirty="0" smtClean="0">
                <a:latin typeface="Times New Roman" pitchFamily="18" charset="0"/>
                <a:cs typeface="Times New Roman" pitchFamily="18" charset="0"/>
              </a:rPr>
              <a:t>Некоторые люди отдают предпочтение какому-то одному виду тренировок и занимаются им до самой старости, другие совмещают несколько направлений, для достижения больших целей. Какой вид фитнеса выберите вы, зависит от вашей конкретной задачи. Например, если вы намерены развить гибкость тела, но не заинтересованы в наборе мышечной массы, то вам лучше всего подойдет стретчинг, а в случае, если вы хотите сбросить лишний вес и укрепить сердце, можно заняться аэробикой, шейпингом или пилатесом.</a:t>
            </a:r>
          </a:p>
          <a:p>
            <a:r>
              <a:rPr lang="ru-RU" sz="1800" dirty="0" smtClean="0">
                <a:latin typeface="Times New Roman" pitchFamily="18" charset="0"/>
                <a:cs typeface="Times New Roman" pitchFamily="18" charset="0"/>
              </a:rPr>
              <a:t>Чтобы вы могли выбрать именно ту дисциплину, которая будет максимально соответствовать вашим требованиям и пожеланиям, мы поможем вам разобраться, что из себя представляют самые распространенные виды фитнеса.</a:t>
            </a:r>
            <a:endParaRPr lang="ru-RU" sz="1800" dirty="0">
              <a:latin typeface="Times New Roman" pitchFamily="18" charset="0"/>
              <a:cs typeface="Times New Roman" pitchFamily="18" charset="0"/>
            </a:endParaRPr>
          </a:p>
        </p:txBody>
      </p:sp>
      <p:pic>
        <p:nvPicPr>
          <p:cNvPr id="5" name="Рисунок 4" descr="Картинки по запросу женщина и мужчина в возрасте занимаются фитнесом"/>
          <p:cNvPicPr/>
          <p:nvPr/>
        </p:nvPicPr>
        <p:blipFill>
          <a:blip r:embed="rId2" cstate="print"/>
          <a:srcRect/>
          <a:stretch>
            <a:fillRect/>
          </a:stretch>
        </p:blipFill>
        <p:spPr bwMode="auto">
          <a:xfrm>
            <a:off x="5029200" y="2286000"/>
            <a:ext cx="3672647" cy="2728912"/>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152400"/>
            <a:ext cx="7239000" cy="914400"/>
          </a:xfrm>
        </p:spPr>
        <p:txBody>
          <a:bodyPr/>
          <a:lstStyle/>
          <a:p>
            <a:pPr algn="ctr"/>
            <a:r>
              <a:rPr lang="ru-RU" dirty="0" smtClean="0">
                <a:solidFill>
                  <a:schemeClr val="accent2">
                    <a:lumMod val="50000"/>
                  </a:schemeClr>
                </a:solidFill>
                <a:latin typeface="Times New Roman" pitchFamily="18" charset="0"/>
                <a:cs typeface="Times New Roman" pitchFamily="18" charset="0"/>
              </a:rPr>
              <a:t>Воркаут</a:t>
            </a:r>
            <a:endParaRPr lang="ru-RU" dirty="0">
              <a:solidFill>
                <a:schemeClr val="accent2">
                  <a:lumMod val="50000"/>
                </a:schemeClr>
              </a:solidFill>
              <a:latin typeface="Times New Roman" pitchFamily="18" charset="0"/>
              <a:cs typeface="Times New Roman" pitchFamily="18" charset="0"/>
            </a:endParaRPr>
          </a:p>
        </p:txBody>
      </p:sp>
      <p:pic>
        <p:nvPicPr>
          <p:cNvPr id="4" name="Содержимое 3" descr="Воркаут"/>
          <p:cNvPicPr>
            <a:picLocks noGrp="1"/>
          </p:cNvPicPr>
          <p:nvPr>
            <p:ph idx="1"/>
          </p:nvPr>
        </p:nvPicPr>
        <p:blipFill>
          <a:blip r:embed="rId2" cstate="print"/>
          <a:srcRect/>
          <a:stretch>
            <a:fillRect/>
          </a:stretch>
        </p:blipFill>
        <p:spPr bwMode="auto">
          <a:xfrm>
            <a:off x="4038600" y="1828800"/>
            <a:ext cx="3733800" cy="3124201"/>
          </a:xfrm>
          <a:prstGeom prst="rect">
            <a:avLst/>
          </a:prstGeom>
          <a:noFill/>
          <a:ln w="9525">
            <a:noFill/>
            <a:miter lim="800000"/>
            <a:headEnd/>
            <a:tailEnd/>
          </a:ln>
        </p:spPr>
      </p:pic>
      <p:sp>
        <p:nvSpPr>
          <p:cNvPr id="5" name="Прямоугольник 4"/>
          <p:cNvSpPr/>
          <p:nvPr/>
        </p:nvSpPr>
        <p:spPr>
          <a:xfrm>
            <a:off x="457200" y="1295400"/>
            <a:ext cx="3429000" cy="3785652"/>
          </a:xfrm>
          <a:prstGeom prst="rect">
            <a:avLst/>
          </a:prstGeom>
        </p:spPr>
        <p:txBody>
          <a:bodyPr wrap="square">
            <a:spAutoFit/>
          </a:bodyPr>
          <a:lstStyle/>
          <a:p>
            <a:r>
              <a:rPr lang="ru-RU" sz="2400" dirty="0" smtClean="0"/>
              <a:t> </a:t>
            </a:r>
            <a:r>
              <a:rPr lang="ru-RU" sz="2400" dirty="0" smtClean="0">
                <a:latin typeface="Times New Roman" pitchFamily="18" charset="0"/>
                <a:cs typeface="Times New Roman" pitchFamily="18" charset="0"/>
              </a:rPr>
              <a:t>Массовое спортивное явление, которое приобрело широкую популярность в последнее время благодаря своей относительной дешевизне  и не замысловатой концепции тренировок</a:t>
            </a:r>
            <a:endParaRPr lang="ru-RU" sz="24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0" y="533400"/>
            <a:ext cx="4724400" cy="1219200"/>
          </a:xfrm>
        </p:spPr>
        <p:txBody>
          <a:bodyPr>
            <a:normAutofit fontScale="90000"/>
          </a:bodyPr>
          <a:lstStyle/>
          <a:p>
            <a:pPr algn="ctr"/>
            <a:r>
              <a:rPr lang="ru-RU" dirty="0" smtClean="0">
                <a:solidFill>
                  <a:schemeClr val="accent2">
                    <a:lumMod val="50000"/>
                  </a:schemeClr>
                </a:solidFill>
                <a:latin typeface="Times New Roman" pitchFamily="18" charset="0"/>
                <a:cs typeface="Times New Roman" pitchFamily="18" charset="0"/>
              </a:rPr>
              <a:t>Бодифлекс</a:t>
            </a:r>
            <a:r>
              <a:rPr lang="ru-RU" dirty="0" smtClean="0">
                <a:solidFill>
                  <a:srgbClr val="00B050"/>
                </a:solidFill>
                <a:latin typeface="Times New Roman" pitchFamily="18" charset="0"/>
                <a:cs typeface="Times New Roman" pitchFamily="18" charset="0"/>
              </a:rPr>
              <a:t/>
            </a:r>
            <a:br>
              <a:rPr lang="ru-RU" dirty="0" smtClean="0">
                <a:solidFill>
                  <a:srgbClr val="00B050"/>
                </a:solidFill>
                <a:latin typeface="Times New Roman" pitchFamily="18" charset="0"/>
                <a:cs typeface="Times New Roman" pitchFamily="18" charset="0"/>
              </a:rPr>
            </a:br>
            <a:r>
              <a:rPr lang="ru-RU" dirty="0" smtClean="0">
                <a:solidFill>
                  <a:srgbClr val="00B050"/>
                </a:solidFill>
              </a:rPr>
              <a:t/>
            </a:r>
            <a:br>
              <a:rPr lang="ru-RU" dirty="0" smtClean="0">
                <a:solidFill>
                  <a:srgbClr val="00B050"/>
                </a:solidFill>
              </a:rPr>
            </a:br>
            <a:endParaRPr lang="ru-RU" sz="2200" dirty="0">
              <a:solidFill>
                <a:schemeClr val="tx1"/>
              </a:solidFill>
              <a:latin typeface="+mn-lt"/>
            </a:endParaRPr>
          </a:p>
        </p:txBody>
      </p:sp>
      <p:sp>
        <p:nvSpPr>
          <p:cNvPr id="20481" name="Rectangle 1"/>
          <p:cNvSpPr>
            <a:spLocks noChangeArrowheads="1"/>
          </p:cNvSpPr>
          <p:nvPr/>
        </p:nvSpPr>
        <p:spPr bwMode="auto">
          <a:xfrm>
            <a:off x="457200" y="1219200"/>
            <a:ext cx="28194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400" dirty="0" smtClean="0">
                <a:solidFill>
                  <a:srgbClr val="191919"/>
                </a:solidFill>
                <a:latin typeface="Times New Roman" pitchFamily="18" charset="0"/>
                <a:ea typeface="Calibri" pitchFamily="34" charset="0"/>
                <a:cs typeface="Times New Roman" pitchFamily="18" charset="0"/>
              </a:rPr>
              <a:t>К</a:t>
            </a:r>
            <a:r>
              <a:rPr kumimoji="0" lang="ru-RU" sz="2400" b="0" i="0" u="none" strike="noStrike" cap="none" normalizeH="0" baseline="0" dirty="0" smtClean="0">
                <a:ln>
                  <a:noFill/>
                </a:ln>
                <a:solidFill>
                  <a:srgbClr val="191919"/>
                </a:solidFill>
                <a:effectLst/>
                <a:latin typeface="Times New Roman" pitchFamily="18" charset="0"/>
                <a:ea typeface="Calibri" pitchFamily="34" charset="0"/>
                <a:cs typeface="Times New Roman" pitchFamily="18" charset="0"/>
              </a:rPr>
              <a:t>омплекс несложных дыхательных упражнений с помощью диафрагмы, задачей которого является насыщение тканей кислородом посредством задержки дыхания с последующим резким и быстрым выдохом.</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 name="Рисунок 4" descr="Похожее изображение"/>
          <p:cNvPicPr/>
          <p:nvPr/>
        </p:nvPicPr>
        <p:blipFill>
          <a:blip r:embed="rId2" cstate="print"/>
          <a:srcRect/>
          <a:stretch>
            <a:fillRect/>
          </a:stretch>
        </p:blipFill>
        <p:spPr bwMode="auto">
          <a:xfrm>
            <a:off x="3505200" y="2743200"/>
            <a:ext cx="4096385" cy="2560241"/>
          </a:xfrm>
          <a:prstGeom prst="rect">
            <a:avLst/>
          </a:prstGeom>
          <a:noFill/>
          <a:ln w="9525">
            <a:noFill/>
            <a:miter lim="800000"/>
            <a:headEnd/>
            <a:tailEnd/>
          </a:ln>
        </p:spPr>
      </p:pic>
      <p:sp>
        <p:nvSpPr>
          <p:cNvPr id="6" name="Содержимое 5"/>
          <p:cNvSpPr>
            <a:spLocks noGrp="1"/>
          </p:cNvSpPr>
          <p:nvPr>
            <p:ph idx="1"/>
          </p:nvPr>
        </p:nvSpPr>
        <p:spPr/>
        <p:txBody>
          <a:bodyPr/>
          <a:lstStyle/>
          <a:p>
            <a:endParaRPr lang="ru-RU" dirty="0"/>
          </a:p>
        </p:txBody>
      </p:sp>
    </p:spTree>
  </p:cSld>
  <p:clrMapOvr>
    <a:masterClrMapping/>
  </p:clrMapOvr>
  <p:transition>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4800"/>
            <a:ext cx="7239000" cy="1143000"/>
          </a:xfrm>
        </p:spPr>
        <p:txBody>
          <a:bodyPr>
            <a:noAutofit/>
          </a:bodyPr>
          <a:lstStyle/>
          <a:p>
            <a:pPr algn="ctr"/>
            <a:r>
              <a:rPr lang="ru-RU" sz="3600" dirty="0" err="1" smtClean="0">
                <a:solidFill>
                  <a:schemeClr val="accent2">
                    <a:lumMod val="50000"/>
                  </a:schemeClr>
                </a:solidFill>
                <a:latin typeface="Times New Roman" pitchFamily="18" charset="0"/>
                <a:cs typeface="Times New Roman" pitchFamily="18" charset="0"/>
              </a:rPr>
              <a:t>Стретчинг</a:t>
            </a:r>
            <a:r>
              <a:rPr lang="ru-RU" sz="3600" dirty="0" smtClean="0">
                <a:solidFill>
                  <a:schemeClr val="accent2">
                    <a:lumMod val="50000"/>
                  </a:schemeClr>
                </a:solidFill>
                <a:latin typeface="Times New Roman" pitchFamily="18" charset="0"/>
                <a:cs typeface="Times New Roman" pitchFamily="18" charset="0"/>
              </a:rPr>
              <a:t/>
            </a:r>
            <a:br>
              <a:rPr lang="ru-RU" sz="3600" dirty="0" smtClean="0">
                <a:solidFill>
                  <a:schemeClr val="accent2">
                    <a:lumMod val="50000"/>
                  </a:schemeClr>
                </a:solidFill>
                <a:latin typeface="Times New Roman" pitchFamily="18" charset="0"/>
                <a:cs typeface="Times New Roman" pitchFamily="18" charset="0"/>
              </a:rPr>
            </a:br>
            <a:endParaRPr lang="ru-RU" sz="3600" dirty="0">
              <a:solidFill>
                <a:schemeClr val="accent2">
                  <a:lumMod val="50000"/>
                </a:schemeClr>
              </a:solidFill>
              <a:latin typeface="Times New Roman" pitchFamily="18" charset="0"/>
              <a:cs typeface="Times New Roman" pitchFamily="18" charset="0"/>
            </a:endParaRPr>
          </a:p>
        </p:txBody>
      </p:sp>
      <p:pic>
        <p:nvPicPr>
          <p:cNvPr id="4" name="Содержимое 3" descr="Стретчинг"/>
          <p:cNvPicPr>
            <a:picLocks noGrp="1"/>
          </p:cNvPicPr>
          <p:nvPr>
            <p:ph idx="1"/>
          </p:nvPr>
        </p:nvPicPr>
        <p:blipFill>
          <a:blip r:embed="rId2" cstate="print"/>
          <a:srcRect/>
          <a:stretch>
            <a:fillRect/>
          </a:stretch>
        </p:blipFill>
        <p:spPr bwMode="auto">
          <a:xfrm>
            <a:off x="4419600" y="2133600"/>
            <a:ext cx="3352800" cy="2514600"/>
          </a:xfrm>
          <a:prstGeom prst="rect">
            <a:avLst/>
          </a:prstGeom>
          <a:noFill/>
          <a:ln w="9525">
            <a:noFill/>
            <a:miter lim="800000"/>
            <a:headEnd/>
            <a:tailEnd/>
          </a:ln>
        </p:spPr>
      </p:pic>
      <p:sp>
        <p:nvSpPr>
          <p:cNvPr id="5" name="Прямоугольник 4"/>
          <p:cNvSpPr/>
          <p:nvPr/>
        </p:nvSpPr>
        <p:spPr>
          <a:xfrm>
            <a:off x="381000" y="1447800"/>
            <a:ext cx="3657600" cy="4093428"/>
          </a:xfrm>
          <a:prstGeom prst="rect">
            <a:avLst/>
          </a:prstGeom>
        </p:spPr>
        <p:txBody>
          <a:bodyPr wrap="square">
            <a:spAutoFit/>
          </a:bodyPr>
          <a:lstStyle/>
          <a:p>
            <a:r>
              <a:rPr lang="ru-RU" sz="2000" dirty="0" smtClean="0">
                <a:latin typeface="Times New Roman" pitchFamily="18" charset="0"/>
                <a:cs typeface="Times New Roman" pitchFamily="18" charset="0"/>
              </a:rPr>
              <a:t>Комплекс упражнений, для улучшения физического здоровья, посредством растягивания мышц, сухожилий и связок. Развитая гибкость позволяет поддерживать правильную осанку, качественнее выполнять упражнения. Также стретчинг предотвращает возникающие с возрастом и неправильным образом жизни боли в спине</a:t>
            </a:r>
            <a:endParaRPr lang="ru-RU" sz="20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67000" y="381000"/>
            <a:ext cx="2057400" cy="1143000"/>
          </a:xfrm>
        </p:spPr>
        <p:txBody>
          <a:bodyPr>
            <a:normAutofit fontScale="90000"/>
          </a:bodyPr>
          <a:lstStyle/>
          <a:p>
            <a:pPr algn="ctr"/>
            <a:r>
              <a:rPr lang="ru-RU" dirty="0" smtClean="0">
                <a:solidFill>
                  <a:schemeClr val="accent2">
                    <a:lumMod val="50000"/>
                  </a:schemeClr>
                </a:solidFill>
                <a:latin typeface="Times New Roman" pitchFamily="18" charset="0"/>
                <a:cs typeface="Times New Roman" pitchFamily="18" charset="0"/>
              </a:rPr>
              <a:t>Йога</a:t>
            </a:r>
            <a:br>
              <a:rPr lang="ru-RU" dirty="0" smtClean="0">
                <a:solidFill>
                  <a:schemeClr val="accent2">
                    <a:lumMod val="50000"/>
                  </a:schemeClr>
                </a:solidFill>
                <a:latin typeface="Times New Roman" pitchFamily="18" charset="0"/>
                <a:cs typeface="Times New Roman" pitchFamily="18" charset="0"/>
              </a:rPr>
            </a:br>
            <a:endParaRPr lang="ru-RU" dirty="0">
              <a:solidFill>
                <a:schemeClr val="accent2">
                  <a:lumMod val="50000"/>
                </a:schemeClr>
              </a:solidFill>
              <a:latin typeface="Times New Roman" pitchFamily="18" charset="0"/>
              <a:cs typeface="Times New Roman" pitchFamily="18" charset="0"/>
            </a:endParaRPr>
          </a:p>
        </p:txBody>
      </p:sp>
      <p:pic>
        <p:nvPicPr>
          <p:cNvPr id="4" name="Содержимое 3" descr="Йога"/>
          <p:cNvPicPr>
            <a:picLocks noGrp="1"/>
          </p:cNvPicPr>
          <p:nvPr>
            <p:ph idx="1"/>
          </p:nvPr>
        </p:nvPicPr>
        <p:blipFill>
          <a:blip r:embed="rId2" cstate="print"/>
          <a:srcRect/>
          <a:stretch>
            <a:fillRect/>
          </a:stretch>
        </p:blipFill>
        <p:spPr bwMode="auto">
          <a:xfrm>
            <a:off x="3886200" y="1219200"/>
            <a:ext cx="3505200" cy="1981200"/>
          </a:xfrm>
          <a:prstGeom prst="rect">
            <a:avLst/>
          </a:prstGeom>
          <a:noFill/>
          <a:ln w="9525">
            <a:noFill/>
            <a:miter lim="800000"/>
            <a:headEnd/>
            <a:tailEnd/>
          </a:ln>
        </p:spPr>
      </p:pic>
      <p:sp>
        <p:nvSpPr>
          <p:cNvPr id="5" name="Прямоугольник 4"/>
          <p:cNvSpPr/>
          <p:nvPr/>
        </p:nvSpPr>
        <p:spPr>
          <a:xfrm>
            <a:off x="609600" y="2133601"/>
            <a:ext cx="2667000" cy="2800767"/>
          </a:xfrm>
          <a:prstGeom prst="rect">
            <a:avLst/>
          </a:prstGeom>
        </p:spPr>
        <p:txBody>
          <a:bodyPr wrap="square">
            <a:spAutoFit/>
          </a:bodyPr>
          <a:lstStyle/>
          <a:p>
            <a:r>
              <a:rPr lang="ru-RU" sz="2400" dirty="0" smtClean="0">
                <a:latin typeface="Times New Roman" pitchFamily="18" charset="0"/>
                <a:cs typeface="Times New Roman" pitchFamily="18" charset="0"/>
              </a:rPr>
              <a:t>Это учение, стиль жизни. является мощной система оздоровления и формирования фигуры.</a:t>
            </a:r>
          </a:p>
          <a:p>
            <a:endParaRPr lang="ru-RU" sz="3200" dirty="0"/>
          </a:p>
        </p:txBody>
      </p:sp>
      <p:pic>
        <p:nvPicPr>
          <p:cNvPr id="6" name="Рисунок 5" descr="Похожее изображение"/>
          <p:cNvPicPr/>
          <p:nvPr/>
        </p:nvPicPr>
        <p:blipFill>
          <a:blip r:embed="rId3" cstate="print"/>
          <a:srcRect/>
          <a:stretch>
            <a:fillRect/>
          </a:stretch>
        </p:blipFill>
        <p:spPr bwMode="auto">
          <a:xfrm>
            <a:off x="3048000" y="3505200"/>
            <a:ext cx="4343400" cy="2828925"/>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t>
            </a:r>
            <a:r>
              <a:rPr lang="ru-RU" sz="4000" dirty="0" smtClean="0">
                <a:solidFill>
                  <a:schemeClr val="accent2">
                    <a:lumMod val="50000"/>
                  </a:schemeClr>
                </a:solidFill>
                <a:latin typeface="Times New Roman" pitchFamily="18" charset="0"/>
                <a:cs typeface="Times New Roman" pitchFamily="18" charset="0"/>
              </a:rPr>
              <a:t>Пилатес </a:t>
            </a:r>
            <a:br>
              <a:rPr lang="ru-RU" sz="4000" dirty="0" smtClean="0">
                <a:solidFill>
                  <a:schemeClr val="accent2">
                    <a:lumMod val="50000"/>
                  </a:schemeClr>
                </a:solidFill>
                <a:latin typeface="Times New Roman" pitchFamily="18" charset="0"/>
                <a:cs typeface="Times New Roman" pitchFamily="18" charset="0"/>
              </a:rPr>
            </a:br>
            <a:endParaRPr lang="ru-RU" sz="4000" dirty="0">
              <a:solidFill>
                <a:schemeClr val="accent2">
                  <a:lumMod val="50000"/>
                </a:schemeClr>
              </a:solidFill>
              <a:latin typeface="Times New Roman" pitchFamily="18" charset="0"/>
              <a:cs typeface="Times New Roman" pitchFamily="18" charset="0"/>
            </a:endParaRPr>
          </a:p>
        </p:txBody>
      </p:sp>
      <p:pic>
        <p:nvPicPr>
          <p:cNvPr id="4" name="Содержимое 3" descr="Пилатес"/>
          <p:cNvPicPr>
            <a:picLocks noGrp="1"/>
          </p:cNvPicPr>
          <p:nvPr>
            <p:ph idx="1"/>
          </p:nvPr>
        </p:nvPicPr>
        <p:blipFill>
          <a:blip r:embed="rId2" cstate="print"/>
          <a:srcRect/>
          <a:stretch>
            <a:fillRect/>
          </a:stretch>
        </p:blipFill>
        <p:spPr bwMode="auto">
          <a:xfrm>
            <a:off x="3962400" y="1828800"/>
            <a:ext cx="4038600" cy="3886200"/>
          </a:xfrm>
          <a:prstGeom prst="rect">
            <a:avLst/>
          </a:prstGeom>
          <a:noFill/>
          <a:ln w="9525">
            <a:noFill/>
            <a:miter lim="800000"/>
            <a:headEnd/>
            <a:tailEnd/>
          </a:ln>
        </p:spPr>
      </p:pic>
      <p:sp>
        <p:nvSpPr>
          <p:cNvPr id="5" name="Прямоугольник 4"/>
          <p:cNvSpPr/>
          <p:nvPr/>
        </p:nvSpPr>
        <p:spPr>
          <a:xfrm>
            <a:off x="304800" y="1905000"/>
            <a:ext cx="3048000" cy="3785652"/>
          </a:xfrm>
          <a:prstGeom prst="rect">
            <a:avLst/>
          </a:prstGeom>
        </p:spPr>
        <p:txBody>
          <a:bodyPr wrap="square">
            <a:spAutoFit/>
          </a:bodyPr>
          <a:lstStyle/>
          <a:p>
            <a:r>
              <a:rPr lang="ru-RU" sz="2000" dirty="0" smtClean="0">
                <a:latin typeface="Times New Roman" pitchFamily="18" charset="0"/>
                <a:cs typeface="Times New Roman" pitchFamily="18" charset="0"/>
              </a:rPr>
              <a:t>Настолько универсальный вид фитнеса, что им может заниматься любой человек - не зависимо от возраста, веса и отсутствия базовой физической подготовки. </a:t>
            </a:r>
          </a:p>
          <a:p>
            <a:r>
              <a:rPr lang="ru-RU" sz="2000" dirty="0" smtClean="0">
                <a:latin typeface="Times New Roman" pitchFamily="18" charset="0"/>
                <a:cs typeface="Times New Roman" pitchFamily="18" charset="0"/>
              </a:rPr>
              <a:t>Фигура, ровная спинка, плоский подтянутый животик - это минимум, который может подарить вашему телу Пилатес.</a:t>
            </a:r>
            <a:endParaRPr lang="ru-RU" sz="20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304800"/>
            <a:ext cx="7239000" cy="838200"/>
          </a:xfrm>
        </p:spPr>
        <p:txBody>
          <a:bodyPr>
            <a:normAutofit/>
          </a:bodyPr>
          <a:lstStyle/>
          <a:p>
            <a:pPr algn="ctr"/>
            <a:r>
              <a:rPr lang="ru-RU" sz="3600" dirty="0" smtClean="0">
                <a:solidFill>
                  <a:schemeClr val="accent2">
                    <a:lumMod val="50000"/>
                  </a:schemeClr>
                </a:solidFill>
                <a:latin typeface="Times New Roman" pitchFamily="18" charset="0"/>
                <a:cs typeface="Times New Roman" pitchFamily="18" charset="0"/>
              </a:rPr>
              <a:t>Калланетика</a:t>
            </a:r>
            <a:endParaRPr lang="ru-RU" sz="3600" dirty="0">
              <a:solidFill>
                <a:schemeClr val="accent2">
                  <a:lumMod val="50000"/>
                </a:schemeClr>
              </a:solidFill>
              <a:latin typeface="Times New Roman" pitchFamily="18" charset="0"/>
              <a:cs typeface="Times New Roman" pitchFamily="18" charset="0"/>
            </a:endParaRPr>
          </a:p>
        </p:txBody>
      </p:sp>
      <p:pic>
        <p:nvPicPr>
          <p:cNvPr id="4" name="Содержимое 3" descr="Калланетика"/>
          <p:cNvPicPr>
            <a:picLocks noGrp="1"/>
          </p:cNvPicPr>
          <p:nvPr>
            <p:ph idx="1"/>
          </p:nvPr>
        </p:nvPicPr>
        <p:blipFill>
          <a:blip r:embed="rId2" cstate="print"/>
          <a:srcRect/>
          <a:stretch>
            <a:fillRect/>
          </a:stretch>
        </p:blipFill>
        <p:spPr bwMode="auto">
          <a:xfrm>
            <a:off x="4038600" y="1981200"/>
            <a:ext cx="3657600" cy="3657600"/>
          </a:xfrm>
          <a:prstGeom prst="rect">
            <a:avLst/>
          </a:prstGeom>
          <a:noFill/>
          <a:ln w="9525">
            <a:noFill/>
            <a:miter lim="800000"/>
            <a:headEnd/>
            <a:tailEnd/>
          </a:ln>
        </p:spPr>
      </p:pic>
      <p:sp>
        <p:nvSpPr>
          <p:cNvPr id="15361" name="Rectangle 1"/>
          <p:cNvSpPr>
            <a:spLocks noChangeArrowheads="1"/>
          </p:cNvSpPr>
          <p:nvPr/>
        </p:nvSpPr>
        <p:spPr bwMode="auto">
          <a:xfrm>
            <a:off x="457200" y="2070557"/>
            <a:ext cx="30480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800" dirty="0" smtClean="0">
                <a:latin typeface="Times New Roman" pitchFamily="18" charset="0"/>
                <a:ea typeface="Times New Roman" pitchFamily="18" charset="0"/>
                <a:cs typeface="Times New Roman" pitchFamily="18" charset="0"/>
              </a:rPr>
              <a:t>Э</a:t>
            </a:r>
            <a:r>
              <a:rPr kumimoji="0" lang="ru-RU" sz="2800" b="0" i="0" u="none" strike="noStrike" cap="none" normalizeH="0" baseline="0" dirty="0" smtClean="0">
                <a:ln>
                  <a:noFill/>
                </a:ln>
                <a:effectLst/>
                <a:latin typeface="Times New Roman" pitchFamily="18" charset="0"/>
                <a:ea typeface="Times New Roman" pitchFamily="18" charset="0"/>
                <a:cs typeface="Times New Roman" pitchFamily="18" charset="0"/>
              </a:rPr>
              <a:t>то система комплексных статических упражнений, направленных на сокращение и растяжение мышц.</a:t>
            </a:r>
            <a:endParaRPr kumimoji="0" lang="ru-RU" sz="2800"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70560"/>
          </a:xfrm>
        </p:spPr>
        <p:txBody>
          <a:bodyPr/>
          <a:lstStyle/>
          <a:p>
            <a:pPr algn="ctr"/>
            <a:r>
              <a:rPr lang="ru-RU" dirty="0" smtClean="0">
                <a:solidFill>
                  <a:schemeClr val="accent2">
                    <a:lumMod val="50000"/>
                  </a:schemeClr>
                </a:solidFill>
                <a:latin typeface="Times New Roman" pitchFamily="18" charset="0"/>
                <a:cs typeface="Times New Roman" pitchFamily="18" charset="0"/>
              </a:rPr>
              <a:t>Аквааэробика </a:t>
            </a:r>
            <a:endParaRPr lang="ru-RU" dirty="0">
              <a:solidFill>
                <a:schemeClr val="accent2">
                  <a:lumMod val="50000"/>
                </a:schemeClr>
              </a:solidFill>
              <a:latin typeface="Times New Roman" pitchFamily="18" charset="0"/>
              <a:cs typeface="Times New Roman" pitchFamily="18" charset="0"/>
            </a:endParaRPr>
          </a:p>
        </p:txBody>
      </p:sp>
      <p:pic>
        <p:nvPicPr>
          <p:cNvPr id="4" name="Содержимое 3" descr="Аквааэробика"/>
          <p:cNvPicPr>
            <a:picLocks noGrp="1"/>
          </p:cNvPicPr>
          <p:nvPr>
            <p:ph idx="1"/>
          </p:nvPr>
        </p:nvPicPr>
        <p:blipFill>
          <a:blip r:embed="rId2" cstate="print"/>
          <a:srcRect/>
          <a:stretch>
            <a:fillRect/>
          </a:stretch>
        </p:blipFill>
        <p:spPr bwMode="auto">
          <a:xfrm>
            <a:off x="3886200" y="1828800"/>
            <a:ext cx="3886200" cy="3048000"/>
          </a:xfrm>
          <a:prstGeom prst="rect">
            <a:avLst/>
          </a:prstGeom>
          <a:noFill/>
          <a:ln w="9525">
            <a:noFill/>
            <a:miter lim="800000"/>
            <a:headEnd/>
            <a:tailEnd/>
          </a:ln>
        </p:spPr>
      </p:pic>
      <p:sp>
        <p:nvSpPr>
          <p:cNvPr id="5" name="Прямоугольник 4"/>
          <p:cNvSpPr/>
          <p:nvPr/>
        </p:nvSpPr>
        <p:spPr>
          <a:xfrm>
            <a:off x="304800" y="1447800"/>
            <a:ext cx="3429000" cy="4524315"/>
          </a:xfrm>
          <a:prstGeom prst="rect">
            <a:avLst/>
          </a:prstGeom>
        </p:spPr>
        <p:txBody>
          <a:bodyPr wrap="square">
            <a:spAutoFit/>
          </a:bodyPr>
          <a:lstStyle/>
          <a:p>
            <a:r>
              <a:rPr lang="ru-RU" sz="2400" dirty="0" smtClean="0">
                <a:latin typeface="Times New Roman" pitchFamily="18" charset="0"/>
                <a:cs typeface="Times New Roman" pitchFamily="18" charset="0"/>
              </a:rPr>
              <a:t>Вид спорта произошел от двух слов – «аква» , что в переводе с латыни «вода» и аэробика  специфический вид фитнеса, практикующий соединение физических упражнений с элементами хореографии, выполняемых под музыку.</a:t>
            </a:r>
            <a:endParaRPr lang="ru-RU" sz="24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dirty="0" smtClean="0">
                <a:solidFill>
                  <a:schemeClr val="accent2">
                    <a:lumMod val="50000"/>
                  </a:schemeClr>
                </a:solidFill>
                <a:latin typeface="Times New Roman" pitchFamily="18" charset="0"/>
                <a:cs typeface="Times New Roman" pitchFamily="18" charset="0"/>
              </a:rPr>
              <a:t>Аэробика</a:t>
            </a:r>
            <a:br>
              <a:rPr lang="ru-RU" sz="4000" dirty="0" smtClean="0">
                <a:solidFill>
                  <a:schemeClr val="accent2">
                    <a:lumMod val="50000"/>
                  </a:schemeClr>
                </a:solidFill>
                <a:latin typeface="Times New Roman" pitchFamily="18" charset="0"/>
                <a:cs typeface="Times New Roman" pitchFamily="18" charset="0"/>
              </a:rPr>
            </a:br>
            <a:endParaRPr lang="ru-RU" sz="4000" dirty="0">
              <a:solidFill>
                <a:schemeClr val="accent2">
                  <a:lumMod val="50000"/>
                </a:schemeClr>
              </a:solidFill>
              <a:latin typeface="Times New Roman" pitchFamily="18" charset="0"/>
              <a:cs typeface="Times New Roman" pitchFamily="18" charset="0"/>
            </a:endParaRPr>
          </a:p>
        </p:txBody>
      </p:sp>
      <p:sp>
        <p:nvSpPr>
          <p:cNvPr id="5" name="Прямоугольник 4"/>
          <p:cNvSpPr/>
          <p:nvPr/>
        </p:nvSpPr>
        <p:spPr>
          <a:xfrm>
            <a:off x="533400" y="1752600"/>
            <a:ext cx="2667000" cy="3539430"/>
          </a:xfrm>
          <a:prstGeom prst="rect">
            <a:avLst/>
          </a:prstGeom>
        </p:spPr>
        <p:txBody>
          <a:bodyPr wrap="square">
            <a:spAutoFit/>
          </a:bodyPr>
          <a:lstStyle/>
          <a:p>
            <a:r>
              <a:rPr lang="ru-RU" sz="2800" dirty="0" smtClean="0">
                <a:latin typeface="Times New Roman" pitchFamily="18" charset="0"/>
                <a:cs typeface="Times New Roman" pitchFamily="18" charset="0"/>
              </a:rPr>
              <a:t>Это комплекс упражнений, который включает в себя ходьбу, бег, прыжки, упражнения на гибкость.</a:t>
            </a:r>
            <a:endParaRPr lang="ru-RU" sz="2800" dirty="0">
              <a:latin typeface="Times New Roman" pitchFamily="18" charset="0"/>
              <a:cs typeface="Times New Roman" pitchFamily="18" charset="0"/>
            </a:endParaRPr>
          </a:p>
        </p:txBody>
      </p:sp>
      <p:pic>
        <p:nvPicPr>
          <p:cNvPr id="6" name="Рисунок 5" descr="Похожее изображение"/>
          <p:cNvPicPr/>
          <p:nvPr/>
        </p:nvPicPr>
        <p:blipFill>
          <a:blip r:embed="rId2" cstate="print"/>
          <a:srcRect/>
          <a:stretch>
            <a:fillRect/>
          </a:stretch>
        </p:blipFill>
        <p:spPr bwMode="auto">
          <a:xfrm>
            <a:off x="3124200" y="2438400"/>
            <a:ext cx="4695825" cy="2362200"/>
          </a:xfrm>
          <a:prstGeom prst="rect">
            <a:avLst/>
          </a:prstGeom>
          <a:noFill/>
          <a:ln w="9525">
            <a:noFill/>
            <a:miter lim="800000"/>
            <a:headEnd/>
            <a:tailEnd/>
          </a:ln>
        </p:spPr>
      </p:pic>
      <p:sp>
        <p:nvSpPr>
          <p:cNvPr id="7" name="Содержимое 6"/>
          <p:cNvSpPr>
            <a:spLocks noGrp="1"/>
          </p:cNvSpPr>
          <p:nvPr>
            <p:ph idx="1"/>
          </p:nvPr>
        </p:nvSpPr>
        <p:spPr/>
        <p:txBody>
          <a:bodyPr/>
          <a:lstStyle/>
          <a:p>
            <a:endParaRPr lang="ru-RU" dirty="0"/>
          </a:p>
        </p:txBody>
      </p:sp>
    </p:spTree>
  </p:cSld>
  <p:clrMapOvr>
    <a:masterClrMapping/>
  </p:clrMapOvr>
  <p:transition>
    <p:cover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914400" y="1551801"/>
            <a:ext cx="62484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tab pos="2243138" algn="l"/>
              </a:tabLst>
            </a:pPr>
            <a:r>
              <a:rPr kumimoji="0" lang="ru-RU" b="1"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За последнее время значительно повысился интерес к физической культуре, к новым веяниям в мире спорта. Новое модное слово «фитнес» вошло в нашу лексику. Фитнес – (пригодность, приспособленность), это развитие всех физических качеств, необходимых для повседневной жизни.</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tab pos="2243138" algn="l"/>
              </a:tabLst>
            </a:pPr>
            <a:r>
              <a:rPr kumimoji="0" lang="ru-RU" b="1" i="0" u="none" strike="noStrike" cap="none" normalizeH="0" baseline="0" dirty="0" err="1" smtClean="0">
                <a:ln>
                  <a:noFill/>
                </a:ln>
                <a:solidFill>
                  <a:srgbClr val="444444"/>
                </a:solidFill>
                <a:effectLst/>
                <a:latin typeface="Times New Roman" pitchFamily="18" charset="0"/>
                <a:ea typeface="Times New Roman" pitchFamily="18" charset="0"/>
                <a:cs typeface="Times New Roman" pitchFamily="18" charset="0"/>
              </a:rPr>
              <a:t>Фитнес-клубы</a:t>
            </a:r>
            <a:r>
              <a:rPr kumimoji="0" lang="ru-RU" b="1"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 оснащенные современными тренажерами, все новые и новые направления в </a:t>
            </a:r>
            <a:r>
              <a:rPr kumimoji="0" lang="ru-RU" b="1" i="0" u="none" strike="noStrike" cap="none" normalizeH="0" baseline="0" dirty="0" err="1" smtClean="0">
                <a:ln>
                  <a:noFill/>
                </a:ln>
                <a:solidFill>
                  <a:srgbClr val="444444"/>
                </a:solidFill>
                <a:effectLst/>
                <a:latin typeface="Times New Roman" pitchFamily="18" charset="0"/>
                <a:ea typeface="Times New Roman" pitchFamily="18" charset="0"/>
                <a:cs typeface="Times New Roman" pitchFamily="18" charset="0"/>
              </a:rPr>
              <a:t>фитнес-аэробике</a:t>
            </a:r>
            <a:r>
              <a:rPr kumimoji="0" lang="ru-RU" b="1"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 фестивали, конвенции, мужской и женский культуризм, бодибилдинг, мужской и женский фитнес, </a:t>
            </a:r>
            <a:r>
              <a:rPr kumimoji="0" lang="ru-RU" b="1" i="0" u="none" strike="noStrike" cap="none" normalizeH="0" baseline="0" dirty="0" err="1" smtClean="0">
                <a:ln>
                  <a:noFill/>
                </a:ln>
                <a:solidFill>
                  <a:srgbClr val="444444"/>
                </a:solidFill>
                <a:effectLst/>
                <a:latin typeface="Times New Roman" pitchFamily="18" charset="0"/>
                <a:ea typeface="Times New Roman" pitchFamily="18" charset="0"/>
                <a:cs typeface="Times New Roman" pitchFamily="18" charset="0"/>
              </a:rPr>
              <a:t>боди-фитнес</a:t>
            </a:r>
            <a:r>
              <a:rPr kumimoji="0" lang="ru-RU" b="1"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 гиревой спорт, пауэрлифтинг, </a:t>
            </a:r>
            <a:r>
              <a:rPr kumimoji="0" lang="ru-RU" b="1" i="0" u="none" strike="noStrike" cap="none" normalizeH="0" baseline="0" dirty="0" err="1" smtClean="0">
                <a:ln>
                  <a:noFill/>
                </a:ln>
                <a:solidFill>
                  <a:srgbClr val="444444"/>
                </a:solidFill>
                <a:effectLst/>
                <a:latin typeface="Times New Roman" pitchFamily="18" charset="0"/>
                <a:ea typeface="Times New Roman" pitchFamily="18" charset="0"/>
                <a:cs typeface="Times New Roman" pitchFamily="18" charset="0"/>
              </a:rPr>
              <a:t>армреслинг</a:t>
            </a:r>
            <a:r>
              <a:rPr kumimoji="0" lang="ru-RU" b="1" i="0" u="none" strike="noStrike" cap="none" normalizeH="0" baseline="0" dirty="0" smtClean="0">
                <a:ln>
                  <a:noFill/>
                </a:ln>
                <a:solidFill>
                  <a:srgbClr val="444444"/>
                </a:solidFill>
                <a:effectLst/>
                <a:latin typeface="Times New Roman" pitchFamily="18" charset="0"/>
                <a:ea typeface="Times New Roman" pitchFamily="18" charset="0"/>
                <a:cs typeface="Times New Roman" pitchFamily="18" charset="0"/>
              </a:rPr>
              <a:t>. Все эти направления способствуют развитию массового оздоровления населения доступными для каждого человека средствами.</a:t>
            </a:r>
            <a:endParaRPr kumimoji="0" lang="ru-RU"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 name="Прямоугольник 2"/>
          <p:cNvSpPr/>
          <p:nvPr/>
        </p:nvSpPr>
        <p:spPr>
          <a:xfrm>
            <a:off x="2895600" y="609600"/>
            <a:ext cx="2544864" cy="769441"/>
          </a:xfrm>
          <a:prstGeom prst="rect">
            <a:avLst/>
          </a:prstGeom>
        </p:spPr>
        <p:txBody>
          <a:bodyPr wrap="none">
            <a:spAutoFit/>
          </a:bodyPr>
          <a:lstStyle/>
          <a:p>
            <a:pPr lvl="0" fontAlgn="base">
              <a:spcBef>
                <a:spcPct val="0"/>
              </a:spcBef>
              <a:spcAft>
                <a:spcPct val="0"/>
              </a:spcAft>
              <a:tabLst>
                <a:tab pos="2243138" algn="l"/>
              </a:tabLst>
            </a:pPr>
            <a:r>
              <a:rPr lang="ru-RU" sz="4400" b="1" dirty="0" smtClean="0">
                <a:solidFill>
                  <a:schemeClr val="accent2">
                    <a:lumMod val="75000"/>
                  </a:schemeClr>
                </a:solidFill>
                <a:latin typeface="Times New Roman" pitchFamily="18" charset="0"/>
                <a:ea typeface="Calibri" pitchFamily="34" charset="0"/>
                <a:cs typeface="Times New Roman" pitchFamily="18" charset="0"/>
              </a:rPr>
              <a:t>Введение</a:t>
            </a:r>
            <a:endParaRPr lang="ru-RU" sz="4400" dirty="0" smtClean="0">
              <a:solidFill>
                <a:schemeClr val="accent2">
                  <a:lumMod val="75000"/>
                </a:schemeClr>
              </a:solidFill>
              <a:latin typeface="Arial" pitchFamily="34" charset="0"/>
              <a:cs typeface="Arial" pitchFamily="34" charset="0"/>
            </a:endParaRPr>
          </a:p>
        </p:txBody>
      </p:sp>
    </p:spTree>
  </p:cSld>
  <p:clrMapOvr>
    <a:masterClrMapping/>
  </p:clrMapOvr>
  <p:transition>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accent2">
                    <a:lumMod val="50000"/>
                  </a:schemeClr>
                </a:solidFill>
                <a:latin typeface="Times New Roman" pitchFamily="18" charset="0"/>
                <a:cs typeface="Times New Roman" pitchFamily="18" charset="0"/>
              </a:rPr>
              <a:t>Пауэрлифтинг</a:t>
            </a:r>
            <a:br>
              <a:rPr lang="ru-RU" sz="3600" dirty="0" smtClean="0">
                <a:solidFill>
                  <a:schemeClr val="accent2">
                    <a:lumMod val="50000"/>
                  </a:schemeClr>
                </a:solidFill>
                <a:latin typeface="Times New Roman" pitchFamily="18" charset="0"/>
                <a:cs typeface="Times New Roman" pitchFamily="18" charset="0"/>
              </a:rPr>
            </a:br>
            <a:endParaRPr lang="ru-RU" sz="3600" dirty="0">
              <a:solidFill>
                <a:schemeClr val="accent2">
                  <a:lumMod val="50000"/>
                </a:schemeClr>
              </a:solidFill>
              <a:latin typeface="Times New Roman" pitchFamily="18" charset="0"/>
              <a:cs typeface="Times New Roman" pitchFamily="18" charset="0"/>
            </a:endParaRPr>
          </a:p>
        </p:txBody>
      </p:sp>
      <p:pic>
        <p:nvPicPr>
          <p:cNvPr id="4" name="Содержимое 3" descr="Пауэрлифтинг"/>
          <p:cNvPicPr>
            <a:picLocks noGrp="1"/>
          </p:cNvPicPr>
          <p:nvPr>
            <p:ph idx="1"/>
          </p:nvPr>
        </p:nvPicPr>
        <p:blipFill>
          <a:blip r:embed="rId2" cstate="print"/>
          <a:srcRect/>
          <a:stretch>
            <a:fillRect/>
          </a:stretch>
        </p:blipFill>
        <p:spPr bwMode="auto">
          <a:xfrm>
            <a:off x="3962400" y="1828800"/>
            <a:ext cx="3505200" cy="3733799"/>
          </a:xfrm>
          <a:prstGeom prst="rect">
            <a:avLst/>
          </a:prstGeom>
          <a:noFill/>
          <a:ln w="9525">
            <a:noFill/>
            <a:miter lim="800000"/>
            <a:headEnd/>
            <a:tailEnd/>
          </a:ln>
        </p:spPr>
      </p:pic>
      <p:sp>
        <p:nvSpPr>
          <p:cNvPr id="45057" name="Rectangle 1"/>
          <p:cNvSpPr>
            <a:spLocks noChangeArrowheads="1"/>
          </p:cNvSpPr>
          <p:nvPr/>
        </p:nvSpPr>
        <p:spPr bwMode="auto">
          <a:xfrm>
            <a:off x="0" y="120878"/>
            <a:ext cx="213520" cy="21544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8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5059" name="Rectangle 3"/>
          <p:cNvSpPr>
            <a:spLocks noChangeArrowheads="1"/>
          </p:cNvSpPr>
          <p:nvPr/>
        </p:nvSpPr>
        <p:spPr bwMode="auto">
          <a:xfrm>
            <a:off x="609600" y="1698038"/>
            <a:ext cx="32004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800" dirty="0" smtClean="0">
                <a:solidFill>
                  <a:schemeClr val="tx1">
                    <a:lumMod val="95000"/>
                    <a:lumOff val="5000"/>
                  </a:schemeClr>
                </a:solidFill>
                <a:latin typeface="Times New Roman" pitchFamily="18" charset="0"/>
                <a:ea typeface="Times New Roman" pitchFamily="18" charset="0"/>
                <a:cs typeface="Times New Roman" pitchFamily="18" charset="0"/>
              </a:rPr>
              <a:t>С</a:t>
            </a:r>
            <a:r>
              <a:rPr kumimoji="0" lang="ru-RU" sz="28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иловой вид спорта, цель которого заключается в преодолении сопротивления, максимально тяжелого для спортсмена веса.</a:t>
            </a:r>
            <a:endParaRPr kumimoji="0" lang="ru-RU" sz="28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smtClean="0">
                <a:solidFill>
                  <a:schemeClr val="accent2">
                    <a:lumMod val="50000"/>
                  </a:schemeClr>
                </a:solidFill>
                <a:latin typeface="Times New Roman" pitchFamily="18" charset="0"/>
                <a:cs typeface="Times New Roman" pitchFamily="18" charset="0"/>
              </a:rPr>
              <a:t>Бодибилдинг</a:t>
            </a:r>
            <a:br>
              <a:rPr lang="ru-RU" sz="3600" dirty="0" smtClean="0">
                <a:solidFill>
                  <a:schemeClr val="accent2">
                    <a:lumMod val="50000"/>
                  </a:schemeClr>
                </a:solidFill>
                <a:latin typeface="Times New Roman" pitchFamily="18" charset="0"/>
                <a:cs typeface="Times New Roman" pitchFamily="18" charset="0"/>
              </a:rPr>
            </a:br>
            <a:endParaRPr lang="ru-RU" sz="3600" dirty="0">
              <a:solidFill>
                <a:schemeClr val="accent2">
                  <a:lumMod val="50000"/>
                </a:schemeClr>
              </a:solidFill>
              <a:latin typeface="Times New Roman" pitchFamily="18" charset="0"/>
              <a:cs typeface="Times New Roman" pitchFamily="18" charset="0"/>
            </a:endParaRPr>
          </a:p>
        </p:txBody>
      </p:sp>
      <p:pic>
        <p:nvPicPr>
          <p:cNvPr id="4" name="Содержимое 3" descr="Бодибилдинг"/>
          <p:cNvPicPr>
            <a:picLocks noGrp="1"/>
          </p:cNvPicPr>
          <p:nvPr>
            <p:ph idx="1"/>
          </p:nvPr>
        </p:nvPicPr>
        <p:blipFill>
          <a:blip r:embed="rId2" cstate="print"/>
          <a:srcRect/>
          <a:stretch>
            <a:fillRect/>
          </a:stretch>
        </p:blipFill>
        <p:spPr bwMode="auto">
          <a:xfrm>
            <a:off x="3733800" y="1600200"/>
            <a:ext cx="3962400" cy="3657600"/>
          </a:xfrm>
          <a:prstGeom prst="rect">
            <a:avLst/>
          </a:prstGeom>
          <a:noFill/>
          <a:ln w="9525">
            <a:noFill/>
            <a:miter lim="800000"/>
            <a:headEnd/>
            <a:tailEnd/>
          </a:ln>
        </p:spPr>
      </p:pic>
      <p:sp>
        <p:nvSpPr>
          <p:cNvPr id="5" name="Прямоугольник 4"/>
          <p:cNvSpPr/>
          <p:nvPr/>
        </p:nvSpPr>
        <p:spPr>
          <a:xfrm>
            <a:off x="762000" y="1905000"/>
            <a:ext cx="2514600" cy="3046988"/>
          </a:xfrm>
          <a:prstGeom prst="rect">
            <a:avLst/>
          </a:prstGeom>
        </p:spPr>
        <p:txBody>
          <a:bodyPr wrap="square">
            <a:spAutoFit/>
          </a:bodyPr>
          <a:lstStyle/>
          <a:p>
            <a:r>
              <a:rPr lang="ru-RU" sz="2400" dirty="0" smtClean="0">
                <a:latin typeface="Times New Roman" pitchFamily="18" charset="0"/>
                <a:cs typeface="Times New Roman" pitchFamily="18" charset="0"/>
              </a:rPr>
              <a:t>В переводе с английского это «строительство тела». То есть придание своему телу необходимых форм и размеров</a:t>
            </a:r>
            <a:endParaRPr lang="ru-RU" sz="24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2">
                    <a:lumMod val="50000"/>
                  </a:schemeClr>
                </a:solidFill>
                <a:latin typeface="Times New Roman" pitchFamily="18" charset="0"/>
                <a:cs typeface="Times New Roman" pitchFamily="18" charset="0"/>
              </a:rPr>
              <a:t>Заключение </a:t>
            </a:r>
            <a:endParaRPr lang="ru-RU" dirty="0">
              <a:solidFill>
                <a:schemeClr val="accent2">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dirty="0" smtClean="0">
                <a:latin typeface="Times New Roman" pitchFamily="18" charset="0"/>
                <a:cs typeface="Times New Roman" pitchFamily="18" charset="0"/>
              </a:rPr>
              <a:t>-  Термин «фитнесс» означает разностороннее развитие физических способностей при улучшении самочувствии во время занятий фитнессом. Позволяет сохранить и укрепить здоровье, уравновешивает эмоциональное состояние, совершенствует физическую форму. Фитнесс позволяет человеку жить полноценно, быть свободной от контролируемых факторов риска. С помощью фитнесса развиваются потенциальные физические способности и не только.</a:t>
            </a:r>
          </a:p>
          <a:p>
            <a:endParaRPr lang="ru-RU" dirty="0"/>
          </a:p>
        </p:txBody>
      </p:sp>
    </p:spTree>
  </p:cSld>
  <p:clrMapOvr>
    <a:masterClrMapping/>
  </p:clrMapOvr>
  <p:transition>
    <p:cover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14400"/>
            <a:ext cx="7239000" cy="762000"/>
          </a:xfrm>
        </p:spPr>
        <p:txBody>
          <a:bodyPr>
            <a:noAutofit/>
          </a:bodyPr>
          <a:lstStyle/>
          <a:p>
            <a:pPr algn="ctr"/>
            <a:r>
              <a:rPr lang="ru-RU" sz="4400" b="1" dirty="0" smtClean="0">
                <a:solidFill>
                  <a:schemeClr val="accent2">
                    <a:lumMod val="75000"/>
                  </a:schemeClr>
                </a:solidFill>
              </a:rPr>
              <a:t/>
            </a:r>
            <a:br>
              <a:rPr lang="ru-RU" sz="4400" b="1" dirty="0" smtClean="0">
                <a:solidFill>
                  <a:schemeClr val="accent2">
                    <a:lumMod val="75000"/>
                  </a:schemeClr>
                </a:solidFill>
              </a:rPr>
            </a:br>
            <a:r>
              <a:rPr lang="ru-RU" sz="4400" dirty="0" smtClean="0">
                <a:solidFill>
                  <a:schemeClr val="accent2">
                    <a:lumMod val="75000"/>
                  </a:schemeClr>
                </a:solidFill>
              </a:rPr>
              <a:t/>
            </a:r>
            <a:br>
              <a:rPr lang="ru-RU" sz="4400" dirty="0" smtClean="0">
                <a:solidFill>
                  <a:schemeClr val="accent2">
                    <a:lumMod val="75000"/>
                  </a:schemeClr>
                </a:solidFill>
              </a:rPr>
            </a:br>
            <a:r>
              <a:rPr lang="ru-RU" sz="4400" dirty="0" smtClean="0">
                <a:solidFill>
                  <a:schemeClr val="accent2">
                    <a:lumMod val="75000"/>
                  </a:schemeClr>
                </a:solidFill>
              </a:rPr>
              <a:t/>
            </a:r>
            <a:br>
              <a:rPr lang="ru-RU" sz="4400" dirty="0" smtClean="0">
                <a:solidFill>
                  <a:schemeClr val="accent2">
                    <a:lumMod val="75000"/>
                  </a:schemeClr>
                </a:solidFill>
              </a:rPr>
            </a:br>
            <a:r>
              <a:rPr lang="ru-RU" sz="4400" dirty="0" smtClean="0">
                <a:solidFill>
                  <a:schemeClr val="accent2">
                    <a:lumMod val="75000"/>
                  </a:schemeClr>
                </a:solidFill>
              </a:rPr>
              <a:t/>
            </a:r>
            <a:br>
              <a:rPr lang="ru-RU" sz="4400" dirty="0" smtClean="0">
                <a:solidFill>
                  <a:schemeClr val="accent2">
                    <a:lumMod val="75000"/>
                  </a:schemeClr>
                </a:solidFill>
              </a:rPr>
            </a:br>
            <a:r>
              <a:rPr lang="ru-RU" sz="4400" dirty="0" smtClean="0">
                <a:solidFill>
                  <a:schemeClr val="accent2">
                    <a:lumMod val="75000"/>
                  </a:schemeClr>
                </a:solidFill>
              </a:rPr>
              <a:t/>
            </a:r>
            <a:br>
              <a:rPr lang="ru-RU" sz="4400" dirty="0" smtClean="0">
                <a:solidFill>
                  <a:schemeClr val="accent2">
                    <a:lumMod val="75000"/>
                  </a:schemeClr>
                </a:solidFill>
              </a:rPr>
            </a:br>
            <a:r>
              <a:rPr lang="ru-RU" sz="4400" b="1" dirty="0" smtClean="0">
                <a:solidFill>
                  <a:schemeClr val="accent2">
                    <a:lumMod val="75000"/>
                  </a:schemeClr>
                </a:solidFill>
                <a:latin typeface="Times New Roman" pitchFamily="18" charset="0"/>
                <a:cs typeface="Times New Roman" pitchFamily="18" charset="0"/>
              </a:rPr>
              <a:t>Задача проекта </a:t>
            </a:r>
            <a:br>
              <a:rPr lang="ru-RU" sz="4400" b="1" dirty="0" smtClean="0">
                <a:solidFill>
                  <a:schemeClr val="accent2">
                    <a:lumMod val="75000"/>
                  </a:schemeClr>
                </a:solidFill>
                <a:latin typeface="Times New Roman" pitchFamily="18" charset="0"/>
                <a:cs typeface="Times New Roman" pitchFamily="18" charset="0"/>
              </a:rPr>
            </a:br>
            <a:endParaRPr lang="ru-RU" sz="4400"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sz="2800" dirty="0" smtClean="0"/>
              <a:t> -</a:t>
            </a:r>
            <a:r>
              <a:rPr lang="ru-RU" sz="2800" dirty="0" smtClean="0">
                <a:latin typeface="Times New Roman" pitchFamily="18" charset="0"/>
                <a:cs typeface="Times New Roman" pitchFamily="18" charset="0"/>
              </a:rPr>
              <a:t>Формировать первоначальное представление о фитнесе и его роли в физической культуре,  а также его роли   в  укреплении  здоровья человека.</a:t>
            </a:r>
          </a:p>
          <a:p>
            <a:pPr>
              <a:buNone/>
            </a:pPr>
            <a:r>
              <a:rPr lang="ru-RU" sz="2800" dirty="0" smtClean="0">
                <a:latin typeface="Times New Roman" pitchFamily="18" charset="0"/>
                <a:cs typeface="Times New Roman" pitchFamily="18" charset="0"/>
              </a:rPr>
              <a:t>- Рассмотрение актуальности занятие фитнесов в наше время.</a:t>
            </a:r>
          </a:p>
          <a:p>
            <a:pPr>
              <a:buNone/>
            </a:pPr>
            <a:r>
              <a:rPr lang="ru-RU" sz="2800" dirty="0" smtClean="0">
                <a:latin typeface="Times New Roman" pitchFamily="18" charset="0"/>
                <a:cs typeface="Times New Roman" pitchFamily="18" charset="0"/>
              </a:rPr>
              <a:t>- Приобщение  подростков и молодежи к занятию фитнесом;  </a:t>
            </a:r>
          </a:p>
          <a:p>
            <a:pPr>
              <a:buNone/>
            </a:pPr>
            <a:r>
              <a:rPr lang="ru-RU" sz="2800" dirty="0" smtClean="0">
                <a:latin typeface="Times New Roman" pitchFamily="18" charset="0"/>
                <a:cs typeface="Times New Roman" pitchFamily="18" charset="0"/>
              </a:rPr>
              <a:t> </a:t>
            </a:r>
          </a:p>
          <a:p>
            <a:endParaRPr lang="ru-RU" dirty="0"/>
          </a:p>
        </p:txBody>
      </p:sp>
    </p:spTree>
  </p:cSld>
  <p:clrMapOvr>
    <a:masterClrMapping/>
  </p:clrMapOvr>
  <p:transition>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38200"/>
            <a:ext cx="7239000" cy="1371600"/>
          </a:xfrm>
        </p:spPr>
        <p:txBody>
          <a:bodyPr>
            <a:noAutofit/>
          </a:bodyPr>
          <a:lstStyle/>
          <a:p>
            <a:pPr algn="ctr"/>
            <a:r>
              <a:rPr lang="ru-RU" sz="4800" dirty="0" smtClean="0">
                <a:solidFill>
                  <a:schemeClr val="accent2">
                    <a:lumMod val="75000"/>
                  </a:schemeClr>
                </a:solidFill>
                <a:latin typeface="Times New Roman" pitchFamily="18" charset="0"/>
                <a:cs typeface="Times New Roman" pitchFamily="18" charset="0"/>
              </a:rPr>
              <a:t>Аннотация</a:t>
            </a:r>
            <a:br>
              <a:rPr lang="ru-RU" sz="4800" dirty="0" smtClean="0">
                <a:solidFill>
                  <a:schemeClr val="accent2">
                    <a:lumMod val="75000"/>
                  </a:schemeClr>
                </a:solidFill>
                <a:latin typeface="Times New Roman" pitchFamily="18" charset="0"/>
                <a:cs typeface="Times New Roman" pitchFamily="18" charset="0"/>
              </a:rPr>
            </a:br>
            <a:endParaRPr lang="ru-RU" sz="4800"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70000" lnSpcReduction="20000"/>
          </a:bodyPr>
          <a:lstStyle/>
          <a:p>
            <a:pPr>
              <a:buNone/>
            </a:pPr>
            <a:r>
              <a:rPr lang="ru-RU" dirty="0" smtClean="0"/>
              <a:t> </a:t>
            </a:r>
          </a:p>
          <a:p>
            <a:r>
              <a:rPr lang="ru-RU" sz="3100" dirty="0" smtClean="0">
                <a:latin typeface="Times New Roman" pitchFamily="18" charset="0"/>
                <a:cs typeface="Times New Roman" pitchFamily="18" charset="0"/>
              </a:rPr>
              <a:t>Всем известно, что без достаточной двигательной активности человек не может воспользоваться в своей жизни тем, что заложено в него природой, не может эффективно трудиться и быть здоровым. Как самый естественный и сильный раздражитель, способствующий изменить состояние организма человека, двигательная активность играет важную роль в становлении важнейших механизмов его жизнедеятельности.</a:t>
            </a:r>
          </a:p>
          <a:p>
            <a:r>
              <a:rPr lang="ru-RU" sz="3100" dirty="0" smtClean="0">
                <a:latin typeface="Times New Roman" pitchFamily="18" charset="0"/>
                <a:cs typeface="Times New Roman" pitchFamily="18" charset="0"/>
              </a:rPr>
              <a:t>Фитнес  - это общая физическая подготовленность организма человека, а также - это оздоровительная методика, позволяющая изменить формы тела и его вес и надолго закрепить достигнутый результат, которая включает в себя физические тренировки в сочетании с правильным  питанием.</a:t>
            </a:r>
          </a:p>
          <a:p>
            <a:endParaRPr lang="ru-RU" sz="3100" dirty="0" smtClean="0">
              <a:latin typeface="Times New Roman" pitchFamily="18" charset="0"/>
              <a:cs typeface="Times New Roman" pitchFamily="18" charset="0"/>
            </a:endParaRPr>
          </a:p>
          <a:p>
            <a:endParaRPr lang="ru-RU" sz="31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7239000" cy="1371600"/>
          </a:xfrm>
        </p:spPr>
        <p:txBody>
          <a:bodyPr>
            <a:noAutofit/>
          </a:bodyPr>
          <a:lstStyle/>
          <a:p>
            <a:pPr algn="ctr"/>
            <a:r>
              <a:rPr lang="ru-RU" sz="3600" dirty="0" smtClean="0">
                <a:solidFill>
                  <a:schemeClr val="accent2">
                    <a:lumMod val="75000"/>
                  </a:schemeClr>
                </a:solidFill>
                <a:latin typeface="Times New Roman" pitchFamily="18" charset="0"/>
                <a:cs typeface="Times New Roman" pitchFamily="18" charset="0"/>
              </a:rPr>
              <a:t>История возникновения фитнеса </a:t>
            </a:r>
            <a:r>
              <a:rPr lang="ru-RU" sz="4000" dirty="0" smtClean="0">
                <a:solidFill>
                  <a:srgbClr val="00B050"/>
                </a:solidFill>
                <a:latin typeface="Times New Roman" pitchFamily="18" charset="0"/>
                <a:cs typeface="Times New Roman" pitchFamily="18" charset="0"/>
              </a:rPr>
              <a:t/>
            </a:r>
            <a:br>
              <a:rPr lang="ru-RU" sz="4000" dirty="0" smtClean="0">
                <a:solidFill>
                  <a:srgbClr val="00B050"/>
                </a:solidFill>
                <a:latin typeface="Times New Roman" pitchFamily="18" charset="0"/>
                <a:cs typeface="Times New Roman" pitchFamily="18" charset="0"/>
              </a:rPr>
            </a:br>
            <a:endParaRPr lang="ru-RU" sz="4000" dirty="0">
              <a:solidFill>
                <a:srgbClr val="00B05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endParaRPr lang="ru-RU" dirty="0" smtClean="0"/>
          </a:p>
          <a:p>
            <a:pPr>
              <a:buNone/>
            </a:pPr>
            <a:r>
              <a:rPr lang="ru-RU" sz="2800" dirty="0" smtClean="0">
                <a:latin typeface="Times New Roman" pitchFamily="18" charset="0"/>
                <a:cs typeface="Times New Roman" pitchFamily="18" charset="0"/>
              </a:rPr>
              <a:t>   Слово «фитнес» (производное от английского «</a:t>
            </a:r>
            <a:r>
              <a:rPr lang="ru-RU" sz="2800" dirty="0" err="1" smtClean="0">
                <a:latin typeface="Times New Roman" pitchFamily="18" charset="0"/>
                <a:cs typeface="Times New Roman" pitchFamily="18" charset="0"/>
              </a:rPr>
              <a:t>fit</a:t>
            </a:r>
            <a:r>
              <a:rPr lang="ru-RU" sz="2800" dirty="0" smtClean="0">
                <a:latin typeface="Times New Roman" pitchFamily="18" charset="0"/>
                <a:cs typeface="Times New Roman" pitchFamily="18" charset="0"/>
              </a:rPr>
              <a:t>») имеет весьма широкое толкование и служит в качестве иностранного аналога для таких определений, как «пригодный», «бодрый», «приспособленный», «здоровый». Наиболее близко по смысловому значению в русском языке ему соответствовало бы слово «подготовленный».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7239000" cy="1143000"/>
          </a:xfrm>
        </p:spPr>
        <p:txBody>
          <a:bodyPr>
            <a:normAutofit/>
          </a:bodyPr>
          <a:lstStyle/>
          <a:p>
            <a:pPr algn="ctr"/>
            <a:r>
              <a:rPr lang="ru-RU" sz="2000" b="1" dirty="0" smtClean="0">
                <a:solidFill>
                  <a:srgbClr val="7030A0"/>
                </a:solidFill>
                <a:latin typeface="Times New Roman" pitchFamily="18" charset="0"/>
                <a:cs typeface="Times New Roman" pitchFamily="18" charset="0"/>
              </a:rPr>
              <a:t>История возникновения фитнеса, в современном понимании этого слова, началась в Античной Греции</a:t>
            </a:r>
            <a:endParaRPr lang="ru-RU" sz="2000" b="1" dirty="0">
              <a:solidFill>
                <a:srgbClr val="7030A0"/>
              </a:solidFill>
              <a:latin typeface="Times New Roman" pitchFamily="18" charset="0"/>
              <a:cs typeface="Times New Roman" pitchFamily="18" charset="0"/>
            </a:endParaRPr>
          </a:p>
        </p:txBody>
      </p:sp>
      <p:pic>
        <p:nvPicPr>
          <p:cNvPr id="1026" name="Picture 2" descr="C:\Users\User\Desktop\фитнес\s74398404.jpg"/>
          <p:cNvPicPr>
            <a:picLocks noGrp="1" noChangeAspect="1" noChangeArrowheads="1"/>
          </p:cNvPicPr>
          <p:nvPr>
            <p:ph idx="1"/>
          </p:nvPr>
        </p:nvPicPr>
        <p:blipFill>
          <a:blip r:embed="rId2" cstate="print"/>
          <a:srcRect/>
          <a:stretch>
            <a:fillRect/>
          </a:stretch>
        </p:blipFill>
        <p:spPr bwMode="auto">
          <a:xfrm>
            <a:off x="3352800" y="2107746"/>
            <a:ext cx="4114800" cy="3502479"/>
          </a:xfrm>
          <a:prstGeom prst="rect">
            <a:avLst/>
          </a:prstGeom>
          <a:noFill/>
        </p:spPr>
      </p:pic>
      <p:sp>
        <p:nvSpPr>
          <p:cNvPr id="4" name="Прямоугольник 3"/>
          <p:cNvSpPr/>
          <p:nvPr/>
        </p:nvSpPr>
        <p:spPr>
          <a:xfrm>
            <a:off x="152400" y="1752600"/>
            <a:ext cx="3124200" cy="4093428"/>
          </a:xfrm>
          <a:prstGeom prst="rect">
            <a:avLst/>
          </a:prstGeom>
        </p:spPr>
        <p:txBody>
          <a:bodyPr wrap="square">
            <a:spAutoFit/>
          </a:bodyPr>
          <a:lstStyle/>
          <a:p>
            <a:r>
              <a:rPr lang="ru-RU" sz="2000" dirty="0" smtClean="0">
                <a:latin typeface="Times New Roman" pitchFamily="18" charset="0"/>
                <a:cs typeface="Times New Roman" pitchFamily="18" charset="0"/>
              </a:rPr>
              <a:t>Мальчики, а в некоторых городах, таких как Спарта, ещё и девочки, с детства занимались в палестрах – специальных школах, где обучались бегу, прыжкам, метанию копья и диска, борьбе и езде на колесницах.   В более зрелом возрасте каждый продолжал совершенствовать свое тело самостоятельно. </a:t>
            </a:r>
            <a:endParaRPr lang="ru-RU" sz="2000" dirty="0">
              <a:latin typeface="Times New Roman" pitchFamily="18" charset="0"/>
              <a:cs typeface="Times New Roman" pitchFamily="18" charset="0"/>
            </a:endParaRPr>
          </a:p>
        </p:txBody>
      </p:sp>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7239000" cy="1143000"/>
          </a:xfrm>
        </p:spPr>
        <p:txBody>
          <a:bodyPr>
            <a:normAutofit/>
          </a:bodyPr>
          <a:lstStyle/>
          <a:p>
            <a:r>
              <a:rPr lang="ru-RU" sz="4000" dirty="0" smtClean="0">
                <a:solidFill>
                  <a:schemeClr val="accent2">
                    <a:lumMod val="75000"/>
                  </a:schemeClr>
                </a:solidFill>
                <a:latin typeface="Times New Roman" pitchFamily="18" charset="0"/>
                <a:cs typeface="Times New Roman" pitchFamily="18" charset="0"/>
              </a:rPr>
              <a:t>Фитнес в Америке </a:t>
            </a:r>
            <a:endParaRPr lang="ru-RU" sz="4000" dirty="0">
              <a:solidFill>
                <a:schemeClr val="accent2">
                  <a:lumMod val="75000"/>
                </a:schemeClr>
              </a:solidFill>
              <a:latin typeface="Times New Roman" pitchFamily="18" charset="0"/>
              <a:cs typeface="Times New Roman" pitchFamily="18" charset="0"/>
            </a:endParaRPr>
          </a:p>
        </p:txBody>
      </p:sp>
      <p:pic>
        <p:nvPicPr>
          <p:cNvPr id="2050" name="Picture 2" descr="C:\Users\User\Desktop\фитнес\аменика.jpg"/>
          <p:cNvPicPr>
            <a:picLocks noChangeAspect="1" noChangeArrowheads="1"/>
          </p:cNvPicPr>
          <p:nvPr/>
        </p:nvPicPr>
        <p:blipFill>
          <a:blip r:embed="rId2" cstate="print"/>
          <a:srcRect/>
          <a:stretch>
            <a:fillRect/>
          </a:stretch>
        </p:blipFill>
        <p:spPr bwMode="auto">
          <a:xfrm>
            <a:off x="5257800" y="2133600"/>
            <a:ext cx="2590800" cy="3200401"/>
          </a:xfrm>
          <a:prstGeom prst="rect">
            <a:avLst/>
          </a:prstGeom>
          <a:noFill/>
        </p:spPr>
      </p:pic>
      <p:sp>
        <p:nvSpPr>
          <p:cNvPr id="5" name="Прямоугольник 4"/>
          <p:cNvSpPr/>
          <p:nvPr/>
        </p:nvSpPr>
        <p:spPr>
          <a:xfrm>
            <a:off x="457200" y="1828800"/>
            <a:ext cx="4572000" cy="4524315"/>
          </a:xfrm>
          <a:prstGeom prst="rect">
            <a:avLst/>
          </a:prstGeom>
        </p:spPr>
        <p:txBody>
          <a:bodyPr>
            <a:spAutoFit/>
          </a:bodyPr>
          <a:lstStyle/>
          <a:p>
            <a:r>
              <a:rPr lang="ru-RU" sz="2800" dirty="0" smtClean="0">
                <a:latin typeface="Times New Roman" pitchFamily="18" charset="0"/>
                <a:cs typeface="Times New Roman" pitchFamily="18" charset="0"/>
              </a:rPr>
              <a:t>Очень часто об американцах говорят, что это нация толстых и не очень здоровых людей. Тем не менее, в США очень большое внимание уделяется пропаганде здорового образа жизни, занятиям фитнесом. </a:t>
            </a:r>
            <a:br>
              <a:rPr lang="ru-RU" sz="2800"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6" name="Содержимое 5"/>
          <p:cNvSpPr>
            <a:spLocks noGrp="1"/>
          </p:cNvSpPr>
          <p:nvPr>
            <p:ph idx="1"/>
          </p:nvPr>
        </p:nvSpPr>
        <p:spPr/>
        <p:txBody>
          <a:bodyPr/>
          <a:lstStyle/>
          <a:p>
            <a:endParaRPr lang="ru-RU"/>
          </a:p>
        </p:txBody>
      </p:sp>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2">
                    <a:lumMod val="50000"/>
                  </a:schemeClr>
                </a:solidFill>
                <a:latin typeface="Times New Roman" pitchFamily="18" charset="0"/>
                <a:cs typeface="Times New Roman" pitchFamily="18" charset="0"/>
              </a:rPr>
              <a:t>«ГТО» - «Готов к труду и обороне»</a:t>
            </a:r>
            <a:endParaRPr lang="ru-RU" dirty="0">
              <a:solidFill>
                <a:schemeClr val="accent2">
                  <a:lumMod val="50000"/>
                </a:schemeClr>
              </a:solidFill>
              <a:latin typeface="Times New Roman" pitchFamily="18" charset="0"/>
              <a:cs typeface="Times New Roman" pitchFamily="18" charset="0"/>
            </a:endParaRPr>
          </a:p>
        </p:txBody>
      </p:sp>
      <p:pic>
        <p:nvPicPr>
          <p:cNvPr id="6147" name="Picture 3" descr="C:\Users\User\Desktop\фитнес\i (13).jpg"/>
          <p:cNvPicPr>
            <a:picLocks noChangeAspect="1" noChangeArrowheads="1"/>
          </p:cNvPicPr>
          <p:nvPr/>
        </p:nvPicPr>
        <p:blipFill>
          <a:blip r:embed="rId2" cstate="print"/>
          <a:srcRect/>
          <a:stretch>
            <a:fillRect/>
          </a:stretch>
        </p:blipFill>
        <p:spPr bwMode="auto">
          <a:xfrm>
            <a:off x="3962400" y="2590800"/>
            <a:ext cx="3810000" cy="2143125"/>
          </a:xfrm>
          <a:prstGeom prst="rect">
            <a:avLst/>
          </a:prstGeom>
          <a:noFill/>
        </p:spPr>
      </p:pic>
      <p:sp>
        <p:nvSpPr>
          <p:cNvPr id="5" name="Прямоугольник 4"/>
          <p:cNvSpPr/>
          <p:nvPr/>
        </p:nvSpPr>
        <p:spPr>
          <a:xfrm>
            <a:off x="304800" y="2133600"/>
            <a:ext cx="3505200" cy="4093428"/>
          </a:xfrm>
          <a:prstGeom prst="rect">
            <a:avLst/>
          </a:prstGeom>
        </p:spPr>
        <p:txBody>
          <a:bodyPr wrap="square">
            <a:spAutoFit/>
          </a:bodyPr>
          <a:lstStyle/>
          <a:p>
            <a:r>
              <a:rPr lang="ru-RU" sz="2000" dirty="0" smtClean="0"/>
              <a:t>«</a:t>
            </a:r>
            <a:r>
              <a:rPr lang="ru-RU" sz="2000" dirty="0" smtClean="0">
                <a:latin typeface="Times New Roman" pitchFamily="18" charset="0"/>
                <a:cs typeface="Times New Roman" pitchFamily="18" charset="0"/>
              </a:rPr>
              <a:t>ГТО» - «Готов к труду и обороне», в рамках которой проводились соревнования для самых разных возрастных групп, от 10 и до 60 лет.  Можно сказать, что фитнесс в Советском Союзе развивался уже тогда. Слова такого никто не знал, но «мода» на спортивные достижения и здоровый образ жизни царила уже тогда.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6" name="Содержимое 5"/>
          <p:cNvSpPr>
            <a:spLocks noGrp="1"/>
          </p:cNvSpPr>
          <p:nvPr>
            <p:ph idx="1"/>
          </p:nvPr>
        </p:nvSpPr>
        <p:spPr/>
        <p:txBody>
          <a:bodyPr/>
          <a:lstStyle/>
          <a:p>
            <a:endParaRPr lang="ru-RU" dirty="0"/>
          </a:p>
        </p:txBody>
      </p:sp>
    </p:spTree>
  </p:cSld>
  <p:clrMapOvr>
    <a:masterClrMapping/>
  </p:clrMapOvr>
  <p:transition>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7030A0"/>
                </a:solidFill>
                <a:latin typeface="Times New Roman" pitchFamily="18" charset="0"/>
                <a:cs typeface="Times New Roman" pitchFamily="18" charset="0"/>
              </a:rPr>
              <a:t>первый фитнес-клуб В СССР</a:t>
            </a:r>
            <a:endParaRPr lang="ru-RU" b="1" dirty="0">
              <a:solidFill>
                <a:srgbClr val="7030A0"/>
              </a:solidFill>
              <a:latin typeface="Times New Roman" pitchFamily="18" charset="0"/>
              <a:cs typeface="Times New Roman" pitchFamily="18" charset="0"/>
            </a:endParaRPr>
          </a:p>
        </p:txBody>
      </p:sp>
      <p:sp>
        <p:nvSpPr>
          <p:cNvPr id="4" name="Прямоугольник 3"/>
          <p:cNvSpPr/>
          <p:nvPr/>
        </p:nvSpPr>
        <p:spPr>
          <a:xfrm>
            <a:off x="152400" y="2057400"/>
            <a:ext cx="3733800" cy="4524315"/>
          </a:xfrm>
          <a:prstGeom prst="rect">
            <a:avLst/>
          </a:prstGeom>
        </p:spPr>
        <p:txBody>
          <a:bodyPr wrap="square">
            <a:spAutoFit/>
          </a:bodyPr>
          <a:lstStyle/>
          <a:p>
            <a:r>
              <a:rPr lang="ru-RU" sz="2400" dirty="0" smtClean="0">
                <a:latin typeface="Times New Roman" pitchFamily="18" charset="0"/>
                <a:cs typeface="Times New Roman" pitchFamily="18" charset="0"/>
              </a:rPr>
              <a:t>В 1989 году в СССР открылся первый фитнес-клуб. Произошло это в Ленинграде. Карта была весьма дорогой, что сформировало определенный круг посетителей. Тем ни менее, спрос значительно превышал предложение, и вскоре подобных заведений стало больше.  </a:t>
            </a:r>
            <a:endParaRPr lang="ru-RU" sz="2400" dirty="0">
              <a:latin typeface="Times New Roman" pitchFamily="18" charset="0"/>
              <a:cs typeface="Times New Roman" pitchFamily="18" charset="0"/>
            </a:endParaRPr>
          </a:p>
        </p:txBody>
      </p:sp>
      <p:pic>
        <p:nvPicPr>
          <p:cNvPr id="26626" name="Picture 2" descr="Картинки по запросу картинки где мног мужчие качаються в зале"/>
          <p:cNvPicPr>
            <a:picLocks noChangeAspect="1" noChangeArrowheads="1"/>
          </p:cNvPicPr>
          <p:nvPr/>
        </p:nvPicPr>
        <p:blipFill>
          <a:blip r:embed="rId2" cstate="print"/>
          <a:srcRect/>
          <a:stretch>
            <a:fillRect/>
          </a:stretch>
        </p:blipFill>
        <p:spPr bwMode="auto">
          <a:xfrm>
            <a:off x="3962400" y="2743200"/>
            <a:ext cx="3886200" cy="2590801"/>
          </a:xfrm>
          <a:prstGeom prst="rect">
            <a:avLst/>
          </a:prstGeom>
          <a:noFill/>
        </p:spPr>
      </p:pic>
    </p:spTree>
  </p:cSld>
  <p:clrMapOvr>
    <a:masterClrMapping/>
  </p:clrMapOvr>
  <p:transition>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561</TotalTime>
  <Words>865</Words>
  <Application>Microsoft Office PowerPoint</Application>
  <PresentationFormat>Экран (4:3)</PresentationFormat>
  <Paragraphs>61</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Изящная</vt:lpstr>
      <vt:lpstr>  </vt:lpstr>
      <vt:lpstr>Слайд 2</vt:lpstr>
      <vt:lpstr>     Задача проекта  </vt:lpstr>
      <vt:lpstr>Аннотация </vt:lpstr>
      <vt:lpstr>История возникновения фитнеса  </vt:lpstr>
      <vt:lpstr>История возникновения фитнеса, в современном понимании этого слова, началась в Античной Греции</vt:lpstr>
      <vt:lpstr>Фитнес в Америке </vt:lpstr>
      <vt:lpstr>«ГТО» - «Готов к труду и обороне»</vt:lpstr>
      <vt:lpstr>первый фитнес-клуб В СССР</vt:lpstr>
      <vt:lpstr>Актуальность фитнеса  в наше время </vt:lpstr>
      <vt:lpstr> направление фитнеса</vt:lpstr>
      <vt:lpstr>Воркаут</vt:lpstr>
      <vt:lpstr>Бодифлекс  </vt:lpstr>
      <vt:lpstr>Стретчинг </vt:lpstr>
      <vt:lpstr>Йога </vt:lpstr>
      <vt:lpstr> Пилатес  </vt:lpstr>
      <vt:lpstr>Калланетика</vt:lpstr>
      <vt:lpstr>Аквааэробика </vt:lpstr>
      <vt:lpstr>Аэробика </vt:lpstr>
      <vt:lpstr>Пауэрлифтинг </vt:lpstr>
      <vt:lpstr>Бодибилдинг </vt:lpstr>
      <vt:lpstr>Заключение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Данил</cp:lastModifiedBy>
  <cp:revision>88</cp:revision>
  <dcterms:created xsi:type="dcterms:W3CDTF">2016-11-22T17:01:47Z</dcterms:created>
  <dcterms:modified xsi:type="dcterms:W3CDTF">2017-09-20T16:51:08Z</dcterms:modified>
</cp:coreProperties>
</file>