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15"/>
  </p:notesMasterIdLst>
  <p:sldIdLst>
    <p:sldId id="272" r:id="rId2"/>
    <p:sldId id="256" r:id="rId3"/>
    <p:sldId id="271" r:id="rId4"/>
    <p:sldId id="260" r:id="rId5"/>
    <p:sldId id="267" r:id="rId6"/>
    <p:sldId id="258" r:id="rId7"/>
    <p:sldId id="268" r:id="rId8"/>
    <p:sldId id="269" r:id="rId9"/>
    <p:sldId id="270" r:id="rId10"/>
    <p:sldId id="265" r:id="rId11"/>
    <p:sldId id="263" r:id="rId12"/>
    <p:sldId id="264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CC"/>
    <a:srgbClr val="FF0909"/>
    <a:srgbClr val="0000FF"/>
    <a:srgbClr val="FFFF00"/>
    <a:srgbClr val="BB1D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2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D7C6B9B-A9B4-4842-87FC-18E23539AE1C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2D77D40-5E52-4587-8696-8A8E5FAF6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4890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D2BB6C-21E2-4C74-AFD9-41453D0BD163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5D5B3A-E05A-4A33-9CC6-280E25CFF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4364A-524D-49FC-97AF-75D249DB86FE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76613-96AB-452D-8F4D-5288E881A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77EF1-1686-4D1B-B19E-097BBB216E64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5611A-4B72-45A3-8067-A2A94A884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848B7-8EC2-4F8E-AB95-0E21017D9250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E6A1D-790E-4DFD-8D33-1DA4AD1DC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C664AF-5792-4EFB-965F-E99BDE855408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661D0B-50A6-4D08-A987-B4C0FF7F6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CEE67-7ACF-45E7-9F72-75C7A5839131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4EC66-7A21-4EF2-A92A-FAFBC4E4B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B67C6-E904-4715-AFE8-768FBD9BD1FC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5CAF4A-9ED5-44D0-9AB2-0E73D92E4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F1E56-1025-4F4E-9245-69C6EC6F22F8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02553-129C-4642-B1E7-F91E3D5D7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D655E1-7E92-4EEE-AD15-877567F41E43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7EA395-9737-433C-9640-F01B57258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FFBDC7-1797-4686-AF3C-479A0F62509D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DE4A90-378E-4008-9B93-6AB952312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777E23-0607-4FF8-8257-695A1159A89B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271B43-23AE-4FAA-9409-D7E297CB1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A02704AF-0B59-4C3F-BE00-4A0308DA12E9}" type="datetimeFigureOut">
              <a:rPr lang="ru-RU"/>
              <a:pPr>
                <a:defRPr/>
              </a:pPr>
              <a:t>21.01.2016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5D42F1D1-A0B4-4B1E-8947-A45458A7B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16" r:id="rId2"/>
    <p:sldLayoutId id="2147483822" r:id="rId3"/>
    <p:sldLayoutId id="2147483817" r:id="rId4"/>
    <p:sldLayoutId id="2147483823" r:id="rId5"/>
    <p:sldLayoutId id="2147483818" r:id="rId6"/>
    <p:sldLayoutId id="2147483824" r:id="rId7"/>
    <p:sldLayoutId id="2147483825" r:id="rId8"/>
    <p:sldLayoutId id="2147483826" r:id="rId9"/>
    <p:sldLayoutId id="2147483819" r:id="rId10"/>
    <p:sldLayoutId id="2147483820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428625"/>
            <a:ext cx="7862887" cy="98901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Место проекта в образовательном процессе ДОУ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285875" y="5715000"/>
            <a:ext cx="7643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Бучкина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Ирина Геннадьевна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Рыбинск, 2016г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198" name="Рисунок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72250" y="1643063"/>
            <a:ext cx="142875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2714997" cy="2039376"/>
          </a:xfrm>
          <a:prstGeom prst="round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82319"/>
            <a:ext cx="2596597" cy="1959250"/>
          </a:xfrm>
          <a:prstGeom prst="round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19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 rtlCol="0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ПЕДАГОГА И ДЕТЕЙ В ПРОЕКТЕ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909967"/>
              </p:ext>
            </p:extLst>
          </p:nvPr>
        </p:nvGraphicFramePr>
        <p:xfrm>
          <a:off x="1435100" y="1447800"/>
          <a:ext cx="7499350" cy="490728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145716"/>
                <a:gridCol w="3254949"/>
                <a:gridCol w="30986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Этапы проекта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Деятельность детей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1 этап</a:t>
                      </a:r>
                      <a:endParaRPr lang="ru-RU" b="1" dirty="0">
                        <a:ln>
                          <a:solidFill>
                            <a:schemeClr val="tx1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Формулирует проблему, цель.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Вводит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игровую ситуацию.</a:t>
                      </a:r>
                    </a:p>
                    <a:p>
                      <a:pPr algn="ctr"/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Формулирует задачи.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Вхождение в проблему.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Вживание в ситуацию.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Дополнение задач проекта.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Помогает в планировании работы.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Организует деятельность.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Объединение в группы.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Распределение ролей.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 этап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Оказывает практическую помощь. Направляет и контролирует осуществление проекта.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Формирование 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знаний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умений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навыков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4 этап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Подготовка  и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участие в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презентации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Подготовка продукта деятельности к презентации. Представление.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3326" marR="833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НАВЫКИ ОБЩЕНИЯ ПЕДАГОГА С РЕБЁНКОМ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Содержимое 12"/>
          <p:cNvSpPr>
            <a:spLocks noGrp="1"/>
          </p:cNvSpPr>
          <p:nvPr>
            <p:ph idx="1"/>
          </p:nvPr>
        </p:nvSpPr>
        <p:spPr>
          <a:xfrm>
            <a:off x="357188" y="1357313"/>
            <a:ext cx="8577262" cy="489108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14290"/>
            <a:ext cx="7643866" cy="107157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4286256"/>
            <a:ext cx="3000396" cy="171451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Следите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тоном голоса, выражением своего лица, жестами. Только положительные!!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1428736"/>
            <a:ext cx="2428892" cy="142876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Мягко направляйте ребёнка. Больше вопросов!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1571612"/>
            <a:ext cx="2143140" cy="214314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Перескажите, то что сказал ребенок.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Подведите итог сказанному.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643446"/>
            <a:ext cx="2786082" cy="171451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Сделайте паузу.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Дайте время на размышление. Это улучшает качество диалога, дискуссии</a:t>
            </a:r>
            <a:r>
              <a:rPr lang="ru-RU" sz="2000" dirty="0"/>
              <a:t>.</a:t>
            </a:r>
          </a:p>
        </p:txBody>
      </p:sp>
      <p:pic>
        <p:nvPicPr>
          <p:cNvPr id="2055" name="Picture 7" descr="C:\Users\Администратор\AppData\Local\Microsoft\Windows\Temporary Internet Files\Content.IE5\7GXAXI2K\MP900399498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3238" y="1428735"/>
            <a:ext cx="2390388" cy="29887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7" name="Picture 9" descr="C:\Users\Администратор\AppData\Local\Microsoft\Windows\Temporary Internet Files\Content.IE5\5GI9IARL\MP900439482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3143248"/>
            <a:ext cx="2241573" cy="3357562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РОЛЬ ПЕДАГОГА ПРИ ВЗАИМОДЕЙСТВИИ С СЕМЬЁЙ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2000" b="1" smtClean="0"/>
              <a:t>                       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88" y="1428750"/>
            <a:ext cx="2571750" cy="2857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1428736"/>
            <a:ext cx="4071966" cy="492922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СОТРУДНИЧЕСКАЯ: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Задаёт вопросы;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Ищет решение проблем  вместе с родителями;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Спрашивает родителей о ребенке и вместе оценивают развитие;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Узнает цели пожелания родителей;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Понимает, что всегда хорошо получить новую информацию на это ориентирует родителей.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Обсуждает с родителями, что они хотят и могут сделать;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Помогает родителям увидеть  их сильные стороны, готов учиться у родителей.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9" y="1428736"/>
            <a:ext cx="2571767" cy="286232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ТРАДИЦИОННАЯ: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Должен руководить;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 всё знает;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Ставит цели;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Оценивает результат;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Знает ответы на все вопросы;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Даёт задание на дом;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Ожидает, что родители считают его знатоком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0438" y="1785938"/>
            <a:ext cx="785812" cy="157003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>
                <a:ln>
                  <a:solidFill>
                    <a:srgbClr val="C00000"/>
                  </a:solidFill>
                </a:ln>
                <a:solidFill>
                  <a:srgbClr val="BB1D1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?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38" y="4357688"/>
            <a:ext cx="3571875" cy="2428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488" y="1214422"/>
            <a:ext cx="3970344" cy="3446975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2532" name="Прямоугольник 3"/>
          <p:cNvSpPr>
            <a:spLocks noChangeArrowheads="1"/>
          </p:cNvSpPr>
          <p:nvPr/>
        </p:nvSpPr>
        <p:spPr bwMode="auto">
          <a:xfrm rot="10800000" flipV="1">
            <a:off x="1143000" y="5128409"/>
            <a:ext cx="77152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sz="2800" dirty="0"/>
          </a:p>
          <a:p>
            <a:pPr algn="r"/>
            <a:endParaRPr lang="ru-RU" sz="28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000132"/>
          </a:xfrm>
          <a:ln w="57150"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МЕСТО ПРОЕКТА В ОБРАЗОВАТЕЛЬНОМ ПРОЦЕССЕ ДОУ</a:t>
            </a:r>
            <a:endParaRPr lang="ru-RU" sz="28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428736"/>
            <a:ext cx="8401080" cy="4697427"/>
          </a:xfrm>
          <a:solidFill>
            <a:schemeClr val="accent2">
              <a:lumMod val="20000"/>
              <a:lumOff val="80000"/>
            </a:schemeClr>
          </a:solidFill>
          <a:ln w="76200"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Arno Pro Smbd Captio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Любая реформа образования должна опираться на личность человека. Если мы  будем следовать этому правилу, ребенок, вместо того, чтобы обременять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нас,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проявит себя как самое великое и утешительное чудо природы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М.Монтессори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               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b="1" i="1" dirty="0">
                <a:solidFill>
                  <a:srgbClr val="002060"/>
                </a:solidFill>
              </a:rPr>
              <a:t>		</a:t>
            </a:r>
            <a:endParaRPr lang="ru-RU" b="1" dirty="0">
              <a:solidFill>
                <a:srgbClr val="002060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5" name="Рисунок 4" descr="C:\Users\Администратор\AppData\Local\Microsoft\Windows\Temporary Internet Files\Content.IE5\5GI9IARL\MP900401068[1]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3786190"/>
            <a:ext cx="2799603" cy="22995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00042"/>
            <a:ext cx="7572429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just">
              <a:defRPr/>
            </a:pPr>
            <a:r>
              <a:rPr lang="ru-RU" sz="22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Сегодня в науке и практике интенсивно отстаивается взгляд на ребёнка, как на «саморазвивающуюся» систему, при этом усилия взрослых должны быть направлены на создание условий для саморазвития детей.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4286256"/>
            <a:ext cx="7786742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Уникальным средством обеспечения сотрудничества, сотворчества детей и взрослых, способом реализации личностно-ориентированного подхода к образованию является технология проектирования.</a:t>
            </a:r>
            <a:endParaRPr lang="ru-RU" sz="2400" dirty="0">
              <a:latin typeface="Arial" charset="0"/>
              <a:cs typeface="Arial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357686" y="3571876"/>
            <a:ext cx="841822" cy="714380"/>
          </a:xfrm>
          <a:prstGeom prst="downArrow">
            <a:avLst>
              <a:gd name="adj1" fmla="val 42673"/>
              <a:gd name="adj2" fmla="val 5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ПРОЕКТ-это « пять П»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AppData\Local\Microsoft\Windows\Temporary Internet Files\Content.IE5\5GI9IARL\MP900444374[2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1785926"/>
            <a:ext cx="3806194" cy="25329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428750"/>
            <a:ext cx="8577262" cy="4819650"/>
          </a:xfrm>
        </p:spPr>
        <p:txBody>
          <a:bodyPr rtlCol="0"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роблема;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роектирование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(планирование);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оиск информации;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родукт;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резентация.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Шестое «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проекта- это его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папка, в которой собраны рабочие материалы, в том числе планы, отчеты, рисунки, схемы, карты, таблицы.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Прямая со стрелкой 72"/>
          <p:cNvCxnSpPr>
            <a:endCxn id="36" idx="0"/>
          </p:cNvCxnSpPr>
          <p:nvPr/>
        </p:nvCxnSpPr>
        <p:spPr>
          <a:xfrm rot="5400000">
            <a:off x="2624932" y="2267744"/>
            <a:ext cx="2571750" cy="103663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endCxn id="43" idx="0"/>
          </p:cNvCxnSpPr>
          <p:nvPr/>
        </p:nvCxnSpPr>
        <p:spPr>
          <a:xfrm rot="16200000" flipH="1">
            <a:off x="3661569" y="2267744"/>
            <a:ext cx="2571750" cy="103663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endCxn id="41" idx="0"/>
          </p:cNvCxnSpPr>
          <p:nvPr/>
        </p:nvCxnSpPr>
        <p:spPr>
          <a:xfrm rot="16200000" flipH="1">
            <a:off x="4375944" y="1553369"/>
            <a:ext cx="1428750" cy="13223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Рисунок 24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1000125"/>
            <a:ext cx="2000250" cy="21431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" name="Рисунок 22"/>
          <p:cNvPicPr/>
          <p:nvPr/>
        </p:nvPicPr>
        <p:blipFill>
          <a:blip r:embed="rId3" cstate="screen"/>
          <a:srcRect l="2439" r="14633" b="13000"/>
          <a:stretch>
            <a:fillRect/>
          </a:stretch>
        </p:blipFill>
        <p:spPr bwMode="auto">
          <a:xfrm>
            <a:off x="6286500" y="3500438"/>
            <a:ext cx="2428875" cy="207168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" name="Рисунок 23"/>
          <p:cNvPicPr/>
          <p:nvPr/>
        </p:nvPicPr>
        <p:blipFill>
          <a:blip r:embed="rId4" cstate="screen"/>
          <a:srcRect l="2757" r="9007" b="10891"/>
          <a:stretch>
            <a:fillRect/>
          </a:stretch>
        </p:blipFill>
        <p:spPr bwMode="auto">
          <a:xfrm>
            <a:off x="285750" y="3643313"/>
            <a:ext cx="2286000" cy="21431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TextBox 1"/>
          <p:cNvSpPr txBox="1"/>
          <p:nvPr/>
        </p:nvSpPr>
        <p:spPr>
          <a:xfrm>
            <a:off x="-500098" y="357166"/>
            <a:ext cx="10773918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ТЕМА ПРОЕКТА – ТО, ЧТО МЫ УЗНАЕМ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5786454"/>
            <a:ext cx="9215502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ПРОЕКТ – ТО, ЧТО МЫ ДЕЛАЕМ</a:t>
            </a:r>
          </a:p>
        </p:txBody>
      </p:sp>
      <p:pic>
        <p:nvPicPr>
          <p:cNvPr id="26" name="Рисунок 25"/>
          <p:cNvPicPr/>
          <p:nvPr/>
        </p:nvPicPr>
        <p:blipFill>
          <a:blip r:embed="rId5" cstate="screen"/>
          <a:srcRect t="-6902"/>
          <a:stretch>
            <a:fillRect/>
          </a:stretch>
        </p:blipFill>
        <p:spPr bwMode="auto">
          <a:xfrm>
            <a:off x="6429375" y="785813"/>
            <a:ext cx="2500313" cy="221456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1" name="Скругленный прямоугольник 20"/>
          <p:cNvSpPr/>
          <p:nvPr/>
        </p:nvSpPr>
        <p:spPr>
          <a:xfrm>
            <a:off x="3000364" y="1071546"/>
            <a:ext cx="3000396" cy="428628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</a:p>
        </p:txBody>
      </p:sp>
      <p:cxnSp>
        <p:nvCxnSpPr>
          <p:cNvPr id="27" name="Прямая со стрелкой 26"/>
          <p:cNvCxnSpPr>
            <a:endCxn id="35" idx="0"/>
          </p:cNvCxnSpPr>
          <p:nvPr/>
        </p:nvCxnSpPr>
        <p:spPr>
          <a:xfrm rot="10800000" flipV="1">
            <a:off x="3106738" y="1500188"/>
            <a:ext cx="1250950" cy="28575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4000500" y="1928813"/>
            <a:ext cx="85725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500563" y="1500188"/>
            <a:ext cx="1143000" cy="28575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2571736" y="1785926"/>
            <a:ext cx="1071570" cy="500066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макеты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643174" y="4071942"/>
            <a:ext cx="1500198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слайд-шоу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571736" y="2857496"/>
            <a:ext cx="1071570" cy="500066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схемы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5214942" y="1785926"/>
            <a:ext cx="1071570" cy="500066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модели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714744" y="2357430"/>
            <a:ext cx="1571636" cy="50006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выставки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786182" y="3286124"/>
            <a:ext cx="1285884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альбомы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2928934"/>
            <a:ext cx="1071570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книжки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786182" y="5072074"/>
            <a:ext cx="1643074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4714876" y="4071942"/>
            <a:ext cx="1500198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видеоролик</a:t>
            </a:r>
          </a:p>
        </p:txBody>
      </p:sp>
      <p:cxnSp>
        <p:nvCxnSpPr>
          <p:cNvPr id="59" name="Прямая со стрелкой 58"/>
          <p:cNvCxnSpPr>
            <a:endCxn id="37" idx="0"/>
          </p:cNvCxnSpPr>
          <p:nvPr/>
        </p:nvCxnSpPr>
        <p:spPr>
          <a:xfrm rot="5400000">
            <a:off x="3089276" y="1517650"/>
            <a:ext cx="1357312" cy="13223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endCxn id="40" idx="0"/>
          </p:cNvCxnSpPr>
          <p:nvPr/>
        </p:nvCxnSpPr>
        <p:spPr>
          <a:xfrm rot="5400000">
            <a:off x="4214019" y="3071019"/>
            <a:ext cx="428625" cy="15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 rot="16200000" flipH="1">
            <a:off x="3821906" y="4393407"/>
            <a:ext cx="1285875" cy="7143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445528" cy="1143032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n>
                  <a:solidFill>
                    <a:schemeClr val="accent6"/>
                  </a:solidFill>
                </a:ln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Aharoni" pitchFamily="2" charset="-79"/>
              </a:rPr>
              <a:t>ТИПЫ ПРОЕКТОВ  В  ДОУ</a:t>
            </a:r>
            <a:r>
              <a:rPr lang="ru-RU" sz="3200" dirty="0" smtClean="0">
                <a:ln>
                  <a:solidFill>
                    <a:schemeClr val="accent6"/>
                  </a:solidFill>
                </a:ln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Aharoni" pitchFamily="2" charset="-79"/>
              </a:rPr>
              <a:t/>
            </a:r>
            <a:br>
              <a:rPr lang="ru-RU" sz="3200" dirty="0" smtClean="0">
                <a:ln>
                  <a:solidFill>
                    <a:schemeClr val="accent6"/>
                  </a:solidFill>
                </a:ln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Aharoni" pitchFamily="2" charset="-79"/>
              </a:rPr>
            </a:br>
            <a:r>
              <a:rPr lang="ru-RU" sz="3600" dirty="0" smtClean="0">
                <a:ln>
                  <a:solidFill>
                    <a:schemeClr val="accent6"/>
                  </a:solidFill>
                </a:ln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Aharoni" pitchFamily="2" charset="-79"/>
              </a:rPr>
              <a:t>( по Л.В.Киселёвой</a:t>
            </a:r>
            <a:r>
              <a:rPr lang="ru-RU" dirty="0" smtClean="0">
                <a:ln>
                  <a:solidFill>
                    <a:schemeClr val="accent6"/>
                  </a:solidFill>
                </a:ln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Aharoni" pitchFamily="2" charset="-79"/>
              </a:rPr>
              <a:t>)</a:t>
            </a:r>
            <a:endParaRPr lang="ru-RU" dirty="0">
              <a:ln>
                <a:solidFill>
                  <a:schemeClr val="accent6"/>
                </a:solidFill>
              </a:ln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  <a:cs typeface="Aharoni" pitchFamily="2" charset="-79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500" y="1643063"/>
            <a:ext cx="8143875" cy="47863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428737"/>
          <a:ext cx="8572560" cy="5167811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660450"/>
                <a:gridCol w="4286281"/>
                <a:gridCol w="1625829"/>
              </a:tblGrid>
              <a:tr h="82673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ПРОЕКТА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ВОЗРАСТ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ДЕТЕЙ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1449511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ИССЛЕДОВАТЕЛЬСКО-ТВОРЧЕСКИЙ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ЭКСПЕРИМЕНТИРУЮТ, А ЗАТЕМ ОФОРМЛЯЮТ РЕЗУЛЬТАТЫ В ВИДЕ ПРОДУКТИВНОЙ ДЕЯТЕЛЬНОСТИ.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СТАРШАЯ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869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РОЛЕВО-ИГРОВОЙ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ЭЛЕМЕНТОВ  ТВОРЧЕСКИХ ИГР.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МЛАДШАЯ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17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ИНФОРМАЦИОННО-ПРАКТИЧЕСКО-ОРИЕНТИРОВАННЫЙ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СБОР ИНФОРМАЦИИ, ЕЁ РЕАЛИЗАЦИЯ ПОСРЕДСТВОМ СОЦИАЛЬНЫХ ИНТЕРЕСОВ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(ДИЗАЙН ГРУППЫ).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869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ТВОРЧЕСКИЙ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 РАБОТЫ- ДЕТСКИЙ ПРАЗДНИК, ДИЗАЙН И Т.Д.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МЛАДШАЯ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РАЗВИТИЯ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38" y="1071563"/>
            <a:ext cx="7000875" cy="2954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обеспечение психологического благополучия и здоровья детей;</a:t>
            </a:r>
          </a:p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познавательных способностей;</a:t>
            </a:r>
          </a:p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творческого воображения;</a:t>
            </a:r>
          </a:p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творческого мышления;</a:t>
            </a:r>
          </a:p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коммуникативных навыков.</a:t>
            </a:r>
          </a:p>
          <a:p>
            <a:pPr>
              <a:defRPr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149080"/>
            <a:ext cx="2695575" cy="2019300"/>
          </a:xfrm>
          <a:prstGeom prst="round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9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В младшем дошкольном возрасте – это:</a:t>
            </a: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1357298"/>
            <a:ext cx="6858048" cy="10001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вхождение детей в проблемную игровую ситуацию (ведущая роль педагога);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4572000" y="2357430"/>
            <a:ext cx="785818" cy="571504"/>
          </a:xfrm>
          <a:prstGeom prst="downArrow">
            <a:avLst>
              <a:gd name="adj1" fmla="val 56778"/>
              <a:gd name="adj2" fmla="val 5000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967038"/>
            <a:ext cx="45720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2928934"/>
            <a:ext cx="6786610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активизация желания искать пути разрешения проблемной ситуации (вместе с педагогом);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4643438" y="4071942"/>
            <a:ext cx="785818" cy="571504"/>
          </a:xfrm>
          <a:prstGeom prst="downArrow">
            <a:avLst>
              <a:gd name="adj1" fmla="val 56778"/>
              <a:gd name="adj2" fmla="val 5000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57356" y="4643446"/>
            <a:ext cx="6715172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начальных предпосылок поисковой деятельности (практические опыты).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В старшем дошкольном возрасте – это: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214422"/>
            <a:ext cx="7500990" cy="8572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предпосылок поисковой деятельности, интеллектуальной инициативы;</a:t>
            </a:r>
            <a:endParaRPr 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643182"/>
            <a:ext cx="7500990" cy="8572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умения определять возможные методы решения проблемы с помощью взрослого, а затем и самостоятельно;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4143380"/>
            <a:ext cx="7500990" cy="8572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умения применять данные методы, способствующие решению поставленной задачи, с использованием различных вариантов;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357686" y="2071678"/>
            <a:ext cx="857256" cy="621218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500562" y="3500438"/>
            <a:ext cx="857256" cy="692656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429124" y="4929198"/>
            <a:ext cx="857256" cy="764094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5715016"/>
            <a:ext cx="7500990" cy="8572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желания пользоваться специальной терминологией, ведение конструктивной беседы в процессе совместной исследовательской деятельности.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964</TotalTime>
  <Words>627</Words>
  <Application>Microsoft Office PowerPoint</Application>
  <PresentationFormat>Экран (4:3)</PresentationFormat>
  <Paragraphs>115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  Место проекта в образовательном процессе ДОУ</vt:lpstr>
      <vt:lpstr>МЕСТО ПРОЕКТА В ОБРАЗОВАТЕЛЬНОМ ПРОЦЕССЕ ДОУ</vt:lpstr>
      <vt:lpstr>Презентация PowerPoint</vt:lpstr>
      <vt:lpstr>ПРОЕКТ-это « пять П»</vt:lpstr>
      <vt:lpstr>Презентация PowerPoint</vt:lpstr>
      <vt:lpstr>ТИПЫ ПРОЕКТОВ  В  ДОУ ( по Л.В.Киселёвой)</vt:lpstr>
      <vt:lpstr>ЗАДАЧИ РАЗВИТИЯ</vt:lpstr>
      <vt:lpstr>В младшем дошкольном возрасте – это: </vt:lpstr>
      <vt:lpstr>В старшем дошкольном возрасте – это: </vt:lpstr>
      <vt:lpstr>ДЕЯТЕЛЬНОСТЬ ПЕДАГОГА И ДЕТЕЙ В ПРОЕКТЕ</vt:lpstr>
      <vt:lpstr>НАВЫКИ ОБЩЕНИЯ ПЕДАГОГА С РЕБЁНКОМ</vt:lpstr>
      <vt:lpstr>РОЛЬ ПЕДАГОГА ПРИ ВЗАИМОДЕЙСТВИИ С СЕМЬЁЙ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проектов как средство разработки ивнедрения педагогических инноваций</dc:title>
  <dc:creator>DNA7 X86</dc:creator>
  <cp:lastModifiedBy>детский сад</cp:lastModifiedBy>
  <cp:revision>117</cp:revision>
  <dcterms:created xsi:type="dcterms:W3CDTF">2012-01-22T13:58:11Z</dcterms:created>
  <dcterms:modified xsi:type="dcterms:W3CDTF">2016-01-21T10:13:42Z</dcterms:modified>
</cp:coreProperties>
</file>