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9" r:id="rId4"/>
    <p:sldId id="271" r:id="rId5"/>
    <p:sldId id="274" r:id="rId6"/>
    <p:sldId id="282" r:id="rId7"/>
    <p:sldId id="276" r:id="rId8"/>
    <p:sldId id="277" r:id="rId9"/>
    <p:sldId id="280" r:id="rId10"/>
    <p:sldId id="284" r:id="rId11"/>
    <p:sldId id="285" r:id="rId12"/>
    <p:sldId id="289" r:id="rId13"/>
    <p:sldId id="302" r:id="rId14"/>
    <p:sldId id="290" r:id="rId15"/>
    <p:sldId id="291" r:id="rId16"/>
    <p:sldId id="297" r:id="rId17"/>
    <p:sldId id="300" r:id="rId18"/>
    <p:sldId id="298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B085E-70BC-47B3-986F-A916C1DFC864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BCBD9-5A81-49EB-9339-836F1D2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8B99C-54E5-4686-9CEB-E9F81F3B54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2194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BCBD9-5A81-49EB-9339-836F1D29142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76238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3D311-1C16-4DF8-A390-40798505B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62DA4-0FE9-4CCD-AB23-B22AEFC49CE9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91B74-107C-4622-840C-7C80B6F7C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8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Рекламная презентация к  экранизации рассказа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С.П. Алексеева  «Без Нарвы не видать моря».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" name="Picture 3" descr="C:\Users\USER\Desktop\1403881028_pptf9szxvo4ldg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64904"/>
            <a:ext cx="288032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83661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Реорганизация армии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50825" y="620713"/>
            <a:ext cx="86423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Поражение под Нарвой показало неотложную необходимость ускорения реформы армии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algn="ctr">
              <a:spcBef>
                <a:spcPct val="50000"/>
              </a:spcBef>
            </a:pP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220" name="Text Box 11"/>
          <p:cNvSpPr txBox="1">
            <a:spLocks noChangeArrowheads="1"/>
          </p:cNvSpPr>
          <p:nvPr/>
        </p:nvSpPr>
        <p:spPr bwMode="auto">
          <a:xfrm>
            <a:off x="250825" y="1988840"/>
            <a:ext cx="864235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Основой новой армии стали </a:t>
            </a:r>
            <a:r>
              <a:rPr lang="ru-RU" sz="2400" b="1" dirty="0">
                <a:solidFill>
                  <a:srgbClr val="FF3300"/>
                </a:solidFill>
              </a:rPr>
              <a:t>Семеновский и Преображенский </a:t>
            </a:r>
            <a:r>
              <a:rPr lang="ru-RU" sz="2400" b="1" dirty="0">
                <a:solidFill>
                  <a:schemeClr val="accent2"/>
                </a:solidFill>
              </a:rPr>
              <a:t> полки.                                                                   </a:t>
            </a:r>
            <a:endParaRPr lang="ru-RU" sz="2400" b="1" dirty="0" smtClean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sz="2400" b="1" dirty="0">
                <a:solidFill>
                  <a:schemeClr val="accent2"/>
                </a:solidFill>
              </a:rPr>
              <a:t>Уже с 1699 г. армия стала </a:t>
            </a:r>
            <a:r>
              <a:rPr lang="ru-RU" sz="2400" b="1" i="1" u="sng" dirty="0">
                <a:solidFill>
                  <a:schemeClr val="accent2"/>
                </a:solidFill>
              </a:rPr>
              <a:t>регулярной</a:t>
            </a:r>
            <a:r>
              <a:rPr lang="ru-RU" sz="2400" b="1" dirty="0">
                <a:solidFill>
                  <a:schemeClr val="accent2"/>
                </a:solidFill>
              </a:rPr>
              <a:t>. Вместо стрелецкого войска были введены полки «нового строя» с единообразным стрелковым вооружением, снаряжения, единой формой одежды, системой подготовки и обучения.                                                             </a:t>
            </a:r>
            <a:endParaRPr lang="ru-RU" sz="2800" b="1" i="1" u="sng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100" dirty="0">
                <a:solidFill>
                  <a:srgbClr val="002060"/>
                </a:solidFill>
              </a:rPr>
              <a:t>Боевые </a:t>
            </a:r>
            <a:r>
              <a:rPr lang="ru-RU" sz="5100" dirty="0" smtClean="0">
                <a:solidFill>
                  <a:srgbClr val="002060"/>
                </a:solidFill>
              </a:rPr>
              <a:t>отличия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Нагрудные </a:t>
            </a:r>
            <a:r>
              <a:rPr lang="ru-RU" sz="3100" dirty="0">
                <a:solidFill>
                  <a:srgbClr val="002060"/>
                </a:solidFill>
              </a:rPr>
              <a:t>офицерские знаки с надписью «1700 г., ноября 19» (за Нарву</a:t>
            </a:r>
            <a:r>
              <a:rPr lang="ru-RU" sz="3100" dirty="0" smtClean="0">
                <a:solidFill>
                  <a:srgbClr val="002060"/>
                </a:solidFill>
              </a:rPr>
              <a:t>).</a:t>
            </a:r>
          </a:p>
          <a:p>
            <a:r>
              <a:rPr lang="ru-RU" sz="3100" dirty="0" smtClean="0">
                <a:solidFill>
                  <a:srgbClr val="002060"/>
                </a:solidFill>
              </a:rPr>
              <a:t>За </a:t>
            </a:r>
            <a:r>
              <a:rPr lang="ru-RU" sz="3100" dirty="0">
                <a:solidFill>
                  <a:srgbClr val="002060"/>
                </a:solidFill>
              </a:rPr>
              <a:t>стойкость в битве при Нарве (1700), где стойкость Преображенского и Семеновского полков спасла русскую армию от полного разгрома, </a:t>
            </a:r>
            <a:r>
              <a:rPr lang="ru-RU" sz="3100" dirty="0" err="1">
                <a:solidFill>
                  <a:srgbClr val="002060"/>
                </a:solidFill>
              </a:rPr>
              <a:t>преображенцы</a:t>
            </a:r>
            <a:r>
              <a:rPr lang="ru-RU" sz="3100" dirty="0">
                <a:solidFill>
                  <a:srgbClr val="002060"/>
                </a:solidFill>
              </a:rPr>
              <a:t> и </a:t>
            </a:r>
            <a:r>
              <a:rPr lang="ru-RU" sz="3100" dirty="0" err="1">
                <a:solidFill>
                  <a:srgbClr val="002060"/>
                </a:solidFill>
              </a:rPr>
              <a:t>семёновцы</a:t>
            </a:r>
            <a:r>
              <a:rPr lang="ru-RU" sz="3100" dirty="0">
                <a:solidFill>
                  <a:srgbClr val="002060"/>
                </a:solidFill>
              </a:rPr>
              <a:t> получили красные чулки, в знак того, что гвардейцы выстояли на флангах «по колено в крови». Несколько лет именно этот элемент обмундирования отличал лейб-гвардию от армейских полков.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69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 advClick="0" advTm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357563"/>
            <a:ext cx="2259012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873125"/>
            <a:ext cx="2028825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00" y="3357563"/>
            <a:ext cx="186213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" y="2505075"/>
            <a:ext cx="28098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755650" y="873125"/>
            <a:ext cx="55943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Форма русских солдат и офицеров после военной реформы Петра</a:t>
            </a:r>
            <a:r>
              <a:rPr lang="en-US" sz="2800" b="1">
                <a:solidFill>
                  <a:srgbClr val="002060"/>
                </a:solidFill>
                <a:latin typeface="Century Gothic" pitchFamily="34" charset="0"/>
              </a:rPr>
              <a:t> I</a:t>
            </a:r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Мундиры преображенцев</a:t>
            </a:r>
          </a:p>
        </p:txBody>
      </p:sp>
      <p:pic>
        <p:nvPicPr>
          <p:cNvPr id="13315" name="Содержимое 4" descr="k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98550" y="2274888"/>
            <a:ext cx="2755900" cy="317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6" name="Содержимое 5" descr="k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30850" y="1957388"/>
            <a:ext cx="2273300" cy="3810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/>
              <a:t>ОФИЦЕР ЛЕЙБ-ГВАРДИИ СЕМЕНОВСКОГО ПОЛКА. 1700-1720</a:t>
            </a:r>
            <a:r>
              <a:rPr lang="ru-RU" sz="3200" smtClean="0"/>
              <a:t> 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472112"/>
          </a:xfrm>
        </p:spPr>
        <p:txBody>
          <a:bodyPr rtlCol="0">
            <a:normAutofit fontScale="6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связи с парадом </a:t>
            </a:r>
            <a:r>
              <a:rPr lang="ru-RU" b="1" dirty="0" smtClean="0"/>
              <a:t>у Летнего дворца в Петербурге (июнь 1721 </a:t>
            </a:r>
            <a:r>
              <a:rPr lang="ru-RU" dirty="0" smtClean="0"/>
              <a:t>года) камер-юнкер Ф. </a:t>
            </a:r>
            <a:r>
              <a:rPr lang="ru-RU" dirty="0" err="1" smtClean="0"/>
              <a:t>Берхгольц</a:t>
            </a:r>
            <a:r>
              <a:rPr lang="ru-RU" dirty="0" smtClean="0"/>
              <a:t> в своем дневнике отметил: "Оба полка (Преображенский и Семеновский) имеют </a:t>
            </a:r>
            <a:r>
              <a:rPr lang="ru-RU" b="1" dirty="0" smtClean="0"/>
              <a:t>зеленые мундиры с красными отворотами</a:t>
            </a:r>
            <a:r>
              <a:rPr lang="ru-RU" dirty="0" smtClean="0"/>
              <a:t>, но </a:t>
            </a:r>
            <a:r>
              <a:rPr lang="ru-RU" b="1" dirty="0" smtClean="0"/>
              <a:t>воротники у Преображенского красные, </a:t>
            </a:r>
            <a:r>
              <a:rPr lang="ru-RU" dirty="0" smtClean="0"/>
              <a:t>а </a:t>
            </a:r>
            <a:r>
              <a:rPr lang="ru-RU" b="1" dirty="0" smtClean="0"/>
              <a:t>у Семеновского голубые, </a:t>
            </a:r>
            <a:r>
              <a:rPr lang="ru-RU" dirty="0" smtClean="0"/>
              <a:t>равно как, для большего отличия, у первого зеленые, а у последнего синие епанчи. У унтер-офицеров отвороты и воротники (которые также разных цветов, смотря по полку) </a:t>
            </a:r>
            <a:r>
              <a:rPr lang="ru-RU" b="1" dirty="0" smtClean="0"/>
              <a:t>обшиты узким золотым галуном</a:t>
            </a:r>
            <a:r>
              <a:rPr lang="ru-RU" dirty="0" smtClean="0"/>
              <a:t>. Все офицеры, от полковника до прапорщика, имеют одинаковый </a:t>
            </a:r>
            <a:r>
              <a:rPr lang="ru-RU" b="1" dirty="0" smtClean="0"/>
              <a:t>мундир зеленого цвета, </a:t>
            </a:r>
            <a:r>
              <a:rPr lang="ru-RU" dirty="0" smtClean="0"/>
              <a:t>обложенный кругом золотым галуном; только шарфы и значки отличают их друг от друга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40" name="Содержимое 4" descr="nako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2225" y="1600200"/>
            <a:ext cx="3130550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оружие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437063"/>
            <a:ext cx="4038600" cy="16891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Эпизод Северной войны (драгун отбивает шведское знамя)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8" name="Содержимое 4" descr="http://lib.rus.ec/i/15/153715/img_1_15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3588" y="1600200"/>
            <a:ext cx="3425825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Оружие петровской армии.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1 — драгунский палаш,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2 — солдатская шпага,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3 — офицерская шпага,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 — офицерский протазан,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5 — кавалерийский пистолет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6 — кремневое ружье со штыком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Содержимое 4" descr="http://lib.rus.ec/i/15/153715/img_1_14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133600"/>
            <a:ext cx="4038600" cy="2825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Обоеручный боец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те времена шведская система рукопашного боя считалась самой передовой в мире. Пехотинец, согласно Уставу, вел бой, держа </a:t>
            </a:r>
            <a:r>
              <a:rPr lang="ru-RU" b="1" dirty="0" smtClean="0"/>
              <a:t>ружье в левой руке, а шпагу — в правой,</a:t>
            </a:r>
            <a:r>
              <a:rPr lang="ru-RU" dirty="0" smtClean="0"/>
              <a:t> то есть сразу готовился как </a:t>
            </a:r>
            <a:r>
              <a:rPr lang="ru-RU" dirty="0" err="1" smtClean="0"/>
              <a:t>обоеручный</a:t>
            </a:r>
            <a:r>
              <a:rPr lang="ru-RU" dirty="0" smtClean="0"/>
              <a:t> боец. Соответственно, </a:t>
            </a:r>
            <a:r>
              <a:rPr lang="ru-RU" b="1" dirty="0" smtClean="0"/>
              <a:t>офицер</a:t>
            </a:r>
            <a:r>
              <a:rPr lang="ru-RU" dirty="0" smtClean="0"/>
              <a:t>, </a:t>
            </a:r>
            <a:r>
              <a:rPr lang="ru-RU" b="1" dirty="0" smtClean="0"/>
              <a:t>чьим</a:t>
            </a:r>
            <a:r>
              <a:rPr lang="ru-RU" dirty="0" smtClean="0"/>
              <a:t> штатным огнестрельным </a:t>
            </a:r>
            <a:r>
              <a:rPr lang="ru-RU" b="1" dirty="0" smtClean="0"/>
              <a:t>оружием был пистолет, </a:t>
            </a:r>
            <a:r>
              <a:rPr lang="ru-RU" dirty="0" smtClean="0"/>
              <a:t>должен был уметь сражаться, перехватив разряженный пистолет за ствол и держа его в левой руке</a:t>
            </a:r>
            <a:endParaRPr lang="ru-RU" dirty="0"/>
          </a:p>
        </p:txBody>
      </p:sp>
      <p:pic>
        <p:nvPicPr>
          <p:cNvPr id="12292" name="Содержимое 4" descr="http://lib.rus.ec/i/15/153715/img_1_13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6438" y="1600200"/>
            <a:ext cx="35401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205038"/>
            <a:ext cx="174307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12750"/>
            <a:ext cx="3894137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4752975" y="998538"/>
            <a:ext cx="3479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Кафтан эпохи  Петра </a:t>
            </a:r>
            <a:r>
              <a:rPr lang="en-US" sz="2800" b="1">
                <a:solidFill>
                  <a:srgbClr val="002060"/>
                </a:solidFill>
                <a:latin typeface="Century Gothic" pitchFamily="34" charset="0"/>
              </a:rPr>
              <a:t> I</a:t>
            </a:r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Северная война 1700-1721гг.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8196" name="Picture 4" descr="7fd03953e8417d475fc02883dfa4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8229600" cy="541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044700"/>
            <a:ext cx="6570662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339975" y="1006475"/>
            <a:ext cx="485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г.Нарва начала </a:t>
            </a:r>
            <a:r>
              <a:rPr lang="en-US" sz="2800" b="1">
                <a:solidFill>
                  <a:srgbClr val="002060"/>
                </a:solidFill>
                <a:latin typeface="Century Gothic" pitchFamily="34" charset="0"/>
              </a:rPr>
              <a:t>XVII</a:t>
            </a:r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 века.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9" descr="Рисунок13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26988" y="765175"/>
            <a:ext cx="4306887" cy="6092825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19456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762000"/>
            <a:ext cx="4724400" cy="60198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400" smtClean="0">
                <a:solidFill>
                  <a:schemeClr val="bg2"/>
                </a:solidFill>
              </a:rPr>
              <a:t> В н.1700 г. Войну Швеции объявили Дания и Саксо-ния,но 18-летний шведс-кий король Карл </a:t>
            </a:r>
            <a:r>
              <a:rPr lang="en-US" sz="2400" smtClean="0">
                <a:solidFill>
                  <a:schemeClr val="bg2"/>
                </a:solidFill>
              </a:rPr>
              <a:t>XII </a:t>
            </a:r>
            <a:r>
              <a:rPr lang="ru-RU" sz="2400" smtClean="0">
                <a:solidFill>
                  <a:schemeClr val="bg2"/>
                </a:solidFill>
              </a:rPr>
              <a:t>неожи-данно появился у Копенга-гена и заставил Данию ка-питулировать.</a:t>
            </a:r>
          </a:p>
          <a:p>
            <a:pPr>
              <a:buFontTx/>
              <a:buNone/>
            </a:pPr>
            <a:r>
              <a:rPr lang="ru-RU" sz="2400" smtClean="0">
                <a:solidFill>
                  <a:schemeClr val="bg2"/>
                </a:solidFill>
              </a:rPr>
              <a:t>Летом,шведы высадились у Риги и разбили саксонцев осаждавших город.</a:t>
            </a:r>
          </a:p>
          <a:p>
            <a:pPr>
              <a:buFontTx/>
              <a:buNone/>
            </a:pPr>
            <a:r>
              <a:rPr lang="ru-RU" sz="2400" smtClean="0">
                <a:solidFill>
                  <a:schemeClr val="bg2"/>
                </a:solidFill>
              </a:rPr>
              <a:t>В сентябре 1700 г. Петр </a:t>
            </a:r>
            <a:r>
              <a:rPr lang="en-US" sz="2400" smtClean="0">
                <a:solidFill>
                  <a:schemeClr val="bg2"/>
                </a:solidFill>
              </a:rPr>
              <a:t>I </a:t>
            </a:r>
            <a:r>
              <a:rPr lang="ru-RU" sz="2400" smtClean="0">
                <a:solidFill>
                  <a:schemeClr val="bg2"/>
                </a:solidFill>
              </a:rPr>
              <a:t>во главе 35-тысячной армии двинулся к Нарве, принад лежащей шведам и осадил город.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accent2"/>
          </a:solidFill>
          <a:ln w="76200">
            <a:solidFill>
              <a:srgbClr val="660033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800" smtClean="0">
                <a:solidFill>
                  <a:schemeClr val="bg2"/>
                </a:solidFill>
              </a:rPr>
              <a:t>Начало войны.</a:t>
            </a:r>
          </a:p>
        </p:txBody>
      </p:sp>
      <p:sp>
        <p:nvSpPr>
          <p:cNvPr id="194574" name="AutoShape 14"/>
          <p:cNvSpPr>
            <a:spLocks noChangeArrowheads="1"/>
          </p:cNvSpPr>
          <p:nvPr/>
        </p:nvSpPr>
        <p:spPr bwMode="auto">
          <a:xfrm>
            <a:off x="685800" y="3581400"/>
            <a:ext cx="228600" cy="2286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5" name="WordArt 15"/>
          <p:cNvSpPr>
            <a:spLocks noChangeArrowheads="1" noChangeShapeType="1" noTextEdit="1"/>
          </p:cNvSpPr>
          <p:nvPr/>
        </p:nvSpPr>
        <p:spPr bwMode="auto">
          <a:xfrm>
            <a:off x="381000" y="3810000"/>
            <a:ext cx="838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>
                <a:ln w="9525" cap="sq">
                  <a:solidFill>
                    <a:srgbClr val="660033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Нарва</a:t>
            </a:r>
          </a:p>
        </p:txBody>
      </p:sp>
      <p:sp>
        <p:nvSpPr>
          <p:cNvPr id="194576" name="AutoShape 16"/>
          <p:cNvSpPr>
            <a:spLocks noChangeArrowheads="1"/>
          </p:cNvSpPr>
          <p:nvPr/>
        </p:nvSpPr>
        <p:spPr bwMode="auto">
          <a:xfrm rot="2539907">
            <a:off x="762000" y="3892550"/>
            <a:ext cx="914400" cy="381000"/>
          </a:xfrm>
          <a:prstGeom prst="leftArrow">
            <a:avLst>
              <a:gd name="adj1" fmla="val 50000"/>
              <a:gd name="adj2" fmla="val 60000"/>
            </a:avLst>
          </a:prstGeom>
          <a:solidFill>
            <a:srgbClr val="FF00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7" name="Rectangle 17"/>
          <p:cNvSpPr>
            <a:spLocks noChangeArrowheads="1"/>
          </p:cNvSpPr>
          <p:nvPr/>
        </p:nvSpPr>
        <p:spPr bwMode="auto">
          <a:xfrm>
            <a:off x="4419600" y="768350"/>
            <a:ext cx="4724400" cy="608965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</a:pPr>
            <a:r>
              <a:rPr lang="ru-RU" sz="2400" u="none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ru-RU" sz="2400" u="none" dirty="0" smtClean="0">
                <a:solidFill>
                  <a:schemeClr val="bg2"/>
                </a:solidFill>
                <a:latin typeface="Arial" charset="0"/>
              </a:rPr>
              <a:t>      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Основу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русской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армии</a:t>
            </a:r>
            <a:r>
              <a:rPr lang="en-US" sz="2400" u="none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в 1700 году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составляли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стрелецкие полки обладавшие низкой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боевой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подготовкой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и поэтому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осада затянулась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. Раздосадованный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царь оставил армию и уехал в Новгород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собирать дополнительные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войска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</a:pP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        А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в это время Карл </a:t>
            </a:r>
            <a:r>
              <a:rPr lang="en-US" sz="2400" u="none" dirty="0" smtClean="0">
                <a:solidFill>
                  <a:srgbClr val="002060"/>
                </a:solidFill>
                <a:latin typeface="Arial" charset="0"/>
              </a:rPr>
              <a:t>XII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 поспешил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на помощь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осажденному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гарнизону. Он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совершил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стремительный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переход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к Нарве и, </a:t>
            </a:r>
            <a:r>
              <a:rPr lang="ru-RU" sz="2400" u="none" dirty="0" smtClean="0">
                <a:solidFill>
                  <a:srgbClr val="002060"/>
                </a:solidFill>
                <a:latin typeface="Arial" charset="0"/>
              </a:rPr>
              <a:t>воспользовавшись </a:t>
            </a:r>
            <a:r>
              <a:rPr lang="ru-RU" sz="2400" u="none" dirty="0">
                <a:solidFill>
                  <a:srgbClr val="002060"/>
                </a:solidFill>
                <a:latin typeface="Arial" charset="0"/>
              </a:rPr>
              <a:t>пургой, атаковал русских.</a:t>
            </a:r>
          </a:p>
        </p:txBody>
      </p:sp>
      <p:sp>
        <p:nvSpPr>
          <p:cNvPr id="194578" name="AutoShape 18"/>
          <p:cNvSpPr>
            <a:spLocks noChangeArrowheads="1"/>
          </p:cNvSpPr>
          <p:nvPr/>
        </p:nvSpPr>
        <p:spPr bwMode="auto">
          <a:xfrm rot="-1969942">
            <a:off x="69850" y="3821113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 build="p" animBg="1" autoUpdateAnimBg="0"/>
      <p:bldP spid="194576" grpId="0" animBg="1"/>
      <p:bldP spid="194577" grpId="0" build="p" animBg="1" autoUpdateAnimBg="0"/>
      <p:bldP spid="1945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11560" y="260648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Русские </a:t>
            </a:r>
            <a:r>
              <a:rPr lang="ru-RU" b="1" dirty="0">
                <a:cs typeface="Times New Roman" pitchFamily="18" charset="0"/>
              </a:rPr>
              <a:t>понесли значительные потери убитыми, ранеными,</a:t>
            </a:r>
            <a:r>
              <a:rPr lang="ru-RU" b="1" dirty="0"/>
              <a:t> </a:t>
            </a:r>
            <a:r>
              <a:rPr lang="ru-RU" b="1" dirty="0">
                <a:cs typeface="Times New Roman" pitchFamily="18" charset="0"/>
              </a:rPr>
              <a:t>утонувшими, пленными. Карл предложил русским покинуть позиции, сохранив оружие, но сдав артиллерию. Петр бежал.</a:t>
            </a:r>
            <a:r>
              <a:rPr lang="ru-RU" dirty="0"/>
              <a:t> </a:t>
            </a:r>
          </a:p>
        </p:txBody>
      </p:sp>
      <p:pic>
        <p:nvPicPr>
          <p:cNvPr id="17411" name="Picture 3" descr="7b3c3cd8667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68760"/>
            <a:ext cx="7846640" cy="5112568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718175" y="6400800"/>
            <a:ext cx="342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Поражение под Нарвой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  <a:solidFill>
            <a:schemeClr val="accent2"/>
          </a:solidFill>
          <a:ln w="76200">
            <a:solidFill>
              <a:srgbClr val="660033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800" smtClean="0">
                <a:solidFill>
                  <a:schemeClr val="bg2"/>
                </a:solidFill>
              </a:rPr>
              <a:t>Начало войны.</a:t>
            </a:r>
          </a:p>
        </p:txBody>
      </p:sp>
      <p:sp>
        <p:nvSpPr>
          <p:cNvPr id="218123" name="Rectangle 1035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762000"/>
            <a:ext cx="4499992" cy="60960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660033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800" dirty="0" smtClean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800" dirty="0" smtClean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В 1704 г. Петр вновь двинулся к городу, осадил его и несколько дней спустя начал штурм.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Первым на крепостную стену ворвался фаворит Петра Меншиков. Вскоре Нарва пала.</a:t>
            </a:r>
          </a:p>
        </p:txBody>
      </p:sp>
      <p:pic>
        <p:nvPicPr>
          <p:cNvPr id="5124" name="Picture 1037" descr="Рисунок12"/>
          <p:cNvPicPr>
            <a:picLocks noChangeAspect="1" noChangeArrowheads="1"/>
          </p:cNvPicPr>
          <p:nvPr/>
        </p:nvPicPr>
        <p:blipFill>
          <a:blip r:embed="rId2" cstate="print">
            <a:lum bright="12000" contrast="36000"/>
          </a:blip>
          <a:srcRect/>
          <a:stretch>
            <a:fillRect/>
          </a:stretch>
        </p:blipFill>
        <p:spPr bwMode="auto">
          <a:xfrm>
            <a:off x="50800" y="765175"/>
            <a:ext cx="4273550" cy="6092825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727648" cy="4680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884238" y="476250"/>
            <a:ext cx="33829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Поль Деларош.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 Портрет Петра</a:t>
            </a:r>
            <a:r>
              <a:rPr lang="en-US" sz="2800" b="1">
                <a:solidFill>
                  <a:srgbClr val="002060"/>
                </a:solidFill>
                <a:latin typeface="Century Gothic" pitchFamily="34" charset="0"/>
              </a:rPr>
              <a:t> I</a:t>
            </a:r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. </a:t>
            </a:r>
          </a:p>
        </p:txBody>
      </p:sp>
      <p:sp>
        <p:nvSpPr>
          <p:cNvPr id="6148" name="TextBox 1"/>
          <p:cNvSpPr txBox="1">
            <a:spLocks noChangeArrowheads="1"/>
          </p:cNvSpPr>
          <p:nvPr/>
        </p:nvSpPr>
        <p:spPr bwMode="auto">
          <a:xfrm>
            <a:off x="4441825" y="954088"/>
            <a:ext cx="410368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Century Gothic" pitchFamily="34" charset="0"/>
              </a:rPr>
              <a:t>Пётр Первый Великий (1672-1725). Первый русский император. Сын царя Алексея Михайловича Романова и Натальи Кирилловны Нарышкиной. При нём открыты выходы России в южные моря, в Балтийское море. Развивались торговля, промышленность, наука, искусство. Проведена реформа армии. Одержаны многие славные победы над врагами России (над турками, шведами). Петром основан  г.Санкт-Петербург.</a:t>
            </a: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456384" cy="47709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-180528" y="188641"/>
            <a:ext cx="475252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entury Gothic" pitchFamily="34" charset="0"/>
              </a:rPr>
              <a:t>Ф.С. Рокотов.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entury Gothic" pitchFamily="34" charset="0"/>
              </a:rPr>
              <a:t>Портрет А.Д.Меншикова. </a:t>
            </a:r>
          </a:p>
          <a:p>
            <a:endParaRPr lang="ru-RU" dirty="0"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764704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libri" pitchFamily="34" charset="0"/>
              </a:rPr>
              <a:t>(1673-1729) – Государственный и военный деятель, граф (1702), светлейший князь (1707), президент Военной коллегии, </a:t>
            </a:r>
            <a:r>
              <a:rPr lang="ru-RU" b="1" dirty="0" smtClean="0">
                <a:latin typeface="Calibri" pitchFamily="34" charset="0"/>
              </a:rPr>
              <a:t>генералиссимус</a:t>
            </a:r>
            <a:r>
              <a:rPr lang="ru-RU" dirty="0" smtClean="0">
                <a:latin typeface="Calibri" pitchFamily="34" charset="0"/>
              </a:rPr>
              <a:t> (1727). Сын придворного конюха. Сопровождал Петра I в </a:t>
            </a:r>
            <a:r>
              <a:rPr lang="ru-RU" b="1" dirty="0" smtClean="0">
                <a:latin typeface="Calibri" pitchFamily="34" charset="0"/>
              </a:rPr>
              <a:t>Азовских походах </a:t>
            </a:r>
            <a:r>
              <a:rPr lang="ru-RU" dirty="0" smtClean="0">
                <a:latin typeface="Calibri" pitchFamily="34" charset="0"/>
              </a:rPr>
              <a:t>1695-1696 гг., в Великом посольстве 1697-1698 гг. </a:t>
            </a:r>
            <a:r>
              <a:rPr lang="ru-RU" b="1" dirty="0" smtClean="0">
                <a:latin typeface="Calibri" pitchFamily="34" charset="0"/>
              </a:rPr>
              <a:t>Руководил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строительством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Санкт-Петербурга, Кронштадта</a:t>
            </a:r>
            <a:r>
              <a:rPr lang="ru-RU" dirty="0" smtClean="0">
                <a:latin typeface="Calibri" pitchFamily="34" charset="0"/>
              </a:rPr>
              <a:t>, корабельных </a:t>
            </a:r>
            <a:r>
              <a:rPr lang="ru-RU" b="1" dirty="0" smtClean="0">
                <a:latin typeface="Calibri" pitchFamily="34" charset="0"/>
              </a:rPr>
              <a:t>верфей </a:t>
            </a:r>
            <a:r>
              <a:rPr lang="ru-RU" dirty="0" smtClean="0">
                <a:latin typeface="Calibri" pitchFamily="34" charset="0"/>
              </a:rPr>
              <a:t>на р. Нева и Свирь. Во время </a:t>
            </a:r>
            <a:r>
              <a:rPr lang="ru-RU" b="1" dirty="0" smtClean="0">
                <a:latin typeface="Calibri" pitchFamily="34" charset="0"/>
              </a:rPr>
              <a:t>Северной войны </a:t>
            </a:r>
            <a:r>
              <a:rPr lang="ru-RU" dirty="0" smtClean="0">
                <a:latin typeface="Calibri" pitchFamily="34" charset="0"/>
              </a:rPr>
              <a:t>(1700-1721) командовал крупными силами </a:t>
            </a:r>
            <a:r>
              <a:rPr lang="ru-RU" b="1" dirty="0" smtClean="0">
                <a:latin typeface="Calibri" pitchFamily="34" charset="0"/>
              </a:rPr>
              <a:t>пехоты и конницы</a:t>
            </a:r>
            <a:r>
              <a:rPr lang="ru-RU" dirty="0" smtClean="0">
                <a:latin typeface="Calibri" pitchFamily="34" charset="0"/>
              </a:rPr>
              <a:t>. Одержал ряд побед над шведами. В 1709-1713 гг. командовал русскими войсками в Польше, Курляндии, Померании и </a:t>
            </a:r>
            <a:r>
              <a:rPr lang="ru-RU" dirty="0" err="1" smtClean="0">
                <a:latin typeface="Calibri" pitchFamily="34" charset="0"/>
              </a:rPr>
              <a:t>Гольштейне</a:t>
            </a:r>
            <a:r>
              <a:rPr lang="ru-RU" dirty="0" smtClean="0">
                <a:latin typeface="Calibri" pitchFamily="34" charset="0"/>
              </a:rPr>
              <a:t>. С 1714 г. управлял отвоеванными у шведов землями, вошедшими в состав Русского государства (Прибалтика, Ижорская земля).</a:t>
            </a:r>
          </a:p>
          <a:p>
            <a:pPr algn="just"/>
            <a:r>
              <a:rPr lang="ru-RU" b="1" dirty="0" smtClean="0">
                <a:latin typeface="Calibri" pitchFamily="34" charset="0"/>
              </a:rPr>
              <a:t> Первый губернатор Санкт- Петербурга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92D050"/>
                  </a:solidFill>
                </a:ln>
                <a:solidFill>
                  <a:srgbClr val="92D050"/>
                </a:solidFill>
              </a:rPr>
              <a:t>        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«Потешные  войска»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04800" y="1052736"/>
            <a:ext cx="4267200" cy="309064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sz="1800" b="1" dirty="0" smtClean="0">
                <a:ln w="50800"/>
                <a:solidFill>
                  <a:srgbClr val="002060"/>
                </a:solidFill>
              </a:rPr>
              <a:t>      «Воинские забавы» были увлечением Петра.  Сначала маленький «потешный полк», стал реальной военной силой, состоящей из двух батальонов. Позже  они были преобразованы в полки -  Преображенский и Семеновский. В 1686 году была даже выстроена «потешная» крепость </a:t>
            </a:r>
            <a:r>
              <a:rPr lang="ru-RU" sz="1800" b="1" dirty="0" err="1" smtClean="0">
                <a:ln w="50800"/>
                <a:solidFill>
                  <a:srgbClr val="002060"/>
                </a:solidFill>
              </a:rPr>
              <a:t>Прешбург</a:t>
            </a:r>
            <a:r>
              <a:rPr lang="ru-RU" sz="1800" b="1" dirty="0" smtClean="0">
                <a:ln w="50800"/>
                <a:solidFill>
                  <a:srgbClr val="002060"/>
                </a:solidFill>
              </a:rPr>
              <a:t>.</a:t>
            </a:r>
            <a:endParaRPr lang="ru-RU" sz="1800" b="1" dirty="0">
              <a:ln w="50800"/>
              <a:solidFill>
                <a:srgbClr val="002060"/>
              </a:solidFill>
            </a:endParaRPr>
          </a:p>
        </p:txBody>
      </p:sp>
      <p:pic>
        <p:nvPicPr>
          <p:cNvPr id="7" name="Рисунок 6" descr="Потешные_Петра_I_в_кружал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861048"/>
            <a:ext cx="414511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412776"/>
            <a:ext cx="3286148" cy="5040560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781</Words>
  <Application>Microsoft Office PowerPoint</Application>
  <PresentationFormat>Экран (4:3)</PresentationFormat>
  <Paragraphs>53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Рекламная презентация к  экранизации рассказа  С.П. Алексеева  «Без Нарвы не видать моря».      </vt:lpstr>
      <vt:lpstr>Северная война 1700-1721гг.</vt:lpstr>
      <vt:lpstr>Слайд 3</vt:lpstr>
      <vt:lpstr>Начало войны.</vt:lpstr>
      <vt:lpstr>Слайд 5</vt:lpstr>
      <vt:lpstr>Начало войны.</vt:lpstr>
      <vt:lpstr>Слайд 7</vt:lpstr>
      <vt:lpstr>Слайд 8</vt:lpstr>
      <vt:lpstr>        «Потешные  войска»</vt:lpstr>
      <vt:lpstr> Реорганизация армии</vt:lpstr>
      <vt:lpstr>Слайд 11</vt:lpstr>
      <vt:lpstr>Слайд 12</vt:lpstr>
      <vt:lpstr>Слайд 13</vt:lpstr>
      <vt:lpstr>Мундиры преображенцев</vt:lpstr>
      <vt:lpstr>ОФИЦЕР ЛЕЙБ-ГВАРДИИ СЕМЕНОВСКОГО ПОЛКА. 1700-1720  </vt:lpstr>
      <vt:lpstr>оружие</vt:lpstr>
      <vt:lpstr>Оружие петровской армии.</vt:lpstr>
      <vt:lpstr>Обоеручный боец</vt:lpstr>
      <vt:lpstr>Слайд 19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Рекламная презентация к  экранизации рассказа  С.П. Алексеева  «Без Нарвы не видать моря».</dc:title>
  <dc:creator>RePack by SPecialiST</dc:creator>
  <cp:lastModifiedBy>RePack by SPecialiST</cp:lastModifiedBy>
  <cp:revision>19</cp:revision>
  <dcterms:created xsi:type="dcterms:W3CDTF">2016-02-07T13:14:55Z</dcterms:created>
  <dcterms:modified xsi:type="dcterms:W3CDTF">2016-02-12T16:50:49Z</dcterms:modified>
</cp:coreProperties>
</file>