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660"/>
  </p:normalViewPr>
  <p:slideViewPr>
    <p:cSldViewPr>
      <p:cViewPr varScale="1">
        <p:scale>
          <a:sx n="68" d="100"/>
          <a:sy n="68" d="100"/>
        </p:scale>
        <p:origin x="-145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71BD5B8-AF58-43C3-8D83-EE6DEA189DC7}" type="datetimeFigureOut">
              <a:rPr lang="ru-RU" smtClean="0"/>
              <a:pPr/>
              <a:t>08.01.2017</a:t>
            </a:fld>
            <a:endParaRPr lang="ru-RU" dirty="0"/>
          </a:p>
        </p:txBody>
      </p:sp>
      <p:sp>
        <p:nvSpPr>
          <p:cNvPr id="17" name="Нижний колонтитул 16"/>
          <p:cNvSpPr>
            <a:spLocks noGrp="1"/>
          </p:cNvSpPr>
          <p:nvPr>
            <p:ph type="ftr" sz="quarter" idx="11"/>
          </p:nvPr>
        </p:nvSpPr>
        <p:spPr/>
        <p:txBody>
          <a:bodyPr/>
          <a:lstStyle/>
          <a:p>
            <a:endParaRPr lang="ru-RU" dirty="0"/>
          </a:p>
        </p:txBody>
      </p:sp>
      <p:sp>
        <p:nvSpPr>
          <p:cNvPr id="29" name="Номер слайда 28"/>
          <p:cNvSpPr>
            <a:spLocks noGrp="1"/>
          </p:cNvSpPr>
          <p:nvPr>
            <p:ph type="sldNum" sz="quarter" idx="12"/>
          </p:nvPr>
        </p:nvSpPr>
        <p:spPr/>
        <p:txBody>
          <a:bodyPr/>
          <a:lstStyle/>
          <a:p>
            <a:fld id="{64EE35CF-E202-4924-9D80-592E70570634}" type="slidenum">
              <a:rPr lang="ru-RU" smtClean="0"/>
              <a:pPr/>
              <a:t>‹#›</a:t>
            </a:fld>
            <a:endParaRPr lang="ru-RU" dirty="0"/>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71BD5B8-AF58-43C3-8D83-EE6DEA189DC7}" type="datetimeFigureOut">
              <a:rPr lang="ru-RU" smtClean="0"/>
              <a:pPr/>
              <a:t>08.01.2017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64EE35CF-E202-4924-9D80-592E70570634}"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71BD5B8-AF58-43C3-8D83-EE6DEA189DC7}" type="datetimeFigureOut">
              <a:rPr lang="ru-RU" smtClean="0"/>
              <a:pPr/>
              <a:t>08.01.2017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64EE35CF-E202-4924-9D80-592E70570634}"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71BD5B8-AF58-43C3-8D83-EE6DEA189DC7}" type="datetimeFigureOut">
              <a:rPr lang="ru-RU" smtClean="0"/>
              <a:pPr/>
              <a:t>08.01.2017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64EE35CF-E202-4924-9D80-592E70570634}"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71BD5B8-AF58-43C3-8D83-EE6DEA189DC7}" type="datetimeFigureOut">
              <a:rPr lang="ru-RU" smtClean="0"/>
              <a:pPr/>
              <a:t>08.01.2017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a:xfrm>
            <a:off x="7924800" y="6416675"/>
            <a:ext cx="762000" cy="365125"/>
          </a:xfrm>
        </p:spPr>
        <p:txBody>
          <a:bodyPr/>
          <a:lstStyle/>
          <a:p>
            <a:fld id="{64EE35CF-E202-4924-9D80-592E70570634}"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71BD5B8-AF58-43C3-8D83-EE6DEA189DC7}" type="datetimeFigureOut">
              <a:rPr lang="ru-RU" smtClean="0"/>
              <a:pPr/>
              <a:t>08.01.2017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64EE35CF-E202-4924-9D80-592E70570634}"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71BD5B8-AF58-43C3-8D83-EE6DEA189DC7}" type="datetimeFigureOut">
              <a:rPr lang="ru-RU" smtClean="0"/>
              <a:pPr/>
              <a:t>08.01.2017</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64EE35CF-E202-4924-9D80-592E70570634}"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71BD5B8-AF58-43C3-8D83-EE6DEA189DC7}" type="datetimeFigureOut">
              <a:rPr lang="ru-RU" smtClean="0"/>
              <a:pPr/>
              <a:t>08.01.2017</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64EE35CF-E202-4924-9D80-592E70570634}"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71BD5B8-AF58-43C3-8D83-EE6DEA189DC7}" type="datetimeFigureOut">
              <a:rPr lang="ru-RU" smtClean="0"/>
              <a:pPr/>
              <a:t>08.01.2017</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64EE35CF-E202-4924-9D80-592E70570634}"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71BD5B8-AF58-43C3-8D83-EE6DEA189DC7}" type="datetimeFigureOut">
              <a:rPr lang="ru-RU" smtClean="0"/>
              <a:pPr/>
              <a:t>08.01.2017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64EE35CF-E202-4924-9D80-592E70570634}"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dirty="0"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71BD5B8-AF58-43C3-8D83-EE6DEA189DC7}" type="datetimeFigureOut">
              <a:rPr lang="ru-RU" smtClean="0"/>
              <a:pPr/>
              <a:t>08.01.2017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64EE35CF-E202-4924-9D80-592E70570634}"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71BD5B8-AF58-43C3-8D83-EE6DEA189DC7}" type="datetimeFigureOut">
              <a:rPr lang="ru-RU" smtClean="0"/>
              <a:pPr/>
              <a:t>08.01.2017</a:t>
            </a:fld>
            <a:endParaRPr lang="ru-RU" dirty="0"/>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dirty="0"/>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4EE35CF-E202-4924-9D80-592E70570634}"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77327" y="214290"/>
            <a:ext cx="6360459" cy="1323439"/>
          </a:xfrm>
          <a:prstGeom prst="rect">
            <a:avLst/>
          </a:prstGeom>
          <a:noFill/>
        </p:spPr>
        <p:txBody>
          <a:bodyPr wrap="square" rtlCol="0">
            <a:spAutoFit/>
          </a:bodyPr>
          <a:lstStyle/>
          <a:p>
            <a:pPr algn="ctr"/>
            <a:r>
              <a:rPr lang="ru-RU" sz="4000" b="1" i="1" dirty="0" smtClean="0">
                <a:solidFill>
                  <a:schemeClr val="bg1"/>
                </a:solidFill>
              </a:rPr>
              <a:t>Валерий Яковлевич Брюсов</a:t>
            </a:r>
          </a:p>
          <a:p>
            <a:pPr algn="ctr"/>
            <a:r>
              <a:rPr lang="ru-RU" sz="4000" b="1" i="1" dirty="0" smtClean="0">
                <a:solidFill>
                  <a:schemeClr val="bg1"/>
                </a:solidFill>
              </a:rPr>
              <a:t>(1873-1924)</a:t>
            </a:r>
            <a:endParaRPr lang="ru-RU" sz="4000" b="1" i="1" dirty="0">
              <a:solidFill>
                <a:schemeClr val="bg1"/>
              </a:solidFill>
            </a:endParaRPr>
          </a:p>
        </p:txBody>
      </p:sp>
      <p:pic>
        <p:nvPicPr>
          <p:cNvPr id="5" name="Рисунок 4" descr="Valery_Bryusov_c._1900.jpg"/>
          <p:cNvPicPr>
            <a:picLocks noChangeAspect="1"/>
          </p:cNvPicPr>
          <p:nvPr/>
        </p:nvPicPr>
        <p:blipFill>
          <a:blip r:embed="rId2" cstate="print"/>
          <a:stretch>
            <a:fillRect/>
          </a:stretch>
        </p:blipFill>
        <p:spPr>
          <a:xfrm>
            <a:off x="2357422" y="1643050"/>
            <a:ext cx="4357718" cy="48897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spli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85720" y="285728"/>
            <a:ext cx="8429684" cy="5572164"/>
          </a:xfrm>
        </p:spPr>
        <p:txBody>
          <a:bodyPr>
            <a:noAutofit/>
          </a:bodyPr>
          <a:lstStyle/>
          <a:p>
            <a:pPr algn="just"/>
            <a:r>
              <a:rPr lang="ru-RU" sz="1700" dirty="0" smtClean="0">
                <a:solidFill>
                  <a:schemeClr val="bg1"/>
                </a:solidFill>
              </a:rPr>
              <a:t>В это время Брюсов готовит уже целую книгу переводов лирики Верхарна — «Стихи о современности». Поэт увлечён не только ростом города: его волнует само предчувствие надвигающихся перемен, становления новой культуры — </a:t>
            </a:r>
            <a:r>
              <a:rPr lang="ru-RU" sz="1700" dirty="0" err="1" smtClean="0">
                <a:solidFill>
                  <a:schemeClr val="bg1"/>
                </a:solidFill>
              </a:rPr>
              <a:t>культуры</a:t>
            </a:r>
            <a:r>
              <a:rPr lang="ru-RU" sz="1700" dirty="0" smtClean="0">
                <a:solidFill>
                  <a:schemeClr val="bg1"/>
                </a:solidFill>
              </a:rPr>
              <a:t> Города; последний должен стать «царём Вселенной», — и поэт уже сейчас преклоняется перед ним, готовый «повергнуться в прах», чтобы открыть «путь к победам». В этом и состоит ключевая тема сборника «</a:t>
            </a:r>
            <a:r>
              <a:rPr lang="ru-RU" sz="1700" dirty="0" err="1" smtClean="0">
                <a:solidFill>
                  <a:schemeClr val="bg1"/>
                </a:solidFill>
              </a:rPr>
              <a:t>Tertia</a:t>
            </a:r>
            <a:r>
              <a:rPr lang="ru-RU" sz="1700" dirty="0" smtClean="0">
                <a:solidFill>
                  <a:schemeClr val="bg1"/>
                </a:solidFill>
              </a:rPr>
              <a:t> </a:t>
            </a:r>
            <a:r>
              <a:rPr lang="ru-RU" sz="1700" dirty="0" err="1" smtClean="0">
                <a:solidFill>
                  <a:schemeClr val="bg1"/>
                </a:solidFill>
              </a:rPr>
              <a:t>Vigilia</a:t>
            </a:r>
            <a:r>
              <a:rPr lang="ru-RU" sz="1700" dirty="0" smtClean="0">
                <a:solidFill>
                  <a:schemeClr val="bg1"/>
                </a:solidFill>
              </a:rPr>
              <a:t>».</a:t>
            </a:r>
          </a:p>
          <a:p>
            <a:pPr algn="just"/>
            <a:r>
              <a:rPr lang="ru-RU" sz="1700" dirty="0" smtClean="0">
                <a:solidFill>
                  <a:schemeClr val="bg1"/>
                </a:solidFill>
              </a:rPr>
              <a:t>Характерной чертой поэтики Брюсова с этого периода становится стилевая всеохватность, энциклопедизм и </a:t>
            </a:r>
            <a:r>
              <a:rPr lang="ru-RU" sz="1700" dirty="0" err="1" smtClean="0">
                <a:solidFill>
                  <a:schemeClr val="bg1"/>
                </a:solidFill>
              </a:rPr>
              <a:t>экспериментаторство</a:t>
            </a:r>
            <a:r>
              <a:rPr lang="ru-RU" sz="1700" dirty="0" smtClean="0">
                <a:solidFill>
                  <a:schemeClr val="bg1"/>
                </a:solidFill>
              </a:rPr>
              <a:t>, он был ценителем всех видов поэзии (им посещаются «пятницы К. К. Случевского»), собирателем «всех напевов» (название одного из его сборников). Об этом он говорит в предисловии к «</a:t>
            </a:r>
            <a:r>
              <a:rPr lang="ru-RU" sz="1700" dirty="0" err="1" smtClean="0">
                <a:solidFill>
                  <a:schemeClr val="bg1"/>
                </a:solidFill>
              </a:rPr>
              <a:t>Tertia</a:t>
            </a:r>
            <a:r>
              <a:rPr lang="ru-RU" sz="1700" dirty="0" smtClean="0">
                <a:solidFill>
                  <a:schemeClr val="bg1"/>
                </a:solidFill>
              </a:rPr>
              <a:t> </a:t>
            </a:r>
            <a:r>
              <a:rPr lang="ru-RU" sz="1700" dirty="0" err="1" smtClean="0">
                <a:solidFill>
                  <a:schemeClr val="bg1"/>
                </a:solidFill>
              </a:rPr>
              <a:t>Vigilia</a:t>
            </a:r>
            <a:r>
              <a:rPr lang="ru-RU" sz="1700" dirty="0" smtClean="0">
                <a:solidFill>
                  <a:schemeClr val="bg1"/>
                </a:solidFill>
              </a:rPr>
              <a:t>»: «Я равно люблю и верные отражения зримой природы у Пушкина или </a:t>
            </a:r>
            <a:r>
              <a:rPr lang="ru-RU" sz="1700" dirty="0" err="1" smtClean="0">
                <a:solidFill>
                  <a:schemeClr val="bg1"/>
                </a:solidFill>
              </a:rPr>
              <a:t>Майкова</a:t>
            </a:r>
            <a:r>
              <a:rPr lang="ru-RU" sz="1700" dirty="0" smtClean="0">
                <a:solidFill>
                  <a:schemeClr val="bg1"/>
                </a:solidFill>
              </a:rPr>
              <a:t>, и порывания выразить сверхчувственное, </a:t>
            </a:r>
            <a:r>
              <a:rPr lang="ru-RU" sz="1700" dirty="0" err="1" smtClean="0">
                <a:solidFill>
                  <a:schemeClr val="bg1"/>
                </a:solidFill>
              </a:rPr>
              <a:t>сверхземное</a:t>
            </a:r>
            <a:r>
              <a:rPr lang="ru-RU" sz="1700" dirty="0" smtClean="0">
                <a:solidFill>
                  <a:schemeClr val="bg1"/>
                </a:solidFill>
              </a:rPr>
              <a:t> у Тютчева или Фета, и мыслительные раздумья Баратынского, и страстные речи гражданского поэта, скажем, Некрасова». Стилизации самых разных поэтических манер, русских и иностранных (вплоть до «песней австралийских дикарей») — излюбленное занятие Брюсова, он готовил даже антологию «Сны человечества», представляющую собой стилизацию (или переводы) поэтических стилей всех эпох. Эта черта творчества Брюсова вызывала наиболее </a:t>
            </a:r>
            <a:r>
              <a:rPr lang="ru-RU" sz="1700" dirty="0" err="1" smtClean="0">
                <a:solidFill>
                  <a:schemeClr val="bg1"/>
                </a:solidFill>
              </a:rPr>
              <a:t>поляризирующие</a:t>
            </a:r>
            <a:r>
              <a:rPr lang="ru-RU" sz="1700" dirty="0" smtClean="0">
                <a:solidFill>
                  <a:schemeClr val="bg1"/>
                </a:solidFill>
              </a:rPr>
              <a:t> критику отклики; сторонники его (прежде всего символисты, но и такие акмеисты-ученики Брюсова, как Николай Гумилёв) видели в этом «пушкинскую» черту, «</a:t>
            </a:r>
            <a:r>
              <a:rPr lang="ru-RU" sz="1700" dirty="0" err="1" smtClean="0">
                <a:solidFill>
                  <a:schemeClr val="bg1"/>
                </a:solidFill>
              </a:rPr>
              <a:t>протеизм</a:t>
            </a:r>
            <a:r>
              <a:rPr lang="ru-RU" sz="1700" dirty="0" smtClean="0">
                <a:solidFill>
                  <a:schemeClr val="bg1"/>
                </a:solidFill>
              </a:rPr>
              <a:t>», знак эрудиции и поэтической мощи, критики (Юлий </a:t>
            </a:r>
            <a:r>
              <a:rPr lang="ru-RU" sz="1700" dirty="0" err="1" smtClean="0">
                <a:solidFill>
                  <a:schemeClr val="bg1"/>
                </a:solidFill>
              </a:rPr>
              <a:t>Айхенвальд</a:t>
            </a:r>
            <a:r>
              <a:rPr lang="ru-RU" sz="1700" dirty="0" smtClean="0">
                <a:solidFill>
                  <a:schemeClr val="bg1"/>
                </a:solidFill>
              </a:rPr>
              <a:t>, Владислав Ходасевич) критиковали такие стилизации как знак «всеядности», «бездушия» и «холодного </a:t>
            </a:r>
            <a:r>
              <a:rPr lang="ru-RU" sz="1700" dirty="0" err="1" smtClean="0">
                <a:solidFill>
                  <a:schemeClr val="bg1"/>
                </a:solidFill>
              </a:rPr>
              <a:t>экспериментаторства</a:t>
            </a:r>
            <a:r>
              <a:rPr lang="ru-RU" sz="1700" dirty="0" smtClean="0">
                <a:solidFill>
                  <a:schemeClr val="bg1"/>
                </a:solidFill>
              </a:rPr>
              <a:t>».</a:t>
            </a:r>
          </a:p>
          <a:p>
            <a:pPr algn="just"/>
            <a:endParaRPr lang="ru-RU" sz="1700" dirty="0">
              <a:solidFill>
                <a:schemeClr val="bg1"/>
              </a:solidFill>
            </a:endParaRPr>
          </a:p>
        </p:txBody>
      </p:sp>
    </p:spTree>
  </p:cSld>
  <p:clrMapOvr>
    <a:masterClrMapping/>
  </p:clrMapOvr>
  <p:transition>
    <p:spli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57158" y="500042"/>
            <a:ext cx="8501122" cy="5929354"/>
          </a:xfrm>
        </p:spPr>
        <p:txBody>
          <a:bodyPr>
            <a:normAutofit fontScale="70000" lnSpcReduction="20000"/>
          </a:bodyPr>
          <a:lstStyle/>
          <a:p>
            <a:pPr algn="l"/>
            <a:r>
              <a:rPr lang="en-US" sz="26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a:t>
            </a:r>
            <a:r>
              <a:rPr lang="en-US" sz="2600" b="1" dirty="0" err="1"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Urbi</a:t>
            </a:r>
            <a:r>
              <a:rPr lang="en-US" sz="26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et </a:t>
            </a:r>
            <a:r>
              <a:rPr lang="en-US" sz="2600" b="1" dirty="0" err="1"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Orbi</a:t>
            </a:r>
            <a:r>
              <a:rPr lang="en-US" sz="26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a:t>
            </a:r>
            <a:endParaRPr lang="ru-RU" sz="26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a:p>
            <a:pPr algn="l"/>
            <a:endParaRPr lang="en-US" sz="1800" b="1" dirty="0" smtClean="0">
              <a:solidFill>
                <a:schemeClr val="bg1"/>
              </a:solidFill>
            </a:endParaRPr>
          </a:p>
          <a:p>
            <a:pPr algn="just"/>
            <a:r>
              <a:rPr lang="ru-RU" dirty="0" smtClean="0">
                <a:solidFill>
                  <a:schemeClr val="bg1"/>
                </a:solidFill>
              </a:rPr>
              <a:t>Сознание одиночества, презрение к человечеству, предчувствие неминуемого забвения (характерные стихотворения — «В дни запустений» (1899), «Словно нездешние тени» (1900)) нашли отражение в сборнике «</a:t>
            </a:r>
            <a:r>
              <a:rPr lang="ru-RU" dirty="0" err="1" smtClean="0">
                <a:solidFill>
                  <a:schemeClr val="bg1"/>
                </a:solidFill>
              </a:rPr>
              <a:t>Urbi</a:t>
            </a:r>
            <a:r>
              <a:rPr lang="ru-RU" dirty="0" smtClean="0">
                <a:solidFill>
                  <a:schemeClr val="bg1"/>
                </a:solidFill>
              </a:rPr>
              <a:t> </a:t>
            </a:r>
            <a:r>
              <a:rPr lang="ru-RU" dirty="0" err="1" smtClean="0">
                <a:solidFill>
                  <a:schemeClr val="bg1"/>
                </a:solidFill>
              </a:rPr>
              <a:t>et</a:t>
            </a:r>
            <a:r>
              <a:rPr lang="ru-RU" dirty="0" smtClean="0">
                <a:solidFill>
                  <a:schemeClr val="bg1"/>
                </a:solidFill>
              </a:rPr>
              <a:t> </a:t>
            </a:r>
            <a:r>
              <a:rPr lang="ru-RU" dirty="0" err="1" smtClean="0">
                <a:solidFill>
                  <a:schemeClr val="bg1"/>
                </a:solidFill>
              </a:rPr>
              <a:t>Orbi</a:t>
            </a:r>
            <a:r>
              <a:rPr lang="ru-RU" dirty="0" smtClean="0">
                <a:solidFill>
                  <a:schemeClr val="bg1"/>
                </a:solidFill>
              </a:rPr>
              <a:t>» («Граду и миру»), вышедшем в 1903 году; Брюсова вдохновляют уже не синтетические образы: всё чаще поэт обращается к «гражданской» теме. Классическим примером гражданской лирики (и, пожалуй, наиболее известным в сборнике) является стихотворение «Каменщик». Для себя Брюсов выбирает среди всех жизненных путей «путь труда, как путь иной», дабы изведать тайны «жизни мудрой и простой». Интерес к реальной действительности — знающей страдания и нужду — выражается в «городских народных» «частушках», представленных в разделе «Песни». «Песни» написаны жизненно, в «лубочной» форме; они привлекли к себе большое внимание критики, отнёсшейся, однако, к этим произведениям большей частью скептически, назвав «фальсификацией» «псевдонародные частушки» Брюсова. Урбанистическая тема получает здесь большее развитие по сравнению с «</a:t>
            </a:r>
            <a:r>
              <a:rPr lang="ru-RU" dirty="0" err="1" smtClean="0">
                <a:solidFill>
                  <a:schemeClr val="bg1"/>
                </a:solidFill>
              </a:rPr>
              <a:t>Tertia</a:t>
            </a:r>
            <a:r>
              <a:rPr lang="ru-RU" dirty="0" smtClean="0">
                <a:solidFill>
                  <a:schemeClr val="bg1"/>
                </a:solidFill>
              </a:rPr>
              <a:t> </a:t>
            </a:r>
            <a:r>
              <a:rPr lang="ru-RU" dirty="0" err="1" smtClean="0">
                <a:solidFill>
                  <a:schemeClr val="bg1"/>
                </a:solidFill>
              </a:rPr>
              <a:t>Vigilia</a:t>
            </a:r>
            <a:r>
              <a:rPr lang="ru-RU" dirty="0" smtClean="0">
                <a:solidFill>
                  <a:schemeClr val="bg1"/>
                </a:solidFill>
              </a:rPr>
              <a:t>»; поэт отдельными штрихами рисует жизнь большого города во всех её проявлениях: так, мы видим и чувства рабочего («И каждую ночь регулярно я здесь под окошком стою, и сердце моё благодарно, что видит лампадку твою»), и истинные переживания обитательницы «дома с красненьким фонариком».</a:t>
            </a:r>
            <a:endParaRPr lang="ru-RU" dirty="0">
              <a:solidFill>
                <a:schemeClr val="bg1"/>
              </a:solidFill>
            </a:endParaRPr>
          </a:p>
        </p:txBody>
      </p:sp>
    </p:spTree>
  </p:cSld>
  <p:clrMapOvr>
    <a:masterClrMapping/>
  </p:clrMapOvr>
  <p:transition>
    <p:spli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85720" y="428604"/>
            <a:ext cx="8572560" cy="5143536"/>
          </a:xfrm>
        </p:spPr>
        <p:txBody>
          <a:bodyPr>
            <a:normAutofit fontScale="92500" lnSpcReduction="10000"/>
          </a:bodyPr>
          <a:lstStyle/>
          <a:p>
            <a:pPr algn="just"/>
            <a:r>
              <a:rPr lang="ru-RU" sz="2200" dirty="0" smtClean="0">
                <a:solidFill>
                  <a:schemeClr val="bg1"/>
                </a:solidFill>
              </a:rPr>
              <a:t>В немногих стихотворениях видны надуманное самообожание («И девы и юноши встали, встречая, венчая меня, как царя</a:t>
            </a:r>
            <a:r>
              <a:rPr lang="ru-RU" sz="2200" dirty="0" smtClean="0">
                <a:solidFill>
                  <a:schemeClr val="bg1"/>
                </a:solidFill>
              </a:rPr>
              <a:t>»), </a:t>
            </a:r>
            <a:r>
              <a:rPr lang="ru-RU" sz="2200" dirty="0" smtClean="0">
                <a:solidFill>
                  <a:schemeClr val="bg1"/>
                </a:solidFill>
              </a:rPr>
              <a:t>в других же — эротомания, сладострастие (такими стихотворениями в значительной степени наполнен раздел «Баллады»). Тема любви получает замечательное развитие в разделе «Элегии»; любовь становится священнодействием, «религиозным таинством» (см., например, стихотворение «В Дамаск»). Если во всех предыдущих сборниках Брюсов совершал лишь робкие шаги по пути Новой Поэзии, то в сборнике «</a:t>
            </a:r>
            <a:r>
              <a:rPr lang="ru-RU" sz="2200" dirty="0" err="1" smtClean="0">
                <a:solidFill>
                  <a:schemeClr val="bg1"/>
                </a:solidFill>
              </a:rPr>
              <a:t>Urbi</a:t>
            </a:r>
            <a:r>
              <a:rPr lang="ru-RU" sz="2200" dirty="0" smtClean="0">
                <a:solidFill>
                  <a:schemeClr val="bg1"/>
                </a:solidFill>
              </a:rPr>
              <a:t> </a:t>
            </a:r>
            <a:r>
              <a:rPr lang="ru-RU" sz="2200" dirty="0" err="1" smtClean="0">
                <a:solidFill>
                  <a:schemeClr val="bg1"/>
                </a:solidFill>
              </a:rPr>
              <a:t>et</a:t>
            </a:r>
            <a:r>
              <a:rPr lang="ru-RU" sz="2200" dirty="0" smtClean="0">
                <a:solidFill>
                  <a:schemeClr val="bg1"/>
                </a:solidFill>
              </a:rPr>
              <a:t> </a:t>
            </a:r>
            <a:r>
              <a:rPr lang="ru-RU" sz="2200" dirty="0" err="1" smtClean="0">
                <a:solidFill>
                  <a:schemeClr val="bg1"/>
                </a:solidFill>
              </a:rPr>
              <a:t>Orbi</a:t>
            </a:r>
            <a:r>
              <a:rPr lang="ru-RU" sz="2200" dirty="0" smtClean="0">
                <a:solidFill>
                  <a:schemeClr val="bg1"/>
                </a:solidFill>
              </a:rPr>
              <a:t>» он является нам уже нашедшим своё призвание, определившим свой путь мастером; именно после выхода «</a:t>
            </a:r>
            <a:r>
              <a:rPr lang="ru-RU" sz="2200" dirty="0" err="1" smtClean="0">
                <a:solidFill>
                  <a:schemeClr val="bg1"/>
                </a:solidFill>
              </a:rPr>
              <a:t>Urbi</a:t>
            </a:r>
            <a:r>
              <a:rPr lang="ru-RU" sz="2200" dirty="0" smtClean="0">
                <a:solidFill>
                  <a:schemeClr val="bg1"/>
                </a:solidFill>
              </a:rPr>
              <a:t> </a:t>
            </a:r>
            <a:r>
              <a:rPr lang="ru-RU" sz="2200" dirty="0" err="1" smtClean="0">
                <a:solidFill>
                  <a:schemeClr val="bg1"/>
                </a:solidFill>
              </a:rPr>
              <a:t>et</a:t>
            </a:r>
            <a:r>
              <a:rPr lang="ru-RU" sz="2200" dirty="0" smtClean="0">
                <a:solidFill>
                  <a:schemeClr val="bg1"/>
                </a:solidFill>
              </a:rPr>
              <a:t> </a:t>
            </a:r>
            <a:r>
              <a:rPr lang="ru-RU" sz="2200" dirty="0" err="1" smtClean="0">
                <a:solidFill>
                  <a:schemeClr val="bg1"/>
                </a:solidFill>
              </a:rPr>
              <a:t>Orbi</a:t>
            </a:r>
            <a:r>
              <a:rPr lang="ru-RU" sz="2200" dirty="0" smtClean="0">
                <a:solidFill>
                  <a:schemeClr val="bg1"/>
                </a:solidFill>
              </a:rPr>
              <a:t>» Брюсов становится признанным вождём русского символизма. Особенно большое влияние сборник оказал на </a:t>
            </a:r>
            <a:r>
              <a:rPr lang="ru-RU" sz="2200" dirty="0" err="1" smtClean="0">
                <a:solidFill>
                  <a:schemeClr val="bg1"/>
                </a:solidFill>
              </a:rPr>
              <a:t>младосимволистов</a:t>
            </a:r>
            <a:r>
              <a:rPr lang="ru-RU" sz="2200" dirty="0" smtClean="0">
                <a:solidFill>
                  <a:schemeClr val="bg1"/>
                </a:solidFill>
              </a:rPr>
              <a:t> — Александра Блока, Андрея Белого, Сергея Соловьёва.</a:t>
            </a:r>
          </a:p>
          <a:p>
            <a:pPr algn="just"/>
            <a:r>
              <a:rPr lang="ru-RU" sz="2200" dirty="0" smtClean="0">
                <a:solidFill>
                  <a:schemeClr val="bg1"/>
                </a:solidFill>
              </a:rPr>
              <a:t>Апофеозом капиталистической культуры является стихотворение «Конь </a:t>
            </a:r>
            <a:r>
              <a:rPr lang="ru-RU" sz="2200" dirty="0" err="1" smtClean="0">
                <a:solidFill>
                  <a:schemeClr val="bg1"/>
                </a:solidFill>
              </a:rPr>
              <a:t>Блед</a:t>
            </a:r>
            <a:r>
              <a:rPr lang="ru-RU" sz="2200" dirty="0" smtClean="0">
                <a:solidFill>
                  <a:schemeClr val="bg1"/>
                </a:solidFill>
              </a:rPr>
              <a:t>». В нём перед читателем предстаёт полная тревоги, напряжённая жизнь города. Город своими «грохотами» и «бредом» стирает надвигающийся лик смерти, конца со своих улиц — и продолжает жить с прежней яростной, «многошумной» напряжённостью.</a:t>
            </a:r>
          </a:p>
          <a:p>
            <a:pPr algn="just"/>
            <a:endParaRPr lang="ru-RU" dirty="0"/>
          </a:p>
        </p:txBody>
      </p:sp>
    </p:spTree>
  </p:cSld>
  <p:clrMapOvr>
    <a:masterClrMapping/>
  </p:clrMapOvr>
  <p:transition>
    <p:spli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2844" y="785794"/>
            <a:ext cx="8786874" cy="5929354"/>
          </a:xfrm>
        </p:spPr>
        <p:txBody>
          <a:bodyPr>
            <a:normAutofit fontScale="62500" lnSpcReduction="20000"/>
          </a:bodyPr>
          <a:lstStyle/>
          <a:p>
            <a:pPr algn="just"/>
            <a:r>
              <a:rPr lang="ru-RU" dirty="0" smtClean="0">
                <a:solidFill>
                  <a:schemeClr val="bg1"/>
                </a:solidFill>
              </a:rPr>
              <a:t>Великодержавное настроение времён Русско-японской войны 1904—1905 годов (стихотворения «К согражданам», «К Тихому океану») сменились у Брюсова периодом веры в непременную гибель урбанистического мира, упадок искусств, наступление «эпохи ущерба». Брюсов видит в будущем лишь времена «последних дней», «последних запустений». Своего пика эти настроения достигли во время Первой русской революции; они ярко выражены в </a:t>
            </a:r>
            <a:r>
              <a:rPr lang="ru-RU" dirty="0" err="1" smtClean="0">
                <a:solidFill>
                  <a:schemeClr val="bg1"/>
                </a:solidFill>
              </a:rPr>
              <a:t>брюсовской</a:t>
            </a:r>
            <a:r>
              <a:rPr lang="ru-RU" dirty="0" smtClean="0">
                <a:solidFill>
                  <a:schemeClr val="bg1"/>
                </a:solidFill>
              </a:rPr>
              <a:t> драме «Земля» (1904, вошла в сборник «Земная ось»), описывающей будущую гибель всего человечества; затем — в стихотворении «Грядущие Гунны» (1905); в 1906 году Брюсовым была написана новелла «Последние мученики», описывающая последние дни жизни русской интеллигенции, участвующей в безумной эротической оргии пред лицом смерти. Настроение «Земли» (произведения «предельно высокого», по определению Блока) в целом пессимистическое. </a:t>
            </a:r>
            <a:r>
              <a:rPr lang="ru-RU" dirty="0" smtClean="0">
                <a:solidFill>
                  <a:schemeClr val="bg1"/>
                </a:solidFill>
              </a:rPr>
              <a:t>Представлено будущее нашей планеты, эпоха достроенного капиталистического мира, где нет связи с землёй, с просторами природы и где человечество неуклонно вырождается под «искусственным светом» «мира машин». Единственный выход для человечества в создавшемся положении — коллективное самоубийство, которое и являет собой финал драмы. Несмотря на трагический финал, в пьесе изредка всё же встречаются вселяющие надежду нотки; так, в финальной сцене появляется верящий в «возрождение человечества» и в Новую жизнь юноша; по нему — лишь истинному человечеству вверена жизнь земли, и люди, решившиеся умереть «гордой смертью», — только заблудившаяся в жизни «несчастная толпа», ветвь, оторванная от своего дерева. Однако </a:t>
            </a:r>
            <a:r>
              <a:rPr lang="ru-RU" dirty="0" err="1" smtClean="0">
                <a:solidFill>
                  <a:schemeClr val="bg1"/>
                </a:solidFill>
              </a:rPr>
              <a:t>упаднические</a:t>
            </a:r>
            <a:r>
              <a:rPr lang="ru-RU" dirty="0" smtClean="0">
                <a:solidFill>
                  <a:schemeClr val="bg1"/>
                </a:solidFill>
              </a:rPr>
              <a:t> настроения только усилились в последующие годы жизни поэта. Периоды полного бесстрастия сменяются у Брюсова лирикой неутолённых болезненных страстей («Я люблю в глазах оплывших», 1899; «В игорном доме», 1905; «В публичном доме», 1905, и мн. др.).</a:t>
            </a:r>
            <a:endParaRPr lang="ru-RU" dirty="0">
              <a:solidFill>
                <a:schemeClr val="bg1"/>
              </a:solidFill>
            </a:endParaRPr>
          </a:p>
        </p:txBody>
      </p:sp>
      <p:sp>
        <p:nvSpPr>
          <p:cNvPr id="5" name="TextBox 4"/>
          <p:cNvSpPr txBox="1"/>
          <p:nvPr/>
        </p:nvSpPr>
        <p:spPr>
          <a:xfrm>
            <a:off x="214282" y="357166"/>
            <a:ext cx="6357982" cy="369332"/>
          </a:xfrm>
          <a:prstGeom prst="rect">
            <a:avLst/>
          </a:prstGeom>
          <a:noFill/>
        </p:spPr>
        <p:txBody>
          <a:bodyPr wrap="square" rtlCol="0">
            <a:spAutoFit/>
          </a:bodyPr>
          <a:lstStyle/>
          <a:p>
            <a:r>
              <a:rPr lang="ru-RU" b="1" dirty="0" smtClean="0">
                <a:solidFill>
                  <a:schemeClr val="bg1"/>
                </a:solidFill>
                <a:latin typeface="+mj-lt"/>
              </a:rPr>
              <a:t>Темы и настроения в творчестве этого периода </a:t>
            </a:r>
            <a:endParaRPr lang="ru-RU" b="1" dirty="0">
              <a:solidFill>
                <a:schemeClr val="bg1"/>
              </a:solidFill>
              <a:latin typeface="+mj-lt"/>
            </a:endParaRPr>
          </a:p>
        </p:txBody>
      </p:sp>
    </p:spTree>
  </p:cSld>
  <p:clrMapOvr>
    <a:masterClrMapping/>
  </p:clrMapOvr>
  <p:transition>
    <p:spli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85720" y="642918"/>
            <a:ext cx="5357850" cy="6000792"/>
          </a:xfrm>
        </p:spPr>
        <p:txBody>
          <a:bodyPr>
            <a:normAutofit fontScale="70000" lnSpcReduction="20000"/>
          </a:bodyPr>
          <a:lstStyle/>
          <a:p>
            <a:pPr algn="just"/>
            <a:r>
              <a:rPr lang="ru-RU" dirty="0" smtClean="0">
                <a:solidFill>
                  <a:schemeClr val="bg1"/>
                </a:solidFill>
              </a:rPr>
              <a:t>Следующим сборником Брюсова стал «</a:t>
            </a:r>
            <a:r>
              <a:rPr lang="ru-RU" dirty="0" err="1" smtClean="0">
                <a:solidFill>
                  <a:schemeClr val="bg1"/>
                </a:solidFill>
              </a:rPr>
              <a:t>Στεφανος</a:t>
            </a:r>
            <a:r>
              <a:rPr lang="ru-RU" dirty="0" smtClean="0">
                <a:solidFill>
                  <a:schemeClr val="bg1"/>
                </a:solidFill>
              </a:rPr>
              <a:t>» («Венок»), написанный во время самых ожесточённых революционных событий 1905 года (вышел в декабре 1905); сам поэт считал его вершиной своего поэтического творчества («„Венок“ завершил мою поэзию, надел на неё воистину „венок“», — пишет </a:t>
            </a:r>
            <a:r>
              <a:rPr lang="ru-RU" dirty="0" smtClean="0">
                <a:solidFill>
                  <a:schemeClr val="bg1"/>
                </a:solidFill>
              </a:rPr>
              <a:t>Брюсов). </a:t>
            </a:r>
            <a:r>
              <a:rPr lang="ru-RU" dirty="0" smtClean="0">
                <a:solidFill>
                  <a:schemeClr val="bg1"/>
                </a:solidFill>
              </a:rPr>
              <a:t>В нём ярко расцветает гражданская лирика Брюсова, начавшая проявляться ещё в сборнике «</a:t>
            </a:r>
            <a:r>
              <a:rPr lang="ru-RU" dirty="0" err="1" smtClean="0">
                <a:solidFill>
                  <a:schemeClr val="bg1"/>
                </a:solidFill>
              </a:rPr>
              <a:t>Urbi</a:t>
            </a:r>
            <a:r>
              <a:rPr lang="ru-RU" dirty="0" smtClean="0">
                <a:solidFill>
                  <a:schemeClr val="bg1"/>
                </a:solidFill>
              </a:rPr>
              <a:t> </a:t>
            </a:r>
            <a:r>
              <a:rPr lang="ru-RU" dirty="0" err="1" smtClean="0">
                <a:solidFill>
                  <a:schemeClr val="bg1"/>
                </a:solidFill>
              </a:rPr>
              <a:t>et</a:t>
            </a:r>
            <a:r>
              <a:rPr lang="ru-RU" dirty="0" smtClean="0">
                <a:solidFill>
                  <a:schemeClr val="bg1"/>
                </a:solidFill>
              </a:rPr>
              <a:t> </a:t>
            </a:r>
            <a:r>
              <a:rPr lang="ru-RU" dirty="0" err="1" smtClean="0">
                <a:solidFill>
                  <a:schemeClr val="bg1"/>
                </a:solidFill>
              </a:rPr>
              <a:t>Orbi</a:t>
            </a:r>
            <a:r>
              <a:rPr lang="ru-RU" dirty="0" smtClean="0">
                <a:solidFill>
                  <a:schemeClr val="bg1"/>
                </a:solidFill>
              </a:rPr>
              <a:t>». Только циклы «Из ада изведённые» и «Мгновения» посвящены любви. Брюсов поёт «гимн славы» «грядущим гуннам», прекрасно понимая, что они идут разрушить культуру современного ему мира, что мир этот обречён и что он, поэт, — его неотрывная часть. Брюсов, происходивший из русского крестьянства, находившегося под «барским гнётом», был хорошо знаком с сельской жизнью. Крестьянские образы возникают ещё в ранний — «декадентский» — период </a:t>
            </a:r>
            <a:r>
              <a:rPr lang="ru-RU" dirty="0" err="1" smtClean="0">
                <a:solidFill>
                  <a:schemeClr val="bg1"/>
                </a:solidFill>
              </a:rPr>
              <a:t>брюсовской</a:t>
            </a:r>
            <a:r>
              <a:rPr lang="ru-RU" dirty="0" smtClean="0">
                <a:solidFill>
                  <a:schemeClr val="bg1"/>
                </a:solidFill>
              </a:rPr>
              <a:t> лирики. На протяжении 1890-х годов поэт обращается к «крестьянской» теме всё чаще.</a:t>
            </a:r>
            <a:endParaRPr lang="ru-RU" dirty="0">
              <a:solidFill>
                <a:schemeClr val="bg1"/>
              </a:solidFill>
            </a:endParaRPr>
          </a:p>
        </p:txBody>
      </p:sp>
      <p:sp>
        <p:nvSpPr>
          <p:cNvPr id="4" name="TextBox 3"/>
          <p:cNvSpPr txBox="1"/>
          <p:nvPr/>
        </p:nvSpPr>
        <p:spPr>
          <a:xfrm>
            <a:off x="500034" y="214290"/>
            <a:ext cx="1785950" cy="369332"/>
          </a:xfrm>
          <a:prstGeom prst="rect">
            <a:avLst/>
          </a:prstGeom>
          <a:noFill/>
        </p:spPr>
        <p:txBody>
          <a:bodyPr wrap="square" rtlCol="0">
            <a:spAutoFit/>
          </a:bodyPr>
          <a:lstStyle/>
          <a:p>
            <a:r>
              <a:rPr lang="el-GR" b="1" dirty="0" smtClean="0">
                <a:solidFill>
                  <a:schemeClr val="bg1"/>
                </a:solidFill>
                <a:latin typeface="+mj-lt"/>
              </a:rPr>
              <a:t>«Στεφανος»</a:t>
            </a:r>
            <a:endParaRPr lang="el-GR" b="1" dirty="0">
              <a:solidFill>
                <a:schemeClr val="bg1"/>
              </a:solidFill>
              <a:latin typeface="+mj-lt"/>
            </a:endParaRPr>
          </a:p>
        </p:txBody>
      </p:sp>
      <p:pic>
        <p:nvPicPr>
          <p:cNvPr id="5" name="Рисунок 4" descr="Stephanos.jpg"/>
          <p:cNvPicPr>
            <a:picLocks noChangeAspect="1"/>
          </p:cNvPicPr>
          <p:nvPr/>
        </p:nvPicPr>
        <p:blipFill>
          <a:blip r:embed="rId2" cstate="print"/>
          <a:stretch>
            <a:fillRect/>
          </a:stretch>
        </p:blipFill>
        <p:spPr>
          <a:xfrm>
            <a:off x="5857884" y="571480"/>
            <a:ext cx="2786082" cy="39290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spli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14282" y="214290"/>
            <a:ext cx="8715436" cy="5572164"/>
          </a:xfrm>
        </p:spPr>
        <p:txBody>
          <a:bodyPr>
            <a:normAutofit fontScale="77500" lnSpcReduction="20000"/>
          </a:bodyPr>
          <a:lstStyle/>
          <a:p>
            <a:pPr algn="just"/>
            <a:r>
              <a:rPr lang="ru-RU" dirty="0" smtClean="0">
                <a:solidFill>
                  <a:schemeClr val="bg1"/>
                </a:solidFill>
              </a:rPr>
              <a:t>И даже в период поклонения городу у Брюсова иногда возникает мотив «бегства» с шумных улиц на лоно природы. Свободен человек лишь на природе, — в городе он лишь ощущает себя узником, «рабом каменьев» и мечтает о будущем разрушении городов, наступлении «дикой воли». По Брюсову, революция была неминуема. «О, придут не китайцы, избиваемые в </a:t>
            </a:r>
            <a:r>
              <a:rPr lang="ru-RU" dirty="0" err="1" smtClean="0">
                <a:solidFill>
                  <a:schemeClr val="bg1"/>
                </a:solidFill>
              </a:rPr>
              <a:t>Тяньцзине</a:t>
            </a:r>
            <a:r>
              <a:rPr lang="ru-RU" dirty="0" smtClean="0">
                <a:solidFill>
                  <a:schemeClr val="bg1"/>
                </a:solidFill>
              </a:rPr>
              <a:t>, а те — более страшные, втоптанные в шахты и втиснутые в фабрики… Я зову их, ибо они неизбежны», — пишет поэт четырём символистам в 1900 году, после «Трёх разговоров» Владимира </a:t>
            </a:r>
            <a:r>
              <a:rPr lang="ru-RU" dirty="0" smtClean="0">
                <a:solidFill>
                  <a:schemeClr val="bg1"/>
                </a:solidFill>
              </a:rPr>
              <a:t>Соловьёва. Расхождение </a:t>
            </a:r>
            <a:r>
              <a:rPr lang="ru-RU" dirty="0" smtClean="0">
                <a:solidFill>
                  <a:schemeClr val="bg1"/>
                </a:solidFill>
              </a:rPr>
              <a:t>во взглядах на революцию среди символистов началось, таким образом, уже на рубеже веков. Брюсов сам ощущает себя рабом буржуазной культуры, культуры города, и его собственное культурное строительство является сооружением той же тюрьмы, что представлена в стихотворении «Каменщик». Схоже по духу с «Каменщиком» и стихотворение «Гребцы триремы» (1905). Стихотворения «Кинжал» (1903), «Довольным» (1905) — стихотворения «песенника» растущей революции, готового встретить «приветственным гимном» её свержение</a:t>
            </a:r>
            <a:r>
              <a:rPr lang="ru-RU" dirty="0" smtClean="0">
                <a:solidFill>
                  <a:schemeClr val="bg1"/>
                </a:solidFill>
              </a:rPr>
              <a:t>.</a:t>
            </a:r>
            <a:endParaRPr lang="ru-RU" dirty="0">
              <a:solidFill>
                <a:schemeClr val="bg1"/>
              </a:solidFill>
            </a:endParaRPr>
          </a:p>
        </p:txBody>
      </p:sp>
    </p:spTree>
  </p:cSld>
  <p:clrMapOvr>
    <a:masterClrMapping/>
  </p:clrMapOvr>
  <p:transition>
    <p:spli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14282" y="857232"/>
            <a:ext cx="8715436" cy="5715040"/>
          </a:xfrm>
        </p:spPr>
        <p:txBody>
          <a:bodyPr>
            <a:normAutofit fontScale="70000" lnSpcReduction="20000"/>
          </a:bodyPr>
          <a:lstStyle/>
          <a:p>
            <a:pPr algn="just"/>
            <a:r>
              <a:rPr lang="ru-RU" dirty="0" smtClean="0">
                <a:solidFill>
                  <a:schemeClr val="bg1"/>
                </a:solidFill>
              </a:rPr>
              <a:t>Организаторская роль Брюсова в русском символизме и вообще в русском модернизме очень значительна. Возглавляемые им «Весы» стали самым тщательным по отбору материала и авторитетным модернистским журналом (противостоящим эклектичным и не имевшим чёткой программы «Перевалу» и «Золотому Руну»). Брюсов оказал влияние советами и критикой на творчество очень многих младших поэтов, почти все они проходят через этап тех или иных «подражаний Брюсову</a:t>
            </a:r>
            <a:r>
              <a:rPr lang="ru-RU" dirty="0" smtClean="0">
                <a:solidFill>
                  <a:schemeClr val="bg1"/>
                </a:solidFill>
              </a:rPr>
              <a:t>».</a:t>
            </a:r>
            <a:r>
              <a:rPr lang="ru-RU" dirty="0" smtClean="0">
                <a:solidFill>
                  <a:schemeClr val="bg1"/>
                </a:solidFill>
              </a:rPr>
              <a:t> Он пользовался большим авторитетом как среди сверстников-символистов, так и среди литературной молодёжи, имел репутацию строгого безукоризненного «мэтра», творящего поэзию «мага», «жреца» культуры, и среди акмеистов (Николай Гумилёв, Зенкевич, Мандельштам), и футуристов (Пастернак, </a:t>
            </a:r>
            <a:r>
              <a:rPr lang="ru-RU" dirty="0" err="1" smtClean="0">
                <a:solidFill>
                  <a:schemeClr val="bg1"/>
                </a:solidFill>
              </a:rPr>
              <a:t>Шершеневич</a:t>
            </a:r>
            <a:r>
              <a:rPr lang="ru-RU" dirty="0" smtClean="0">
                <a:solidFill>
                  <a:schemeClr val="bg1"/>
                </a:solidFill>
              </a:rPr>
              <a:t> и др.). Литературовед Михаил </a:t>
            </a:r>
            <a:r>
              <a:rPr lang="ru-RU" dirty="0" err="1" smtClean="0">
                <a:solidFill>
                  <a:schemeClr val="bg1"/>
                </a:solidFill>
              </a:rPr>
              <a:t>Гаспаров</a:t>
            </a:r>
            <a:r>
              <a:rPr lang="ru-RU" dirty="0" smtClean="0">
                <a:solidFill>
                  <a:schemeClr val="bg1"/>
                </a:solidFill>
              </a:rPr>
              <a:t> оценивает роль Брюсова в русской модернистской культуре, как роль «побеждённого учителя победителей-учеников», повлиявшего на творчество целого поколения</a:t>
            </a:r>
            <a:r>
              <a:rPr lang="ru-RU" dirty="0" smtClean="0">
                <a:solidFill>
                  <a:schemeClr val="bg1"/>
                </a:solidFill>
              </a:rPr>
              <a:t>.</a:t>
            </a:r>
            <a:r>
              <a:rPr lang="ru-RU" dirty="0" smtClean="0">
                <a:solidFill>
                  <a:schemeClr val="bg1"/>
                </a:solidFill>
              </a:rPr>
              <a:t> Не лишён Брюсов был и чувства «ревности» к новому поколению символистов (см. стихотворение «Младшим»: «Они Её видят! Они Её слышат!…», 1903</a:t>
            </a:r>
            <a:r>
              <a:rPr lang="ru-RU" dirty="0" smtClean="0">
                <a:solidFill>
                  <a:schemeClr val="bg1"/>
                </a:solidFill>
              </a:rPr>
              <a:t>).</a:t>
            </a:r>
            <a:endParaRPr lang="ru-RU" dirty="0" smtClean="0">
              <a:solidFill>
                <a:schemeClr val="bg1"/>
              </a:solidFill>
            </a:endParaRPr>
          </a:p>
          <a:p>
            <a:pPr algn="just"/>
            <a:endParaRPr lang="ru-RU" dirty="0" smtClean="0">
              <a:solidFill>
                <a:schemeClr val="bg1"/>
              </a:solidFill>
            </a:endParaRPr>
          </a:p>
          <a:p>
            <a:pPr algn="just"/>
            <a:r>
              <a:rPr lang="ru-RU" dirty="0" smtClean="0">
                <a:solidFill>
                  <a:schemeClr val="bg1"/>
                </a:solidFill>
              </a:rPr>
              <a:t>Брюсов </a:t>
            </a:r>
            <a:r>
              <a:rPr lang="ru-RU" dirty="0" smtClean="0">
                <a:solidFill>
                  <a:schemeClr val="bg1"/>
                </a:solidFill>
              </a:rPr>
              <a:t>также принимал активное участие в жизни Московского литературно-художественного кружка, в частности — был его директором (с 1908 года). Сотрудничал в журнале «Новый путь» (в 1903 году, стал секретарём редакции</a:t>
            </a:r>
            <a:r>
              <a:rPr lang="ru-RU" dirty="0" smtClean="0">
                <a:solidFill>
                  <a:schemeClr val="bg1"/>
                </a:solidFill>
              </a:rPr>
              <a:t>).</a:t>
            </a:r>
            <a:endParaRPr lang="ru-RU" dirty="0" smtClean="0">
              <a:solidFill>
                <a:schemeClr val="bg1"/>
              </a:solidFill>
            </a:endParaRPr>
          </a:p>
          <a:p>
            <a:endParaRPr lang="ru-RU" dirty="0"/>
          </a:p>
        </p:txBody>
      </p:sp>
      <p:sp>
        <p:nvSpPr>
          <p:cNvPr id="4" name="TextBox 3"/>
          <p:cNvSpPr txBox="1"/>
          <p:nvPr/>
        </p:nvSpPr>
        <p:spPr>
          <a:xfrm>
            <a:off x="357158" y="357166"/>
            <a:ext cx="5504456" cy="369332"/>
          </a:xfrm>
          <a:prstGeom prst="rect">
            <a:avLst/>
          </a:prstGeom>
          <a:noFill/>
        </p:spPr>
        <p:txBody>
          <a:bodyPr wrap="square" rtlCol="0">
            <a:spAutoFit/>
          </a:bodyPr>
          <a:lstStyle/>
          <a:p>
            <a:r>
              <a:rPr lang="ru-RU" b="1" dirty="0" smtClean="0">
                <a:solidFill>
                  <a:schemeClr val="bg1"/>
                </a:solidFill>
              </a:rPr>
              <a:t>Лидер символизма</a:t>
            </a:r>
            <a:endParaRPr lang="ru-RU" b="1" dirty="0">
              <a:solidFill>
                <a:schemeClr val="bg1"/>
              </a:solidFill>
            </a:endParaRPr>
          </a:p>
        </p:txBody>
      </p:sp>
    </p:spTree>
  </p:cSld>
  <p:clrMapOvr>
    <a:masterClrMapping/>
  </p:clrMapOvr>
  <p:transition>
    <p:spli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2844" y="857232"/>
            <a:ext cx="8786874" cy="5786478"/>
          </a:xfrm>
        </p:spPr>
        <p:txBody>
          <a:bodyPr>
            <a:normAutofit fontScale="70000" lnSpcReduction="20000"/>
          </a:bodyPr>
          <a:lstStyle/>
          <a:p>
            <a:pPr algn="just"/>
            <a:r>
              <a:rPr lang="ru-RU" dirty="0" smtClean="0">
                <a:solidFill>
                  <a:schemeClr val="bg1"/>
                </a:solidFill>
              </a:rPr>
              <a:t>Журнал «Весы» прекращает выходить в 1909; к 1910 активность русского символизма как движения снижается. В связи с этим Брюсов прекращает выступать как деятель литературной борьбы и лидер конкретного направления, занимая более взвешенную, «академическую» позицию. С начала 1910-х годов он уделяет значительное внимание прозе (роман «Алтарь победы»), критике (работа в «Русской мысли», журнале «Искусство в Южной России»), </a:t>
            </a:r>
            <a:r>
              <a:rPr lang="ru-RU" dirty="0" err="1" smtClean="0">
                <a:solidFill>
                  <a:schemeClr val="bg1"/>
                </a:solidFill>
              </a:rPr>
              <a:t>пушкинистике</a:t>
            </a:r>
            <a:r>
              <a:rPr lang="ru-RU" dirty="0" smtClean="0">
                <a:solidFill>
                  <a:schemeClr val="bg1"/>
                </a:solidFill>
              </a:rPr>
              <a:t>.</a:t>
            </a:r>
            <a:r>
              <a:rPr lang="ru-RU" dirty="0" smtClean="0">
                <a:solidFill>
                  <a:schemeClr val="bg1"/>
                </a:solidFill>
              </a:rPr>
              <a:t> В 1913 году поэт переживает личную трагедию, вызванную мучительным для обоих романом с молодой поэтессой Надеждой Львовой и её самоубийством</a:t>
            </a:r>
            <a:r>
              <a:rPr lang="ru-RU" dirty="0" smtClean="0">
                <a:solidFill>
                  <a:schemeClr val="bg1"/>
                </a:solidFill>
              </a:rPr>
              <a:t>.</a:t>
            </a:r>
            <a:r>
              <a:rPr lang="ru-RU" dirty="0" smtClean="0">
                <a:solidFill>
                  <a:schemeClr val="bg1"/>
                </a:solidFill>
              </a:rPr>
              <a:t> В 1914 году, с началом Первой мировой войны, Брюсов отправился на фронт военным корреспондентом «Русских ведомостей». Следует отметить рост патриотических настроений в лирике Брюсова 1914—1916 годов</a:t>
            </a:r>
            <a:r>
              <a:rPr lang="ru-RU" dirty="0" smtClean="0">
                <a:solidFill>
                  <a:schemeClr val="bg1"/>
                </a:solidFill>
              </a:rPr>
              <a:t>.</a:t>
            </a:r>
          </a:p>
          <a:p>
            <a:pPr algn="just"/>
            <a:endParaRPr lang="ru-RU" dirty="0" smtClean="0">
              <a:solidFill>
                <a:schemeClr val="bg1"/>
              </a:solidFill>
            </a:endParaRPr>
          </a:p>
          <a:p>
            <a:pPr algn="just"/>
            <a:r>
              <a:rPr lang="ru-RU" dirty="0" smtClean="0">
                <a:solidFill>
                  <a:schemeClr val="bg1"/>
                </a:solidFill>
              </a:rPr>
              <a:t>1910—1914 и, в особенности, 1914—1916 годы многие исследователи считают периодом духовного и, как следствие, творческого кризиса поэта</a:t>
            </a:r>
            <a:r>
              <a:rPr lang="ru-RU" dirty="0" smtClean="0">
                <a:solidFill>
                  <a:schemeClr val="bg1"/>
                </a:solidFill>
              </a:rPr>
              <a:t>.</a:t>
            </a:r>
            <a:r>
              <a:rPr lang="ru-RU" dirty="0" smtClean="0">
                <a:solidFill>
                  <a:schemeClr val="bg1"/>
                </a:solidFill>
              </a:rPr>
              <a:t> Уже сборники конца 1900-х годов — «Земная ось» (прозаический сборник рассказов, 1907), «Все напевы» (1909) — оценивались критикой как более слабые, чем «</a:t>
            </a:r>
            <a:r>
              <a:rPr lang="ru-RU" dirty="0" err="1" smtClean="0">
                <a:solidFill>
                  <a:schemeClr val="bg1"/>
                </a:solidFill>
              </a:rPr>
              <a:t>Stephanos</a:t>
            </a:r>
            <a:r>
              <a:rPr lang="ru-RU" dirty="0" smtClean="0">
                <a:solidFill>
                  <a:schemeClr val="bg1"/>
                </a:solidFill>
              </a:rPr>
              <a:t>», в основном они повторяют прежние «напевы»; усиливаются мысли о бренности всего сущего, проявляется духовная усталость поэта (стихотворения «Умирающий костёр», 1908; «Демон самоубийства», 1910). </a:t>
            </a:r>
          </a:p>
          <a:p>
            <a:endParaRPr lang="ru-RU" dirty="0"/>
          </a:p>
        </p:txBody>
      </p:sp>
      <p:sp>
        <p:nvSpPr>
          <p:cNvPr id="4" name="TextBox 3"/>
          <p:cNvSpPr txBox="1"/>
          <p:nvPr/>
        </p:nvSpPr>
        <p:spPr>
          <a:xfrm>
            <a:off x="3428992" y="285728"/>
            <a:ext cx="2741217" cy="461665"/>
          </a:xfrm>
          <a:prstGeom prst="rect">
            <a:avLst/>
          </a:prstGeom>
          <a:noFill/>
        </p:spPr>
        <p:txBody>
          <a:bodyPr wrap="square" rtlCol="0">
            <a:spAutoFit/>
          </a:bodyPr>
          <a:lstStyle/>
          <a:p>
            <a:r>
              <a:rPr lang="ru-RU" sz="2400" b="1" i="1" dirty="0" smtClean="0">
                <a:solidFill>
                  <a:schemeClr val="bg1"/>
                </a:solidFill>
                <a:latin typeface="+mj-lt"/>
              </a:rPr>
              <a:t>1910-е годы</a:t>
            </a:r>
            <a:endParaRPr lang="ru-RU" sz="2400" b="1" i="1" dirty="0">
              <a:solidFill>
                <a:schemeClr val="bg1"/>
              </a:solidFill>
              <a:latin typeface="+mj-lt"/>
            </a:endParaRPr>
          </a:p>
        </p:txBody>
      </p:sp>
    </p:spTree>
  </p:cSld>
  <p:clrMapOvr>
    <a:masterClrMapping/>
  </p:clrMapOvr>
  <p:transition>
    <p:spli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14282" y="285728"/>
            <a:ext cx="8715436" cy="6357982"/>
          </a:xfrm>
        </p:spPr>
        <p:txBody>
          <a:bodyPr>
            <a:normAutofit fontScale="70000" lnSpcReduction="20000"/>
          </a:bodyPr>
          <a:lstStyle/>
          <a:p>
            <a:pPr algn="just"/>
            <a:r>
              <a:rPr lang="ru-RU" dirty="0" smtClean="0">
                <a:solidFill>
                  <a:schemeClr val="bg1"/>
                </a:solidFill>
              </a:rPr>
              <a:t>В сборниках «Зеркало теней» (1912), «Семь цветов радуги» (1916) нередкими становятся выдающие этот кризис авторские призывы к самому себе «продолжать», «плыть дальше» и т. п., изредка появляются образы героя, труженика. В 1916 году Брюсов издал стилизованное продолжение поэмы Пушкина «Египетские ночи», вызвавшее крайне неоднозначную реакцию критики. Отзывы 1916—1917 годов (писавшая под псевдонимом Андрей Полянин София </a:t>
            </a:r>
            <a:r>
              <a:rPr lang="ru-RU" dirty="0" err="1" smtClean="0">
                <a:solidFill>
                  <a:schemeClr val="bg1"/>
                </a:solidFill>
              </a:rPr>
              <a:t>Парнок</a:t>
            </a:r>
            <a:r>
              <a:rPr lang="ru-RU" dirty="0" smtClean="0">
                <a:solidFill>
                  <a:schemeClr val="bg1"/>
                </a:solidFill>
              </a:rPr>
              <a:t>, Георгий Иванов и др.) отмечают в «Семи цветах радуги» самоповторения, срывы поэтической техники и вкуса, гиперболизированные самовосхваления («Памятник» и др.), приходят к выводу об исчерпанности </a:t>
            </a:r>
            <a:r>
              <a:rPr lang="ru-RU" dirty="0" err="1" smtClean="0">
                <a:solidFill>
                  <a:schemeClr val="bg1"/>
                </a:solidFill>
              </a:rPr>
              <a:t>брюсовского</a:t>
            </a:r>
            <a:r>
              <a:rPr lang="ru-RU" dirty="0" smtClean="0">
                <a:solidFill>
                  <a:schemeClr val="bg1"/>
                </a:solidFill>
              </a:rPr>
              <a:t> </a:t>
            </a:r>
            <a:r>
              <a:rPr lang="ru-RU" dirty="0" smtClean="0">
                <a:solidFill>
                  <a:schemeClr val="bg1"/>
                </a:solidFill>
              </a:rPr>
              <a:t>таланта</a:t>
            </a:r>
            <a:r>
              <a:rPr lang="ru-RU" dirty="0" smtClean="0">
                <a:solidFill>
                  <a:schemeClr val="bg1"/>
                </a:solidFill>
              </a:rPr>
              <a:t>.</a:t>
            </a:r>
          </a:p>
          <a:p>
            <a:pPr algn="just"/>
            <a:endParaRPr lang="ru-RU" dirty="0" smtClean="0">
              <a:solidFill>
                <a:schemeClr val="bg1"/>
              </a:solidFill>
            </a:endParaRPr>
          </a:p>
          <a:p>
            <a:pPr algn="just"/>
            <a:r>
              <a:rPr lang="ru-RU" dirty="0" smtClean="0">
                <a:solidFill>
                  <a:schemeClr val="bg1"/>
                </a:solidFill>
              </a:rPr>
              <a:t>С попыткой выйти из кризиса и найти новый стиль исследователи творчества Брюсова связывают такой интересный эксперимент поэта, как литературную мистификацию — посвящённый Надежде Львовой сборник «Стихи Нелли» (1913) и продолжившие его «Новые стихи Нелли» (1914—1916, остались не изданными при жизни автора). Эти стихи написаны от лица увлечённой модными веяниями «шикарной» городской куртизанки, своего рода женского соответствия лирического героя Игоря Северянина, поэтика обнаруживает — наряду с характерными приметами </a:t>
            </a:r>
            <a:r>
              <a:rPr lang="ru-RU" dirty="0" err="1" smtClean="0">
                <a:solidFill>
                  <a:schemeClr val="bg1"/>
                </a:solidFill>
              </a:rPr>
              <a:t>брюсовского</a:t>
            </a:r>
            <a:r>
              <a:rPr lang="ru-RU" dirty="0" smtClean="0">
                <a:solidFill>
                  <a:schemeClr val="bg1"/>
                </a:solidFill>
              </a:rPr>
              <a:t> стиля, благодаря которым мистификация была скоро разоблачена — влияние Северянина и футуризма, к появлению которого Брюсов относится с интересом</a:t>
            </a:r>
            <a:r>
              <a:rPr lang="ru-RU" dirty="0" smtClean="0">
                <a:solidFill>
                  <a:schemeClr val="bg1"/>
                </a:solidFill>
              </a:rPr>
              <a:t>.</a:t>
            </a:r>
            <a:endParaRPr lang="ru-RU" dirty="0" smtClean="0">
              <a:solidFill>
                <a:schemeClr val="bg1"/>
              </a:solidFill>
            </a:endParaRPr>
          </a:p>
          <a:p>
            <a:pPr algn="just"/>
            <a:endParaRPr lang="ru-RU" dirty="0">
              <a:solidFill>
                <a:schemeClr val="bg1"/>
              </a:solidFill>
            </a:endParaRPr>
          </a:p>
        </p:txBody>
      </p:sp>
    </p:spTree>
  </p:cSld>
  <p:clrMapOvr>
    <a:masterClrMapping/>
  </p:clrMapOvr>
  <p:transition>
    <p:spli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14282" y="857232"/>
            <a:ext cx="8715436" cy="5786478"/>
          </a:xfrm>
        </p:spPr>
        <p:txBody>
          <a:bodyPr>
            <a:normAutofit fontScale="62500" lnSpcReduction="20000"/>
          </a:bodyPr>
          <a:lstStyle/>
          <a:p>
            <a:pPr algn="just"/>
            <a:r>
              <a:rPr lang="ru-RU" sz="3000" dirty="0" smtClean="0">
                <a:solidFill>
                  <a:schemeClr val="bg1"/>
                </a:solidFill>
              </a:rPr>
              <a:t>После</a:t>
            </a:r>
            <a:r>
              <a:rPr lang="ru-RU" sz="3000" dirty="0" smtClean="0">
                <a:solidFill>
                  <a:schemeClr val="bg1"/>
                </a:solidFill>
              </a:rPr>
              <a:t> Октябрьской революции 1917 года Брюсов активно участвовал в литературной и издательской жизни Москвы, работал в различных советских учреждениях. Поэт по-прежнему был верен своему стремлению быть первым в любом начатом деле. С 1917 по 1919 год он возглавлял Комитет по регистрации печати (с января 1918 года — Московское отделение Российской книжной палаты); с 1918 по 1919 год заведовал Московским библиотечным отделом при </a:t>
            </a:r>
            <a:r>
              <a:rPr lang="ru-RU" sz="3000" dirty="0" err="1" smtClean="0">
                <a:solidFill>
                  <a:schemeClr val="bg1"/>
                </a:solidFill>
              </a:rPr>
              <a:t>Наркомпросе</a:t>
            </a:r>
            <a:r>
              <a:rPr lang="ru-RU" sz="3000" dirty="0" smtClean="0">
                <a:solidFill>
                  <a:schemeClr val="bg1"/>
                </a:solidFill>
              </a:rPr>
              <a:t>;. с 1919 по 1921 год был председателем Президиума Всероссийского союза поэтов (в качестве такового руководил поэтическими вечерами московских поэтов различных групп в Политехническом музее). В 1919 году Брюсов стал членом РКП(б). Работал в Государственном издательстве, заведовал литературным подотделом Отдела художественного образования при </a:t>
            </a:r>
            <a:r>
              <a:rPr lang="ru-RU" sz="3000" dirty="0" err="1" smtClean="0">
                <a:solidFill>
                  <a:schemeClr val="bg1"/>
                </a:solidFill>
              </a:rPr>
              <a:t>Наркомпросе</a:t>
            </a:r>
            <a:r>
              <a:rPr lang="ru-RU" sz="3000" dirty="0" smtClean="0">
                <a:solidFill>
                  <a:schemeClr val="bg1"/>
                </a:solidFill>
              </a:rPr>
              <a:t>, был членом Государственного учёного совета, профессором МГУ (с 1921); с конца 1922 года — заведующий Отделом художественного образования </a:t>
            </a:r>
            <a:r>
              <a:rPr lang="ru-RU" sz="3000" dirty="0" err="1" smtClean="0">
                <a:solidFill>
                  <a:schemeClr val="bg1"/>
                </a:solidFill>
              </a:rPr>
              <a:t>Главпрофобра</a:t>
            </a:r>
            <a:r>
              <a:rPr lang="ru-RU" sz="3000" dirty="0" smtClean="0">
                <a:solidFill>
                  <a:schemeClr val="bg1"/>
                </a:solidFill>
              </a:rPr>
              <a:t>; в 1921 году организовал Высший литературно-художественный институт (ВЛХИ) и до конца жизни оставался его ректором и профессором. Брюсов являлся и членом </a:t>
            </a:r>
            <a:r>
              <a:rPr lang="ru-RU" sz="3000" dirty="0" smtClean="0">
                <a:solidFill>
                  <a:schemeClr val="bg1"/>
                </a:solidFill>
              </a:rPr>
              <a:t>Моссовета</a:t>
            </a:r>
            <a:r>
              <a:rPr lang="ru-RU" sz="3000" dirty="0" smtClean="0">
                <a:solidFill>
                  <a:schemeClr val="bg1"/>
                </a:solidFill>
              </a:rPr>
              <a:t>. Принимал активное участие в подготовке первого издания Большой советской энциклопедии (являлся редактором отдела литературы, искусства и языкознания; первый том вышел уже после смерти Брюсова</a:t>
            </a:r>
            <a:r>
              <a:rPr lang="ru-RU" sz="3000" dirty="0" smtClean="0">
                <a:solidFill>
                  <a:schemeClr val="bg1"/>
                </a:solidFill>
              </a:rPr>
              <a:t>).</a:t>
            </a:r>
          </a:p>
          <a:p>
            <a:pPr algn="just"/>
            <a:endParaRPr lang="ru-RU" sz="3000" dirty="0" smtClean="0">
              <a:solidFill>
                <a:schemeClr val="bg1"/>
              </a:solidFill>
            </a:endParaRPr>
          </a:p>
          <a:p>
            <a:pPr algn="just"/>
            <a:r>
              <a:rPr lang="ru-RU" sz="3000" dirty="0" smtClean="0">
                <a:solidFill>
                  <a:schemeClr val="bg1"/>
                </a:solidFill>
              </a:rPr>
              <a:t>В 1923 году, в связи с пятидесятилетним юбилеем, Брюсов получил грамоту от Советского правительства, в которой отмечались многочисленные заслуги поэта «перед всей страной» и выражалась «благодарность рабоче-крестьянского правительства</a:t>
            </a:r>
            <a:r>
              <a:rPr lang="ru-RU" sz="3000" dirty="0" smtClean="0">
                <a:solidFill>
                  <a:schemeClr val="bg1"/>
                </a:solidFill>
              </a:rPr>
              <a:t>».</a:t>
            </a:r>
            <a:endParaRPr lang="ru-RU" sz="3000" dirty="0" smtClean="0">
              <a:solidFill>
                <a:schemeClr val="bg1"/>
              </a:solidFill>
            </a:endParaRPr>
          </a:p>
          <a:p>
            <a:pPr algn="just"/>
            <a:endParaRPr lang="ru-RU" dirty="0"/>
          </a:p>
        </p:txBody>
      </p:sp>
      <p:sp>
        <p:nvSpPr>
          <p:cNvPr id="4" name="TextBox 3"/>
          <p:cNvSpPr txBox="1"/>
          <p:nvPr/>
        </p:nvSpPr>
        <p:spPr>
          <a:xfrm>
            <a:off x="2928926" y="285728"/>
            <a:ext cx="4214312" cy="461665"/>
          </a:xfrm>
          <a:prstGeom prst="rect">
            <a:avLst/>
          </a:prstGeom>
          <a:noFill/>
        </p:spPr>
        <p:txBody>
          <a:bodyPr wrap="square" rtlCol="0">
            <a:spAutoFit/>
          </a:bodyPr>
          <a:lstStyle/>
          <a:p>
            <a:r>
              <a:rPr lang="ru-RU" sz="2400" b="1" i="1" dirty="0" smtClean="0">
                <a:solidFill>
                  <a:schemeClr val="bg1"/>
                </a:solidFill>
                <a:latin typeface="+mj-lt"/>
              </a:rPr>
              <a:t>Брюсов и революция</a:t>
            </a:r>
            <a:endParaRPr lang="ru-RU" sz="2400" b="1" i="1" dirty="0">
              <a:solidFill>
                <a:schemeClr val="bg1"/>
              </a:solidFill>
              <a:latin typeface="+mj-lt"/>
            </a:endParaRPr>
          </a:p>
        </p:txBody>
      </p:sp>
    </p:spTree>
  </p:cSld>
  <p:clrMapOvr>
    <a:masterClrMapping/>
  </p:clrMapOvr>
  <p:transition>
    <p:spli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92843" y="214290"/>
            <a:ext cx="3122231" cy="461665"/>
          </a:xfrm>
          <a:prstGeom prst="rect">
            <a:avLst/>
          </a:prstGeom>
          <a:noFill/>
        </p:spPr>
        <p:txBody>
          <a:bodyPr wrap="square" rtlCol="0">
            <a:spAutoFit/>
          </a:bodyPr>
          <a:lstStyle/>
          <a:p>
            <a:pPr algn="ctr"/>
            <a:r>
              <a:rPr lang="ru-RU" sz="2400" b="1" i="1" dirty="0" smtClean="0">
                <a:solidFill>
                  <a:schemeClr val="bg1"/>
                </a:solidFill>
                <a:latin typeface="+mj-lt"/>
              </a:rPr>
              <a:t>Детство</a:t>
            </a:r>
            <a:endParaRPr lang="ru-RU" sz="2400" b="1" i="1" dirty="0">
              <a:solidFill>
                <a:schemeClr val="bg1"/>
              </a:solidFill>
              <a:latin typeface="+mj-lt"/>
            </a:endParaRPr>
          </a:p>
        </p:txBody>
      </p:sp>
      <p:sp>
        <p:nvSpPr>
          <p:cNvPr id="7" name="Подзаголовок 6"/>
          <p:cNvSpPr>
            <a:spLocks noGrp="1"/>
          </p:cNvSpPr>
          <p:nvPr>
            <p:ph type="subTitle" idx="1"/>
          </p:nvPr>
        </p:nvSpPr>
        <p:spPr>
          <a:xfrm>
            <a:off x="428596" y="785794"/>
            <a:ext cx="8429684" cy="5786478"/>
          </a:xfrm>
        </p:spPr>
        <p:txBody>
          <a:bodyPr>
            <a:normAutofit lnSpcReduction="10000"/>
          </a:bodyPr>
          <a:lstStyle/>
          <a:p>
            <a:pPr algn="just"/>
            <a:r>
              <a:rPr lang="ru-RU" sz="2100" dirty="0" smtClean="0">
                <a:solidFill>
                  <a:schemeClr val="bg1"/>
                </a:solidFill>
              </a:rPr>
              <a:t>Валерий </a:t>
            </a:r>
            <a:r>
              <a:rPr lang="ru-RU" sz="2100" dirty="0" smtClean="0">
                <a:solidFill>
                  <a:schemeClr val="bg1"/>
                </a:solidFill>
              </a:rPr>
              <a:t>Брюсов родился 1 (13) декабря 1873 года в Москве, в купеческой семье. Будущий мэтр символизма был по материнской линии внуком поэта-баснописца А. Я. Бакулина, издавшего в 1840-х гг. сборник «Басни провинциала» (фамилией деда Брюсов подписывал некоторые свои сочинения); получив вольную, тот начал в Москве торговое дело</a:t>
            </a:r>
            <a:r>
              <a:rPr lang="ru-RU" sz="2100" dirty="0" smtClean="0">
                <a:solidFill>
                  <a:schemeClr val="bg1"/>
                </a:solidFill>
              </a:rPr>
              <a:t>.</a:t>
            </a:r>
          </a:p>
          <a:p>
            <a:pPr algn="just"/>
            <a:endParaRPr lang="ru-RU" sz="2100" dirty="0" smtClean="0">
              <a:solidFill>
                <a:schemeClr val="bg1"/>
              </a:solidFill>
            </a:endParaRPr>
          </a:p>
          <a:p>
            <a:pPr algn="just"/>
            <a:r>
              <a:rPr lang="ru-RU" sz="2100" dirty="0" smtClean="0">
                <a:solidFill>
                  <a:schemeClr val="bg1"/>
                </a:solidFill>
              </a:rPr>
              <a:t>Дед Валерия, Кузьма Андреевич, родоначальник Брюсовых, был крепостным помещика Брюса. В 1859 году он выкупился на волю и переехал из Костромы в Москву, где приобрёл дом на Цветном бульваре. В этом доме поэт родился и жил до 1910 года</a:t>
            </a:r>
            <a:r>
              <a:rPr lang="ru-RU" sz="2100" dirty="0" smtClean="0">
                <a:solidFill>
                  <a:schemeClr val="bg1"/>
                </a:solidFill>
              </a:rPr>
              <a:t>.</a:t>
            </a:r>
          </a:p>
          <a:p>
            <a:pPr algn="just"/>
            <a:endParaRPr lang="ru-RU" sz="2100" dirty="0" smtClean="0">
              <a:solidFill>
                <a:schemeClr val="bg1"/>
              </a:solidFill>
            </a:endParaRPr>
          </a:p>
          <a:p>
            <a:pPr algn="just"/>
            <a:r>
              <a:rPr lang="ru-RU" sz="2100" dirty="0" smtClean="0">
                <a:solidFill>
                  <a:schemeClr val="bg1"/>
                </a:solidFill>
              </a:rPr>
              <a:t>Отец Брюсова, Яков Кузьмич Брюсов (1848—1907), сочувствовал идеям революционеров-народников; он публиковал стихотворения в журналах; в 1884 году Яков Брюсов отослал в журнал «Задушевное слово» написанное сыном «Письмо в редакцию», описывавшее летний отдых семьи Брюсовых; «письмо» было опубликовано (№ 16, 1884).</a:t>
            </a:r>
          </a:p>
          <a:p>
            <a:endParaRPr lang="ru-RU" dirty="0"/>
          </a:p>
        </p:txBody>
      </p:sp>
    </p:spTree>
  </p:cSld>
  <p:clrMapOvr>
    <a:masterClrMapping/>
  </p:clrMapOvr>
  <p:transition>
    <p:spli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14282" y="1000108"/>
            <a:ext cx="8643998" cy="5572164"/>
          </a:xfrm>
        </p:spPr>
        <p:txBody>
          <a:bodyPr>
            <a:normAutofit fontScale="70000" lnSpcReduction="20000"/>
          </a:bodyPr>
          <a:lstStyle/>
          <a:p>
            <a:pPr algn="just"/>
            <a:r>
              <a:rPr lang="ru-RU" dirty="0" smtClean="0">
                <a:solidFill>
                  <a:schemeClr val="bg1"/>
                </a:solidFill>
              </a:rPr>
              <a:t>После революции Брюсов продолжал и активную творческую деятельность. В Октябре поэт увидел знамя нового, преображённого мира, способного уничтожить буржуазно-капиталистическую культуру, «рабом» которой поэт считал себя ранее; теперь же он может «возродить жизнь». Некоторые </a:t>
            </a:r>
            <a:r>
              <a:rPr lang="ru-RU" dirty="0" err="1" smtClean="0">
                <a:solidFill>
                  <a:schemeClr val="bg1"/>
                </a:solidFill>
              </a:rPr>
              <a:t>постреволюционные</a:t>
            </a:r>
            <a:r>
              <a:rPr lang="ru-RU" dirty="0" smtClean="0">
                <a:solidFill>
                  <a:schemeClr val="bg1"/>
                </a:solidFill>
              </a:rPr>
              <a:t> стихи являются восторженными гимнами «ослепительному Октябрю»; в отдельных своих стихах он славит революцию в один голос с марксистскими поэтами (см., например, стихотворения сборника «В такие дни» (1923) — в частности, «Работа», «Отклики», «Братьям-интеллигентам», «Только русский</a:t>
            </a:r>
            <a:r>
              <a:rPr lang="ru-RU" dirty="0" smtClean="0">
                <a:solidFill>
                  <a:schemeClr val="bg1"/>
                </a:solidFill>
              </a:rPr>
              <a:t>»).</a:t>
            </a:r>
            <a:r>
              <a:rPr lang="ru-RU" dirty="0" smtClean="0">
                <a:solidFill>
                  <a:schemeClr val="bg1"/>
                </a:solidFill>
              </a:rPr>
              <a:t> Став родоначальником «русской литературной </a:t>
            </a:r>
            <a:r>
              <a:rPr lang="ru-RU" dirty="0" err="1" smtClean="0">
                <a:solidFill>
                  <a:schemeClr val="bg1"/>
                </a:solidFill>
              </a:rPr>
              <a:t>Ленинианы</a:t>
            </a:r>
            <a:r>
              <a:rPr lang="ru-RU" dirty="0" smtClean="0">
                <a:solidFill>
                  <a:schemeClr val="bg1"/>
                </a:solidFill>
              </a:rPr>
              <a:t>», Брюсов пренебрёг «заветами», изложенными им самим ещё в 1896 году в стихотворении «Юному поэту» — «не живи настоящим», «поклоняйся </a:t>
            </a:r>
            <a:r>
              <a:rPr lang="ru-RU" dirty="0" smtClean="0">
                <a:solidFill>
                  <a:schemeClr val="bg1"/>
                </a:solidFill>
              </a:rPr>
              <a:t>искусству».</a:t>
            </a:r>
            <a:endParaRPr lang="ru-RU" dirty="0" smtClean="0">
              <a:solidFill>
                <a:schemeClr val="bg1"/>
              </a:solidFill>
            </a:endParaRPr>
          </a:p>
          <a:p>
            <a:pPr algn="just"/>
            <a:endParaRPr lang="ru-RU" dirty="0" smtClean="0">
              <a:solidFill>
                <a:schemeClr val="bg1"/>
              </a:solidFill>
            </a:endParaRPr>
          </a:p>
          <a:p>
            <a:pPr algn="just"/>
            <a:r>
              <a:rPr lang="ru-RU" dirty="0" smtClean="0">
                <a:solidFill>
                  <a:schemeClr val="bg1"/>
                </a:solidFill>
              </a:rPr>
              <a:t>Несмотря </a:t>
            </a:r>
            <a:r>
              <a:rPr lang="ru-RU" dirty="0" smtClean="0">
                <a:solidFill>
                  <a:schemeClr val="bg1"/>
                </a:solidFill>
              </a:rPr>
              <a:t>на все свои стремления стать частью наступившей эпохи, «поэтом Новой жизни» Брюсов стать так и не смог. В 1920-е годы (в сборниках «Дали» (1922), «</a:t>
            </a:r>
            <a:r>
              <a:rPr lang="ru-RU" dirty="0" err="1" smtClean="0">
                <a:solidFill>
                  <a:schemeClr val="bg1"/>
                </a:solidFill>
              </a:rPr>
              <a:t>Mea</a:t>
            </a:r>
            <a:r>
              <a:rPr lang="ru-RU" dirty="0" smtClean="0">
                <a:solidFill>
                  <a:schemeClr val="bg1"/>
                </a:solidFill>
              </a:rPr>
              <a:t>» («Спеши!», 1924)) он радикально обновляет свою поэтику, используя перегруженный ударениями ритм, обильные аллитерации, рваный синтаксис, неологизмы (вновь, как в эпоху «Стихов Нелли», используя опыт футуризма); Владислав Ходасевич, в целом критически настроенный к Брюсову, не без сочувствия оценивает этот период как попытку через «сознательную какофонию» обрести «звуки новые». </a:t>
            </a:r>
          </a:p>
          <a:p>
            <a:endParaRPr lang="ru-RU" dirty="0"/>
          </a:p>
        </p:txBody>
      </p:sp>
      <p:sp>
        <p:nvSpPr>
          <p:cNvPr id="4" name="TextBox 3"/>
          <p:cNvSpPr txBox="1"/>
          <p:nvPr/>
        </p:nvSpPr>
        <p:spPr>
          <a:xfrm>
            <a:off x="2928926" y="357166"/>
            <a:ext cx="4580568" cy="461665"/>
          </a:xfrm>
          <a:prstGeom prst="rect">
            <a:avLst/>
          </a:prstGeom>
          <a:noFill/>
        </p:spPr>
        <p:txBody>
          <a:bodyPr wrap="square" rtlCol="0">
            <a:spAutoFit/>
          </a:bodyPr>
          <a:lstStyle/>
          <a:p>
            <a:r>
              <a:rPr lang="ru-RU" sz="2400" b="1" i="1" dirty="0" smtClean="0">
                <a:solidFill>
                  <a:schemeClr val="bg1"/>
                </a:solidFill>
                <a:latin typeface="+mj-lt"/>
              </a:rPr>
              <a:t>Позднее творчество</a:t>
            </a:r>
            <a:endParaRPr lang="ru-RU" sz="2400" b="1" i="1" dirty="0">
              <a:solidFill>
                <a:schemeClr val="bg1"/>
              </a:solidFill>
              <a:latin typeface="+mj-lt"/>
            </a:endParaRPr>
          </a:p>
        </p:txBody>
      </p:sp>
    </p:spTree>
  </p:cSld>
  <p:clrMapOvr>
    <a:masterClrMapping/>
  </p:clrMapOvr>
  <p:transition>
    <p:spli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14282" y="357166"/>
            <a:ext cx="4500594" cy="6286544"/>
          </a:xfrm>
        </p:spPr>
        <p:txBody>
          <a:bodyPr>
            <a:normAutofit fontScale="70000" lnSpcReduction="20000"/>
          </a:bodyPr>
          <a:lstStyle/>
          <a:p>
            <a:pPr algn="just"/>
            <a:r>
              <a:rPr lang="ru-RU" dirty="0" smtClean="0">
                <a:solidFill>
                  <a:schemeClr val="bg1"/>
                </a:solidFill>
              </a:rPr>
              <a:t>Эти стихи насыщены социальными мотивами, пафосом «научности» (в духе «научной поэзии» Рене </a:t>
            </a:r>
            <a:r>
              <a:rPr lang="ru-RU" dirty="0" err="1" smtClean="0">
                <a:solidFill>
                  <a:schemeClr val="bg1"/>
                </a:solidFill>
              </a:rPr>
              <a:t>Гиля</a:t>
            </a:r>
            <a:r>
              <a:rPr lang="ru-RU" dirty="0" smtClean="0">
                <a:solidFill>
                  <a:schemeClr val="bg1"/>
                </a:solidFill>
              </a:rPr>
              <a:t>, которой Брюсов интересовался ещё до революции: «Мир электрона», 1922, «Мир N-измерений», 1924), экзотическими терминами и собственными именами (автор снабдил многие из них развёрнутым комментарием). </a:t>
            </a:r>
            <a:r>
              <a:rPr lang="ru-RU" dirty="0" smtClean="0">
                <a:solidFill>
                  <a:schemeClr val="bg1"/>
                </a:solidFill>
              </a:rPr>
              <a:t>Манеру позднего Брюсова детально исследовавший ее  М.Л </a:t>
            </a:r>
            <a:r>
              <a:rPr lang="ru-RU" dirty="0" err="1" smtClean="0">
                <a:solidFill>
                  <a:schemeClr val="bg1"/>
                </a:solidFill>
              </a:rPr>
              <a:t>Гаспаров</a:t>
            </a:r>
            <a:r>
              <a:rPr lang="ru-RU" dirty="0" smtClean="0">
                <a:solidFill>
                  <a:schemeClr val="bg1"/>
                </a:solidFill>
              </a:rPr>
              <a:t> назвал «академический авангардизм».  В </a:t>
            </a:r>
            <a:r>
              <a:rPr lang="ru-RU" dirty="0" smtClean="0">
                <a:solidFill>
                  <a:schemeClr val="bg1"/>
                </a:solidFill>
              </a:rPr>
              <a:t>некоторых текстах проявляются ноты разочарования своей прошлой и настоящей жизнью, даже самой революцией (особенно характерно стихотворение «Дом видений»). В своём эксперименте Брюсов оказался одинок: в эпоху построения новой, советской поэзии опыты Брюсова были сочтены слишком сложными и «непонятными массам</a:t>
            </a:r>
            <a:r>
              <a:rPr lang="ru-RU" dirty="0" smtClean="0">
                <a:solidFill>
                  <a:schemeClr val="bg1"/>
                </a:solidFill>
              </a:rPr>
              <a:t>»; представители модернистской поэтики также отнеслись к ним отрицательно.</a:t>
            </a:r>
            <a:endParaRPr lang="ru-RU" dirty="0">
              <a:solidFill>
                <a:schemeClr val="bg1"/>
              </a:solidFill>
            </a:endParaRPr>
          </a:p>
        </p:txBody>
      </p:sp>
      <p:pic>
        <p:nvPicPr>
          <p:cNvPr id="4" name="Рисунок 3" descr="Brusov1920-2.jpg"/>
          <p:cNvPicPr>
            <a:picLocks noChangeAspect="1"/>
          </p:cNvPicPr>
          <p:nvPr/>
        </p:nvPicPr>
        <p:blipFill>
          <a:blip r:embed="rId2" cstate="print"/>
          <a:stretch>
            <a:fillRect/>
          </a:stretch>
        </p:blipFill>
        <p:spPr>
          <a:xfrm>
            <a:off x="5286380" y="285728"/>
            <a:ext cx="3357586" cy="47149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spli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85720" y="857232"/>
            <a:ext cx="8572560" cy="1500198"/>
          </a:xfrm>
        </p:spPr>
        <p:txBody>
          <a:bodyPr>
            <a:normAutofit fontScale="77500" lnSpcReduction="20000"/>
          </a:bodyPr>
          <a:lstStyle/>
          <a:p>
            <a:pPr algn="just"/>
            <a:r>
              <a:rPr lang="ru-RU" dirty="0" smtClean="0">
                <a:solidFill>
                  <a:schemeClr val="bg1"/>
                </a:solidFill>
              </a:rPr>
              <a:t>9 октября 1924 года Брюсов скончался в своей московской квартире от крупозного воспаления лёгких. Поэт был похоронен на столичном Новодевичьем кладбище.</a:t>
            </a:r>
          </a:p>
          <a:p>
            <a:pPr algn="just"/>
            <a:r>
              <a:rPr lang="ru-RU" dirty="0" smtClean="0"/>
              <a:t/>
            </a:r>
            <a:br>
              <a:rPr lang="ru-RU" dirty="0" smtClean="0"/>
            </a:br>
            <a:endParaRPr lang="ru-RU" dirty="0"/>
          </a:p>
        </p:txBody>
      </p:sp>
      <p:sp>
        <p:nvSpPr>
          <p:cNvPr id="4" name="TextBox 3"/>
          <p:cNvSpPr txBox="1"/>
          <p:nvPr/>
        </p:nvSpPr>
        <p:spPr>
          <a:xfrm>
            <a:off x="3786182" y="285728"/>
            <a:ext cx="1830045" cy="461665"/>
          </a:xfrm>
          <a:prstGeom prst="rect">
            <a:avLst/>
          </a:prstGeom>
          <a:noFill/>
        </p:spPr>
        <p:txBody>
          <a:bodyPr wrap="square" rtlCol="0">
            <a:spAutoFit/>
          </a:bodyPr>
          <a:lstStyle/>
          <a:p>
            <a:r>
              <a:rPr lang="ru-RU" sz="2400" b="1" dirty="0" smtClean="0">
                <a:solidFill>
                  <a:schemeClr val="bg1"/>
                </a:solidFill>
                <a:latin typeface="+mj-lt"/>
              </a:rPr>
              <a:t>Смерть</a:t>
            </a:r>
            <a:endParaRPr lang="ru-RU" sz="2400" b="1" dirty="0">
              <a:solidFill>
                <a:schemeClr val="bg1"/>
              </a:solidFill>
              <a:latin typeface="+mj-lt"/>
            </a:endParaRPr>
          </a:p>
        </p:txBody>
      </p:sp>
      <p:pic>
        <p:nvPicPr>
          <p:cNvPr id="5" name="Рисунок 4" descr="800px-Valeriy_Bryusov_Novod_3.jpg"/>
          <p:cNvPicPr>
            <a:picLocks noChangeAspect="1"/>
          </p:cNvPicPr>
          <p:nvPr/>
        </p:nvPicPr>
        <p:blipFill>
          <a:blip r:embed="rId2" cstate="print"/>
          <a:stretch>
            <a:fillRect/>
          </a:stretch>
        </p:blipFill>
        <p:spPr>
          <a:xfrm>
            <a:off x="1785918" y="1857364"/>
            <a:ext cx="5178454" cy="43576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spli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14282" y="0"/>
            <a:ext cx="8643998" cy="6572272"/>
          </a:xfrm>
        </p:spPr>
        <p:txBody>
          <a:bodyPr>
            <a:noAutofit/>
          </a:bodyPr>
          <a:lstStyle/>
          <a:p>
            <a:pPr algn="just"/>
            <a:r>
              <a:rPr lang="ru-RU" sz="2100" dirty="0" smtClean="0">
                <a:solidFill>
                  <a:schemeClr val="bg1"/>
                </a:solidFill>
              </a:rPr>
              <a:t>Увлёкшись скачками, отец просадил всё состояние на тотализаторе; он заинтересовал скачками и сына, первая самостоятельная публикация которого (в журнале «Русский спорт» за 1889 год) представляет собой статью в защиту тотализатора. Родители мало занимались воспитанием Валерия, и мальчик был предоставлен самому себе; большое внимание в семье Брюсовых уделялось «принципам материализма и атеизма», поэтому Валерию строго запрещалось читать религиозную литературу («От сказок, от всякой „чертовщины“, меня усердно оберегали. Зато об идеях Дарвина и принципах материализма я узнал раньше, чем научился умножать», — вспоминал Брюсов); но при этом других ограничений на круг чтения юноши не накладывалось, поэтому среди «друзей» его ранних лет были как литература по естествознанию, так и «французские бульварные романы», книги </a:t>
            </a:r>
            <a:r>
              <a:rPr lang="ru-RU" sz="2100" dirty="0" err="1" smtClean="0">
                <a:solidFill>
                  <a:schemeClr val="bg1"/>
                </a:solidFill>
              </a:rPr>
              <a:t>Жюля</a:t>
            </a:r>
            <a:r>
              <a:rPr lang="ru-RU" sz="2100" dirty="0" smtClean="0">
                <a:solidFill>
                  <a:schemeClr val="bg1"/>
                </a:solidFill>
              </a:rPr>
              <a:t> Верна и Майн Рида и научные статьи — словом «всё, что попадалось под руку». При этом будущий поэт получил хорошее образование — он учился в двух московских гимназиях (с 1885 по 1889 год — в частной классической гимназии Ф. И. </a:t>
            </a:r>
            <a:r>
              <a:rPr lang="ru-RU" sz="2100" dirty="0" err="1" smtClean="0">
                <a:solidFill>
                  <a:schemeClr val="bg1"/>
                </a:solidFill>
              </a:rPr>
              <a:t>Креймана</a:t>
            </a:r>
            <a:r>
              <a:rPr lang="ru-RU" sz="2100" dirty="0" smtClean="0">
                <a:solidFill>
                  <a:schemeClr val="bg1"/>
                </a:solidFill>
              </a:rPr>
              <a:t> (был отчислен за пропаганду атеистических идей), в 1890—1893 годах — в частной гимназии Л. И. Поливанова; последний — великолепный педагог — оказал значительное влияние на юного поэта); в последние гимназические годы Брюсов увлекался математикой.</a:t>
            </a:r>
            <a:endParaRPr lang="ru-RU" sz="2100" dirty="0">
              <a:solidFill>
                <a:schemeClr val="bg1"/>
              </a:solidFill>
            </a:endParaRPr>
          </a:p>
        </p:txBody>
      </p:sp>
    </p:spTree>
  </p:cSld>
  <p:clrMapOvr>
    <a:masterClrMapping/>
  </p:clrMapOvr>
  <p:transition>
    <p:spli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14282" y="928670"/>
            <a:ext cx="8715436" cy="5786478"/>
          </a:xfrm>
        </p:spPr>
        <p:txBody>
          <a:bodyPr>
            <a:normAutofit fontScale="70000" lnSpcReduction="20000"/>
          </a:bodyPr>
          <a:lstStyle/>
          <a:p>
            <a:pPr algn="just"/>
            <a:r>
              <a:rPr lang="ru-RU" sz="3000" dirty="0" smtClean="0">
                <a:solidFill>
                  <a:schemeClr val="bg1"/>
                </a:solidFill>
              </a:rPr>
              <a:t>Уже в 13 лет Брюсов связывал своё будущее с поэзией. Самые ранние известные стихотворные опыты Брюсова относятся к 1881 году; несколько позднее появились его первые (довольно неискусные) рассказы. В пору обучения в гимназии </a:t>
            </a:r>
            <a:r>
              <a:rPr lang="ru-RU" sz="3000" dirty="0" err="1" smtClean="0">
                <a:solidFill>
                  <a:schemeClr val="bg1"/>
                </a:solidFill>
              </a:rPr>
              <a:t>Креймана</a:t>
            </a:r>
            <a:r>
              <a:rPr lang="ru-RU" sz="3000" dirty="0" smtClean="0">
                <a:solidFill>
                  <a:schemeClr val="bg1"/>
                </a:solidFill>
              </a:rPr>
              <a:t> Брюсов сочинял стихи, занимался изданием рукописного журнала. В отрочестве Брюсов считал своим литературным кумиром Некрасова, затем он был очарован поэзией Надсона.</a:t>
            </a:r>
          </a:p>
          <a:p>
            <a:pPr algn="just"/>
            <a:endParaRPr lang="ru-RU" dirty="0" smtClean="0">
              <a:solidFill>
                <a:schemeClr val="bg1"/>
              </a:solidFill>
            </a:endParaRPr>
          </a:p>
          <a:p>
            <a:pPr algn="just"/>
            <a:r>
              <a:rPr lang="ru-RU" sz="3000" dirty="0" smtClean="0">
                <a:solidFill>
                  <a:schemeClr val="bg1"/>
                </a:solidFill>
              </a:rPr>
              <a:t>К началу 1890-х наступила пора увлечённости Брюсова произведениями французских символистов — </a:t>
            </a:r>
            <a:r>
              <a:rPr lang="ru-RU" sz="3000" dirty="0" err="1" smtClean="0">
                <a:solidFill>
                  <a:schemeClr val="bg1"/>
                </a:solidFill>
              </a:rPr>
              <a:t>Бодлера</a:t>
            </a:r>
            <a:r>
              <a:rPr lang="ru-RU" sz="3000" dirty="0" smtClean="0">
                <a:solidFill>
                  <a:schemeClr val="bg1"/>
                </a:solidFill>
              </a:rPr>
              <a:t>, Верлена, </a:t>
            </a:r>
            <a:r>
              <a:rPr lang="ru-RU" sz="3000" dirty="0" err="1" smtClean="0">
                <a:solidFill>
                  <a:schemeClr val="bg1"/>
                </a:solidFill>
              </a:rPr>
              <a:t>Малларме</a:t>
            </a:r>
            <a:r>
              <a:rPr lang="ru-RU" sz="3000" dirty="0" smtClean="0">
                <a:solidFill>
                  <a:schemeClr val="bg1"/>
                </a:solidFill>
              </a:rPr>
              <a:t>. «Знакомство в начале 90-х годов с поэзией Верлена и </a:t>
            </a:r>
            <a:r>
              <a:rPr lang="ru-RU" sz="3000" dirty="0" err="1" smtClean="0">
                <a:solidFill>
                  <a:schemeClr val="bg1"/>
                </a:solidFill>
              </a:rPr>
              <a:t>Малларме</a:t>
            </a:r>
            <a:r>
              <a:rPr lang="ru-RU" sz="3000" dirty="0" smtClean="0">
                <a:solidFill>
                  <a:schemeClr val="bg1"/>
                </a:solidFill>
              </a:rPr>
              <a:t>, а вскоре и </a:t>
            </a:r>
            <a:r>
              <a:rPr lang="ru-RU" sz="3000" dirty="0" err="1" smtClean="0">
                <a:solidFill>
                  <a:schemeClr val="bg1"/>
                </a:solidFill>
              </a:rPr>
              <a:t>Бодлера</a:t>
            </a:r>
            <a:r>
              <a:rPr lang="ru-RU" sz="3000" dirty="0" smtClean="0">
                <a:solidFill>
                  <a:schemeClr val="bg1"/>
                </a:solidFill>
              </a:rPr>
              <a:t>, открыло мне новый мир. Под впечатлением их творчества созданы те мои стихи, которые впервые появились в печати», — вспоминает Брюсов. В 1893 году он пишет письмо (первое из нам известных) Верлену, в котором говорит о своём предназначении распространять символизм в России и представляет себя как основоположника этого нового для России литературного течения. Восхищаясь Верленом, Брюсов в конце 1893 года создаёт драму «Декаденты. (Конец столетия)», в которой рассказывает о недолгом счастье знаменитого французского символиста с Матильдой Моте и затрагивает взаимоотношения Верлена с </a:t>
            </a:r>
            <a:r>
              <a:rPr lang="ru-RU" sz="3000" dirty="0" err="1" smtClean="0">
                <a:solidFill>
                  <a:schemeClr val="bg1"/>
                </a:solidFill>
              </a:rPr>
              <a:t>Артюром</a:t>
            </a:r>
            <a:r>
              <a:rPr lang="ru-RU" sz="3000" dirty="0" smtClean="0">
                <a:solidFill>
                  <a:schemeClr val="bg1"/>
                </a:solidFill>
              </a:rPr>
              <a:t> Рембо.</a:t>
            </a:r>
          </a:p>
          <a:p>
            <a:pPr algn="just"/>
            <a:endParaRPr lang="ru-RU" dirty="0">
              <a:solidFill>
                <a:schemeClr val="bg1"/>
              </a:solidFill>
            </a:endParaRPr>
          </a:p>
        </p:txBody>
      </p:sp>
      <p:sp>
        <p:nvSpPr>
          <p:cNvPr id="4" name="TextBox 3"/>
          <p:cNvSpPr txBox="1"/>
          <p:nvPr/>
        </p:nvSpPr>
        <p:spPr>
          <a:xfrm>
            <a:off x="500034" y="357166"/>
            <a:ext cx="8215370" cy="461665"/>
          </a:xfrm>
          <a:prstGeom prst="rect">
            <a:avLst/>
          </a:prstGeom>
          <a:noFill/>
        </p:spPr>
        <p:txBody>
          <a:bodyPr wrap="square" rtlCol="0">
            <a:spAutoFit/>
          </a:bodyPr>
          <a:lstStyle/>
          <a:p>
            <a:r>
              <a:rPr lang="ru-RU" sz="2400" b="1" i="1" dirty="0" smtClean="0">
                <a:solidFill>
                  <a:schemeClr val="bg1"/>
                </a:solidFill>
                <a:latin typeface="+mj-lt"/>
              </a:rPr>
              <a:t>Вхождение в литературу. «Декадентство» 1890-х </a:t>
            </a:r>
            <a:endParaRPr lang="ru-RU" sz="2400" b="1" i="1" dirty="0">
              <a:solidFill>
                <a:schemeClr val="bg1"/>
              </a:solidFill>
              <a:latin typeface="+mj-lt"/>
            </a:endParaRPr>
          </a:p>
        </p:txBody>
      </p:sp>
    </p:spTree>
  </p:cSld>
  <p:clrMapOvr>
    <a:masterClrMapping/>
  </p:clrMapOvr>
  <p:transition>
    <p:spli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142844" y="142852"/>
            <a:ext cx="5500726" cy="6000792"/>
          </a:xfrm>
        </p:spPr>
        <p:txBody>
          <a:bodyPr>
            <a:noAutofit/>
          </a:bodyPr>
          <a:lstStyle/>
          <a:p>
            <a:pPr algn="just"/>
            <a:r>
              <a:rPr lang="ru-RU" sz="1700" dirty="0" smtClean="0">
                <a:solidFill>
                  <a:schemeClr val="bg1"/>
                </a:solidFill>
              </a:rPr>
              <a:t>В 1890-х годах Брюсов написал несколько статей о французских поэтах. В период с 1894 по 1895 год он издал (под псевдонимом Валерий Маслов) три сборника «Русские символисты», куда вошли многие из его собственных стихов (в том числе под различными псевдонимами); </a:t>
            </a:r>
            <a:r>
              <a:rPr lang="ru-RU" sz="1700" dirty="0" err="1" smtClean="0">
                <a:solidFill>
                  <a:schemeClr val="bg1"/>
                </a:solidFill>
              </a:rPr>
              <a:t>бо́льшая</a:t>
            </a:r>
            <a:r>
              <a:rPr lang="ru-RU" sz="1700" dirty="0" smtClean="0">
                <a:solidFill>
                  <a:schemeClr val="bg1"/>
                </a:solidFill>
              </a:rPr>
              <a:t> их часть написана под несомненным влиянием французских символистов; помимо </a:t>
            </a:r>
            <a:r>
              <a:rPr lang="ru-RU" sz="1700" dirty="0" err="1" smtClean="0">
                <a:solidFill>
                  <a:schemeClr val="bg1"/>
                </a:solidFill>
              </a:rPr>
              <a:t>брюсовских</a:t>
            </a:r>
            <a:r>
              <a:rPr lang="ru-RU" sz="1700" dirty="0" smtClean="0">
                <a:solidFill>
                  <a:schemeClr val="bg1"/>
                </a:solidFill>
              </a:rPr>
              <a:t>, в сборниках широко были стихотворения А. А. </a:t>
            </a:r>
            <a:r>
              <a:rPr lang="ru-RU" sz="1700" dirty="0" err="1" smtClean="0">
                <a:solidFill>
                  <a:schemeClr val="bg1"/>
                </a:solidFill>
              </a:rPr>
              <a:t>Миропольского</a:t>
            </a:r>
            <a:r>
              <a:rPr lang="ru-RU" sz="1700" dirty="0" smtClean="0">
                <a:solidFill>
                  <a:schemeClr val="bg1"/>
                </a:solidFill>
              </a:rPr>
              <a:t> (</a:t>
            </a:r>
            <a:r>
              <a:rPr lang="ru-RU" sz="1700" dirty="0" err="1" smtClean="0">
                <a:solidFill>
                  <a:schemeClr val="bg1"/>
                </a:solidFill>
              </a:rPr>
              <a:t>Ланга</a:t>
            </a:r>
            <a:r>
              <a:rPr lang="ru-RU" sz="1700" dirty="0" smtClean="0">
                <a:solidFill>
                  <a:schemeClr val="bg1"/>
                </a:solidFill>
              </a:rPr>
              <a:t>), друга Брюсова, а также А. Добролюбова, поэта-мистика. В третьем выпуске «Русских символистов» было помещено </a:t>
            </a:r>
            <a:r>
              <a:rPr lang="ru-RU" sz="1700" dirty="0" err="1" smtClean="0">
                <a:solidFill>
                  <a:schemeClr val="bg1"/>
                </a:solidFill>
              </a:rPr>
              <a:t>брюсовское</a:t>
            </a:r>
            <a:r>
              <a:rPr lang="ru-RU" sz="1700" dirty="0" smtClean="0">
                <a:solidFill>
                  <a:schemeClr val="bg1"/>
                </a:solidFill>
              </a:rPr>
              <a:t> однострочное стихотворение «О закрой свои бледные ноги», быстро обретшее известность, обеспечившее неприятие критики и гомерический хохот публики по отношению к сборникам. Долгое время имя Брюсова не только в мещанской среде, но и в среде традиционной, «профессорской» интеллигенции ассоциировалось именно с этим произведением — «литературным коленцем» (по выражению С. А. Венгерова). С иронией отнёсся к первым произведениям русских декадентов Владимир Соловьёв, написавший для «Вестника Европы» остроумную рецензию на сборник (Соловьёву принадлежат также несколько известных пародий на стиль «Русских символистов»).</a:t>
            </a:r>
            <a:endParaRPr lang="ru-RU" sz="1700" dirty="0">
              <a:solidFill>
                <a:schemeClr val="bg1"/>
              </a:solidFill>
            </a:endParaRPr>
          </a:p>
        </p:txBody>
      </p:sp>
      <p:pic>
        <p:nvPicPr>
          <p:cNvPr id="5" name="Содержимое 4" descr="Brusov1890.gif"/>
          <p:cNvPicPr>
            <a:picLocks noGrp="1" noChangeAspect="1"/>
          </p:cNvPicPr>
          <p:nvPr>
            <p:ph sz="half" idx="1"/>
          </p:nvPr>
        </p:nvPicPr>
        <p:blipFill>
          <a:blip r:embed="rId2" cstate="print"/>
          <a:stretch>
            <a:fillRect/>
          </a:stretch>
        </p:blipFill>
        <p:spPr>
          <a:xfrm>
            <a:off x="5857884" y="214290"/>
            <a:ext cx="3071834" cy="33575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spli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85720" y="357166"/>
            <a:ext cx="8572560" cy="3286148"/>
          </a:xfrm>
        </p:spPr>
        <p:txBody>
          <a:bodyPr>
            <a:normAutofit fontScale="70000" lnSpcReduction="20000"/>
          </a:bodyPr>
          <a:lstStyle/>
          <a:p>
            <a:pPr algn="just"/>
            <a:r>
              <a:rPr lang="ru-RU" dirty="0" smtClean="0">
                <a:solidFill>
                  <a:schemeClr val="bg1"/>
                </a:solidFill>
              </a:rPr>
              <a:t>В 1893 году Брюсов поступил на историко-филологический факультет Московского университета, где, кстати, обучался вместе с другим известным однокурсником — историком литературы Владимиром </a:t>
            </a:r>
            <a:r>
              <a:rPr lang="ru-RU" dirty="0" err="1" smtClean="0">
                <a:solidFill>
                  <a:schemeClr val="bg1"/>
                </a:solidFill>
              </a:rPr>
              <a:t>Саводником</a:t>
            </a:r>
            <a:r>
              <a:rPr lang="ru-RU" dirty="0" smtClean="0">
                <a:solidFill>
                  <a:schemeClr val="bg1"/>
                </a:solidFill>
              </a:rPr>
              <a:t>. Основной круг его интересов в студенческие годы — история, философия, литература, искусство, языки. («…Если бы мне жить сто жизней, они не насытили бы всей жажды познания, которая сжигает меня», — отмечал поэт в дневнике). В юности Брюсов увлекался также театром и выступал на сцене московского Немецкого клуба; здесь он познакомился с Натальей Александровной </a:t>
            </a:r>
            <a:r>
              <a:rPr lang="ru-RU" dirty="0" err="1" smtClean="0">
                <a:solidFill>
                  <a:schemeClr val="bg1"/>
                </a:solidFill>
              </a:rPr>
              <a:t>Дарузес</a:t>
            </a:r>
            <a:r>
              <a:rPr lang="ru-RU" dirty="0" smtClean="0">
                <a:solidFill>
                  <a:schemeClr val="bg1"/>
                </a:solidFill>
              </a:rPr>
              <a:t> (выступала на сцене под фамилией Раевская), ставшей вскоре возлюбленной поэта (первая любовь Брюсова — Елена </a:t>
            </a:r>
            <a:r>
              <a:rPr lang="ru-RU" dirty="0" err="1" smtClean="0">
                <a:solidFill>
                  <a:schemeClr val="bg1"/>
                </a:solidFill>
              </a:rPr>
              <a:t>Краскова</a:t>
            </a:r>
            <a:r>
              <a:rPr lang="ru-RU" dirty="0" smtClean="0">
                <a:solidFill>
                  <a:schemeClr val="bg1"/>
                </a:solidFill>
              </a:rPr>
              <a:t> — скоропостижно скончалась от чёрной оспы весной 1893; ей посвящено множество стихотворений Брюсова 1892—1893 годов); любовь к «Тале» </a:t>
            </a:r>
            <a:r>
              <a:rPr lang="ru-RU" dirty="0" err="1" smtClean="0">
                <a:solidFill>
                  <a:schemeClr val="bg1"/>
                </a:solidFill>
              </a:rPr>
              <a:t>Дарузес</a:t>
            </a:r>
            <a:r>
              <a:rPr lang="ru-RU" dirty="0" smtClean="0">
                <a:solidFill>
                  <a:schemeClr val="bg1"/>
                </a:solidFill>
              </a:rPr>
              <a:t> Брюсов испытывал до 1895 года.</a:t>
            </a:r>
          </a:p>
          <a:p>
            <a:pPr algn="just"/>
            <a:endParaRPr lang="ru-RU" dirty="0">
              <a:solidFill>
                <a:schemeClr val="bg1"/>
              </a:solidFill>
            </a:endParaRPr>
          </a:p>
        </p:txBody>
      </p:sp>
      <p:sp>
        <p:nvSpPr>
          <p:cNvPr id="5" name="Прямоугольник 4"/>
          <p:cNvSpPr/>
          <p:nvPr/>
        </p:nvSpPr>
        <p:spPr>
          <a:xfrm>
            <a:off x="285720" y="3714752"/>
            <a:ext cx="8643998" cy="3241537"/>
          </a:xfrm>
          <a:prstGeom prst="rect">
            <a:avLst/>
          </a:prstGeom>
        </p:spPr>
        <p:txBody>
          <a:bodyPr wrap="square">
            <a:spAutoFit/>
          </a:bodyPr>
          <a:lstStyle/>
          <a:p>
            <a:pPr algn="just"/>
            <a:r>
              <a:rPr lang="ru-RU" sz="2000" dirty="0" smtClean="0">
                <a:solidFill>
                  <a:schemeClr val="bg1"/>
                </a:solidFill>
              </a:rPr>
              <a:t>В 1895 году появился на свет первый сборник исключительно </a:t>
            </a:r>
            <a:r>
              <a:rPr lang="ru-RU" sz="2000" dirty="0" err="1" smtClean="0">
                <a:solidFill>
                  <a:schemeClr val="bg1"/>
                </a:solidFill>
              </a:rPr>
              <a:t>брюсовских</a:t>
            </a:r>
            <a:r>
              <a:rPr lang="ru-RU" sz="2000" dirty="0" smtClean="0">
                <a:solidFill>
                  <a:schemeClr val="bg1"/>
                </a:solidFill>
              </a:rPr>
              <a:t> стихов — «</a:t>
            </a:r>
            <a:r>
              <a:rPr lang="ru-RU" sz="2000" dirty="0" err="1" smtClean="0">
                <a:solidFill>
                  <a:schemeClr val="bg1"/>
                </a:solidFill>
              </a:rPr>
              <a:t>Chefs</a:t>
            </a:r>
            <a:r>
              <a:rPr lang="ru-RU" sz="2000" dirty="0" smtClean="0">
                <a:solidFill>
                  <a:schemeClr val="bg1"/>
                </a:solidFill>
              </a:rPr>
              <a:t> </a:t>
            </a:r>
            <a:r>
              <a:rPr lang="ru-RU" sz="2000" dirty="0" err="1" smtClean="0">
                <a:solidFill>
                  <a:schemeClr val="bg1"/>
                </a:solidFill>
              </a:rPr>
              <a:t>d’oeuvre</a:t>
            </a:r>
            <a:r>
              <a:rPr lang="ru-RU" sz="2000" dirty="0" smtClean="0">
                <a:solidFill>
                  <a:schemeClr val="bg1"/>
                </a:solidFill>
              </a:rPr>
              <a:t>» («Шедевры»); нападки печати вызвало уже само название сборника, не соответствовавшее, по мнению критики, содержанию сборника (самовлюблённость была характерна для Брюсова 1890-х; так, к примеру, в 1898 году поэт записал в своём дневнике: «Юность моя — юность гения. Я жил и поступал так, что оправдать моё поведение могут только великие деяния»). Мало того, в предисловии к сборнику автор заявляет: «Печатая свою книгу в наши дни, я не жду ей правильной оценки ни от критики, ни от публики. Не современникам и даже не человечеству завещаю я эту книгу, а вечности и искусству».</a:t>
            </a:r>
            <a:endParaRPr lang="ru-RU" sz="2000" dirty="0">
              <a:solidFill>
                <a:schemeClr val="bg1"/>
              </a:solidFill>
            </a:endParaRPr>
          </a:p>
        </p:txBody>
      </p:sp>
    </p:spTree>
  </p:cSld>
  <p:clrMapOvr>
    <a:masterClrMapping/>
  </p:clrMapOvr>
  <p:transition>
    <p:spli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14282" y="214290"/>
            <a:ext cx="8715436" cy="3071834"/>
          </a:xfrm>
        </p:spPr>
        <p:txBody>
          <a:bodyPr>
            <a:normAutofit fontScale="70000" lnSpcReduction="20000"/>
          </a:bodyPr>
          <a:lstStyle/>
          <a:p>
            <a:pPr algn="just"/>
            <a:r>
              <a:rPr lang="ru-RU" dirty="0" smtClean="0">
                <a:solidFill>
                  <a:schemeClr val="bg1"/>
                </a:solidFill>
              </a:rPr>
              <a:t>Как для «</a:t>
            </a:r>
            <a:r>
              <a:rPr lang="ru-RU" dirty="0" err="1" smtClean="0">
                <a:solidFill>
                  <a:schemeClr val="bg1"/>
                </a:solidFill>
              </a:rPr>
              <a:t>Chefs</a:t>
            </a:r>
            <a:r>
              <a:rPr lang="ru-RU" dirty="0" smtClean="0">
                <a:solidFill>
                  <a:schemeClr val="bg1"/>
                </a:solidFill>
              </a:rPr>
              <a:t> </a:t>
            </a:r>
            <a:r>
              <a:rPr lang="ru-RU" dirty="0" err="1" smtClean="0">
                <a:solidFill>
                  <a:schemeClr val="bg1"/>
                </a:solidFill>
              </a:rPr>
              <a:t>d’oeuvre</a:t>
            </a:r>
            <a:r>
              <a:rPr lang="ru-RU" dirty="0" smtClean="0">
                <a:solidFill>
                  <a:schemeClr val="bg1"/>
                </a:solidFill>
              </a:rPr>
              <a:t>», так и вообще для раннего творчества Брюсова характерна тема борьбы с дряхлым, отжившим миром патриархального купечества, стремление уйти от «будничной действительности» — к новому миру, рисовавшемуся ему в произведениях французских символистов. Принцип «искусство для искусства», отрешённость от «внешнего мира», характерные для всей лирики Брюсова, отразились уже в стихотворениях сборника «</a:t>
            </a:r>
            <a:r>
              <a:rPr lang="ru-RU" dirty="0" err="1" smtClean="0">
                <a:solidFill>
                  <a:schemeClr val="bg1"/>
                </a:solidFill>
              </a:rPr>
              <a:t>Chefs</a:t>
            </a:r>
            <a:r>
              <a:rPr lang="ru-RU" dirty="0" smtClean="0">
                <a:solidFill>
                  <a:schemeClr val="bg1"/>
                </a:solidFill>
              </a:rPr>
              <a:t> </a:t>
            </a:r>
            <a:r>
              <a:rPr lang="ru-RU" dirty="0" err="1" smtClean="0">
                <a:solidFill>
                  <a:schemeClr val="bg1"/>
                </a:solidFill>
              </a:rPr>
              <a:t>d’oeuvre</a:t>
            </a:r>
            <a:r>
              <a:rPr lang="ru-RU" dirty="0" smtClean="0">
                <a:solidFill>
                  <a:schemeClr val="bg1"/>
                </a:solidFill>
              </a:rPr>
              <a:t>». В этом сборнике Брюсов вообще — «одинокий мечтатель», холодный и равнодушный к людям. Иногда его желание оторваться от мира доходит до тем самоубийства, «последних стихов». При этом Брюсов беспрестанно ищет новые формы стиха, создаёт экзотические рифмы, необычные образы.</a:t>
            </a:r>
            <a:endParaRPr lang="ru-RU" dirty="0">
              <a:solidFill>
                <a:schemeClr val="bg1"/>
              </a:solidFill>
            </a:endParaRPr>
          </a:p>
        </p:txBody>
      </p:sp>
      <p:sp>
        <p:nvSpPr>
          <p:cNvPr id="5" name="Прямоугольник 4"/>
          <p:cNvSpPr/>
          <p:nvPr/>
        </p:nvSpPr>
        <p:spPr>
          <a:xfrm>
            <a:off x="214282" y="3071810"/>
            <a:ext cx="8715436" cy="4093428"/>
          </a:xfrm>
          <a:prstGeom prst="rect">
            <a:avLst/>
          </a:prstGeom>
        </p:spPr>
        <p:txBody>
          <a:bodyPr wrap="square">
            <a:spAutoFit/>
          </a:bodyPr>
          <a:lstStyle/>
          <a:p>
            <a:pPr algn="just"/>
            <a:r>
              <a:rPr lang="ru-RU" sz="2000" dirty="0" smtClean="0">
                <a:solidFill>
                  <a:schemeClr val="bg1"/>
                </a:solidFill>
              </a:rPr>
              <a:t>В следующем сборнике — «</a:t>
            </a:r>
            <a:r>
              <a:rPr lang="ru-RU" sz="2000" dirty="0" err="1" smtClean="0">
                <a:solidFill>
                  <a:schemeClr val="bg1"/>
                </a:solidFill>
              </a:rPr>
              <a:t>Me</a:t>
            </a:r>
            <a:r>
              <a:rPr lang="ru-RU" sz="2000" dirty="0" smtClean="0">
                <a:solidFill>
                  <a:schemeClr val="bg1"/>
                </a:solidFill>
              </a:rPr>
              <a:t> </a:t>
            </a:r>
            <a:r>
              <a:rPr lang="ru-RU" sz="2000" dirty="0" err="1" smtClean="0">
                <a:solidFill>
                  <a:schemeClr val="bg1"/>
                </a:solidFill>
              </a:rPr>
              <a:t>eum</a:t>
            </a:r>
            <a:r>
              <a:rPr lang="ru-RU" sz="2000" dirty="0" smtClean="0">
                <a:solidFill>
                  <a:schemeClr val="bg1"/>
                </a:solidFill>
              </a:rPr>
              <a:t> </a:t>
            </a:r>
            <a:r>
              <a:rPr lang="ru-RU" sz="2000" dirty="0" err="1" smtClean="0">
                <a:solidFill>
                  <a:schemeClr val="bg1"/>
                </a:solidFill>
              </a:rPr>
              <a:t>esse</a:t>
            </a:r>
            <a:r>
              <a:rPr lang="ru-RU" sz="2000" dirty="0" smtClean="0">
                <a:solidFill>
                  <a:schemeClr val="bg1"/>
                </a:solidFill>
              </a:rPr>
              <a:t>» («Это я», 1897) Брюсов незначительно прогрессировал сравнительно с «</a:t>
            </a:r>
            <a:r>
              <a:rPr lang="ru-RU" sz="2000" dirty="0" err="1" smtClean="0">
                <a:solidFill>
                  <a:schemeClr val="bg1"/>
                </a:solidFill>
              </a:rPr>
              <a:t>Chefs</a:t>
            </a:r>
            <a:r>
              <a:rPr lang="ru-RU" sz="2000" dirty="0" smtClean="0">
                <a:solidFill>
                  <a:schemeClr val="bg1"/>
                </a:solidFill>
              </a:rPr>
              <a:t> </a:t>
            </a:r>
            <a:r>
              <a:rPr lang="ru-RU" sz="2000" dirty="0" err="1" smtClean="0">
                <a:solidFill>
                  <a:schemeClr val="bg1"/>
                </a:solidFill>
              </a:rPr>
              <a:t>d’oeuvre</a:t>
            </a:r>
            <a:r>
              <a:rPr lang="ru-RU" sz="2000" dirty="0" smtClean="0">
                <a:solidFill>
                  <a:schemeClr val="bg1"/>
                </a:solidFill>
              </a:rPr>
              <a:t>»; в «</a:t>
            </a:r>
            <a:r>
              <a:rPr lang="ru-RU" sz="2000" dirty="0" err="1" smtClean="0">
                <a:solidFill>
                  <a:schemeClr val="bg1"/>
                </a:solidFill>
              </a:rPr>
              <a:t>Me</a:t>
            </a:r>
            <a:r>
              <a:rPr lang="ru-RU" sz="2000" dirty="0" smtClean="0">
                <a:solidFill>
                  <a:schemeClr val="bg1"/>
                </a:solidFill>
              </a:rPr>
              <a:t> </a:t>
            </a:r>
            <a:r>
              <a:rPr lang="ru-RU" sz="2000" dirty="0" err="1" smtClean="0">
                <a:solidFill>
                  <a:schemeClr val="bg1"/>
                </a:solidFill>
              </a:rPr>
              <a:t>eum</a:t>
            </a:r>
            <a:r>
              <a:rPr lang="ru-RU" sz="2000" dirty="0" smtClean="0">
                <a:solidFill>
                  <a:schemeClr val="bg1"/>
                </a:solidFill>
              </a:rPr>
              <a:t> </a:t>
            </a:r>
            <a:r>
              <a:rPr lang="ru-RU" sz="2000" dirty="0" err="1" smtClean="0">
                <a:solidFill>
                  <a:schemeClr val="bg1"/>
                </a:solidFill>
              </a:rPr>
              <a:t>esse</a:t>
            </a:r>
            <a:r>
              <a:rPr lang="ru-RU" sz="2000" dirty="0" smtClean="0">
                <a:solidFill>
                  <a:schemeClr val="bg1"/>
                </a:solidFill>
              </a:rPr>
              <a:t>» автор всё ещё видится нам холодным мечтателем, отстранённым от «внешнего» мира, грязного, ничтожного, ненавидимого поэтом. Период «</a:t>
            </a:r>
            <a:r>
              <a:rPr lang="ru-RU" sz="2000" dirty="0" err="1" smtClean="0">
                <a:solidFill>
                  <a:schemeClr val="bg1"/>
                </a:solidFill>
              </a:rPr>
              <a:t>Chefs</a:t>
            </a:r>
            <a:r>
              <a:rPr lang="ru-RU" sz="2000" dirty="0" smtClean="0">
                <a:solidFill>
                  <a:schemeClr val="bg1"/>
                </a:solidFill>
              </a:rPr>
              <a:t> </a:t>
            </a:r>
            <a:r>
              <a:rPr lang="ru-RU" sz="2000" dirty="0" err="1" smtClean="0">
                <a:solidFill>
                  <a:schemeClr val="bg1"/>
                </a:solidFill>
              </a:rPr>
              <a:t>d’oeuvre</a:t>
            </a:r>
            <a:r>
              <a:rPr lang="ru-RU" sz="2000" dirty="0" smtClean="0">
                <a:solidFill>
                  <a:schemeClr val="bg1"/>
                </a:solidFill>
              </a:rPr>
              <a:t>» и «</a:t>
            </a:r>
            <a:r>
              <a:rPr lang="ru-RU" sz="2000" dirty="0" err="1" smtClean="0">
                <a:solidFill>
                  <a:schemeClr val="bg1"/>
                </a:solidFill>
              </a:rPr>
              <a:t>Me</a:t>
            </a:r>
            <a:r>
              <a:rPr lang="ru-RU" sz="2000" dirty="0" smtClean="0">
                <a:solidFill>
                  <a:schemeClr val="bg1"/>
                </a:solidFill>
              </a:rPr>
              <a:t> </a:t>
            </a:r>
            <a:r>
              <a:rPr lang="ru-RU" sz="2000" dirty="0" err="1" smtClean="0">
                <a:solidFill>
                  <a:schemeClr val="bg1"/>
                </a:solidFill>
              </a:rPr>
              <a:t>eum</a:t>
            </a:r>
            <a:r>
              <a:rPr lang="ru-RU" sz="2000" dirty="0" smtClean="0">
                <a:solidFill>
                  <a:schemeClr val="bg1"/>
                </a:solidFill>
              </a:rPr>
              <a:t> </a:t>
            </a:r>
            <a:r>
              <a:rPr lang="ru-RU" sz="2000" dirty="0" err="1" smtClean="0">
                <a:solidFill>
                  <a:schemeClr val="bg1"/>
                </a:solidFill>
              </a:rPr>
              <a:t>esse</a:t>
            </a:r>
            <a:r>
              <a:rPr lang="ru-RU" sz="2000" dirty="0" smtClean="0">
                <a:solidFill>
                  <a:schemeClr val="bg1"/>
                </a:solidFill>
              </a:rPr>
              <a:t>» сам Брюсов впоследствии называл «декадентским». Наиболее известное стихотворение «</a:t>
            </a:r>
            <a:r>
              <a:rPr lang="ru-RU" sz="2000" dirty="0" err="1" smtClean="0">
                <a:solidFill>
                  <a:schemeClr val="bg1"/>
                </a:solidFill>
              </a:rPr>
              <a:t>Me</a:t>
            </a:r>
            <a:r>
              <a:rPr lang="ru-RU" sz="2000" dirty="0" smtClean="0">
                <a:solidFill>
                  <a:schemeClr val="bg1"/>
                </a:solidFill>
              </a:rPr>
              <a:t> </a:t>
            </a:r>
            <a:r>
              <a:rPr lang="ru-RU" sz="2000" dirty="0" err="1" smtClean="0">
                <a:solidFill>
                  <a:schemeClr val="bg1"/>
                </a:solidFill>
              </a:rPr>
              <a:t>eum</a:t>
            </a:r>
            <a:r>
              <a:rPr lang="ru-RU" sz="2000" dirty="0" smtClean="0">
                <a:solidFill>
                  <a:schemeClr val="bg1"/>
                </a:solidFill>
              </a:rPr>
              <a:t> </a:t>
            </a:r>
            <a:r>
              <a:rPr lang="ru-RU" sz="2000" dirty="0" err="1" smtClean="0">
                <a:solidFill>
                  <a:schemeClr val="bg1"/>
                </a:solidFill>
              </a:rPr>
              <a:t>esse</a:t>
            </a:r>
            <a:r>
              <a:rPr lang="ru-RU" sz="2000" dirty="0" smtClean="0">
                <a:solidFill>
                  <a:schemeClr val="bg1"/>
                </a:solidFill>
              </a:rPr>
              <a:t>» — «Юному поэту»; оно и открывает собой сборник.</a:t>
            </a:r>
          </a:p>
          <a:p>
            <a:pPr algn="just"/>
            <a:r>
              <a:rPr lang="ru-RU" sz="2000" dirty="0" smtClean="0">
                <a:solidFill>
                  <a:schemeClr val="bg1"/>
                </a:solidFill>
              </a:rPr>
              <a:t>В юношеские годы Брюсов уже разрабатывал теорию символизма: «Новое направление в поэзии органически связано с прежними. Просто новое вино требует новых мехов», — пишет он в 1894 году молодому поэту Ф. Е. Зарину (Талину).</a:t>
            </a:r>
          </a:p>
          <a:p>
            <a:pPr algn="just"/>
            <a:r>
              <a:rPr lang="ru-RU" sz="2000" dirty="0" smtClean="0"/>
              <a:t/>
            </a:r>
            <a:br>
              <a:rPr lang="ru-RU" sz="2000" dirty="0" smtClean="0"/>
            </a:br>
            <a:endParaRPr lang="ru-RU" sz="2000" dirty="0"/>
          </a:p>
        </p:txBody>
      </p:sp>
    </p:spTree>
  </p:cSld>
  <p:clrMapOvr>
    <a:masterClrMapping/>
  </p:clrMapOvr>
  <p:transition>
    <p:spli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142844" y="285728"/>
            <a:ext cx="3643338" cy="5840435"/>
          </a:xfrm>
        </p:spPr>
        <p:txBody>
          <a:bodyPr>
            <a:normAutofit fontScale="92500" lnSpcReduction="20000"/>
          </a:bodyPr>
          <a:lstStyle/>
          <a:p>
            <a:pPr algn="just"/>
            <a:r>
              <a:rPr lang="ru-RU" sz="2200" dirty="0" smtClean="0">
                <a:solidFill>
                  <a:schemeClr val="bg1"/>
                </a:solidFill>
              </a:rPr>
              <a:t>Во второй половине 1890-х годов Брюсов сблизился с поэтами-символистами, в частности — с К. Д. Бальмонтом (знакомство с ним относится к 1894 году; вскоре оно перешло в дружбу, не прекращавшуюся вплоть до эмиграции Бальмонта), стал одним из инициаторов и руководителей основанного в 1899 году С. А. Поляковым </a:t>
            </a:r>
            <a:r>
              <a:rPr lang="ru-RU" sz="2200" dirty="0" smtClean="0">
                <a:solidFill>
                  <a:schemeClr val="bg1"/>
                </a:solidFill>
              </a:rPr>
              <a:t>издательства «Скорпион</a:t>
            </a:r>
            <a:r>
              <a:rPr lang="ru-RU" sz="2200" dirty="0" smtClean="0">
                <a:solidFill>
                  <a:schemeClr val="bg1"/>
                </a:solidFill>
              </a:rPr>
              <a:t>», объединившего сторонников «нового искусства».</a:t>
            </a:r>
          </a:p>
          <a:p>
            <a:pPr algn="just"/>
            <a:r>
              <a:rPr lang="ru-RU" sz="2200" dirty="0" smtClean="0">
                <a:solidFill>
                  <a:schemeClr val="bg1"/>
                </a:solidFill>
              </a:rPr>
              <a:t>В 1897 году Брюсов женился на Иоанне </a:t>
            </a:r>
            <a:r>
              <a:rPr lang="ru-RU" sz="2200" dirty="0" err="1" smtClean="0">
                <a:solidFill>
                  <a:schemeClr val="bg1"/>
                </a:solidFill>
              </a:rPr>
              <a:t>Рунт</a:t>
            </a:r>
            <a:r>
              <a:rPr lang="ru-RU" sz="2200" dirty="0" smtClean="0">
                <a:solidFill>
                  <a:schemeClr val="bg1"/>
                </a:solidFill>
              </a:rPr>
              <a:t>. Она была спутницей и ближайшим помощником поэта до самой его смерти</a:t>
            </a:r>
            <a:r>
              <a:rPr lang="ru-RU" sz="2000" dirty="0" smtClean="0">
                <a:solidFill>
                  <a:schemeClr val="bg1"/>
                </a:solidFill>
              </a:rPr>
              <a:t>.</a:t>
            </a:r>
          </a:p>
          <a:p>
            <a:pPr algn="just"/>
            <a:r>
              <a:rPr lang="ru-RU" sz="2000" dirty="0" smtClean="0"/>
              <a:t/>
            </a:r>
            <a:br>
              <a:rPr lang="ru-RU" sz="2000" dirty="0" smtClean="0"/>
            </a:br>
            <a:endParaRPr lang="ru-RU" sz="2000" dirty="0"/>
          </a:p>
        </p:txBody>
      </p:sp>
      <p:pic>
        <p:nvPicPr>
          <p:cNvPr id="5" name="Содержимое 4" descr="Без названия.jpg"/>
          <p:cNvPicPr>
            <a:picLocks noGrp="1" noChangeAspect="1"/>
          </p:cNvPicPr>
          <p:nvPr>
            <p:ph sz="half" idx="1"/>
          </p:nvPr>
        </p:nvPicPr>
        <p:blipFill>
          <a:blip r:embed="rId2" cstate="print"/>
          <a:stretch>
            <a:fillRect/>
          </a:stretch>
        </p:blipFill>
        <p:spPr>
          <a:xfrm>
            <a:off x="3929058" y="285728"/>
            <a:ext cx="5043494" cy="34078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spli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2844" y="857232"/>
            <a:ext cx="8786874" cy="5643602"/>
          </a:xfrm>
        </p:spPr>
        <p:txBody>
          <a:bodyPr>
            <a:normAutofit fontScale="25000" lnSpcReduction="20000"/>
          </a:bodyPr>
          <a:lstStyle/>
          <a:p>
            <a:pPr algn="just"/>
            <a:r>
              <a:rPr lang="ru-RU" sz="7200" b="1" dirty="0" smtClean="0">
                <a:solidFill>
                  <a:schemeClr val="bg1"/>
                </a:solidFill>
              </a:rPr>
              <a:t>«</a:t>
            </a:r>
            <a:r>
              <a:rPr lang="ru-RU" sz="7200" b="1" dirty="0" err="1" smtClean="0">
                <a:solidFill>
                  <a:schemeClr val="bg1"/>
                </a:solidFill>
              </a:rPr>
              <a:t>Tertia</a:t>
            </a:r>
            <a:r>
              <a:rPr lang="ru-RU" sz="7200" b="1" dirty="0" smtClean="0">
                <a:solidFill>
                  <a:schemeClr val="bg1"/>
                </a:solidFill>
              </a:rPr>
              <a:t> </a:t>
            </a:r>
            <a:r>
              <a:rPr lang="ru-RU" sz="7200" b="1" dirty="0" err="1" smtClean="0">
                <a:solidFill>
                  <a:schemeClr val="bg1"/>
                </a:solidFill>
              </a:rPr>
              <a:t>Vigilia</a:t>
            </a:r>
            <a:r>
              <a:rPr lang="ru-RU" sz="7200" b="1" dirty="0" smtClean="0">
                <a:solidFill>
                  <a:schemeClr val="bg1"/>
                </a:solidFill>
              </a:rPr>
              <a:t>»</a:t>
            </a:r>
          </a:p>
          <a:p>
            <a:pPr algn="just"/>
            <a:endParaRPr lang="ru-RU" dirty="0" smtClean="0">
              <a:solidFill>
                <a:schemeClr val="bg1"/>
              </a:solidFill>
            </a:endParaRPr>
          </a:p>
          <a:p>
            <a:pPr algn="just"/>
            <a:r>
              <a:rPr lang="ru-RU" sz="7200" dirty="0" smtClean="0">
                <a:solidFill>
                  <a:schemeClr val="bg1"/>
                </a:solidFill>
              </a:rPr>
              <a:t>В 1900 году в «Скорпионе» был издан сборник «</a:t>
            </a:r>
            <a:r>
              <a:rPr lang="ru-RU" sz="7200" dirty="0" err="1" smtClean="0">
                <a:solidFill>
                  <a:schemeClr val="bg1"/>
                </a:solidFill>
              </a:rPr>
              <a:t>Tertia</a:t>
            </a:r>
            <a:r>
              <a:rPr lang="ru-RU" sz="7200" dirty="0" smtClean="0">
                <a:solidFill>
                  <a:schemeClr val="bg1"/>
                </a:solidFill>
              </a:rPr>
              <a:t> </a:t>
            </a:r>
            <a:r>
              <a:rPr lang="ru-RU" sz="7200" dirty="0" err="1" smtClean="0">
                <a:solidFill>
                  <a:schemeClr val="bg1"/>
                </a:solidFill>
              </a:rPr>
              <a:t>Vigilia</a:t>
            </a:r>
            <a:r>
              <a:rPr lang="ru-RU" sz="7200" dirty="0" smtClean="0">
                <a:solidFill>
                  <a:schemeClr val="bg1"/>
                </a:solidFill>
              </a:rPr>
              <a:t>» («Третья стража»), открывший новый — «урбанистический» этап творчества Брюсова. Сборник посвящён К. Д. Бальмонту, которого автор наделил «взором каторжника» и отметил так: «Но я в тебе люблю — что весь ты ложь». Значительное место в сборнике занимает историко-мифологическая поэзия; вдохновителями Брюсова являлись, как отмечает С. А. Венгеров, «скифы, ассирийский царь </a:t>
            </a:r>
            <a:r>
              <a:rPr lang="ru-RU" sz="7200" dirty="0" err="1" smtClean="0">
                <a:solidFill>
                  <a:schemeClr val="bg1"/>
                </a:solidFill>
              </a:rPr>
              <a:t>Асархаддон</a:t>
            </a:r>
            <a:r>
              <a:rPr lang="ru-RU" sz="7200" dirty="0" smtClean="0">
                <a:solidFill>
                  <a:schemeClr val="bg1"/>
                </a:solidFill>
              </a:rPr>
              <a:t>, Рамсес II, Орфей, Кассандра, Александр Великий, </a:t>
            </a:r>
            <a:r>
              <a:rPr lang="ru-RU" sz="7200" dirty="0" err="1" smtClean="0">
                <a:solidFill>
                  <a:schemeClr val="bg1"/>
                </a:solidFill>
              </a:rPr>
              <a:t>Амалтея</a:t>
            </a:r>
            <a:r>
              <a:rPr lang="ru-RU" sz="7200" dirty="0" smtClean="0">
                <a:solidFill>
                  <a:schemeClr val="bg1"/>
                </a:solidFill>
              </a:rPr>
              <a:t>, Клеопатра, Данте, </a:t>
            </a:r>
            <a:r>
              <a:rPr lang="ru-RU" sz="7200" dirty="0" err="1" smtClean="0">
                <a:solidFill>
                  <a:schemeClr val="bg1"/>
                </a:solidFill>
              </a:rPr>
              <a:t>Баязет</a:t>
            </a:r>
            <a:r>
              <a:rPr lang="ru-RU" sz="7200" dirty="0" smtClean="0">
                <a:solidFill>
                  <a:schemeClr val="bg1"/>
                </a:solidFill>
              </a:rPr>
              <a:t>, Большая Медведица».</a:t>
            </a:r>
          </a:p>
          <a:p>
            <a:pPr algn="just"/>
            <a:endParaRPr lang="ru-RU" sz="7200" dirty="0" smtClean="0">
              <a:solidFill>
                <a:schemeClr val="bg1"/>
              </a:solidFill>
            </a:endParaRPr>
          </a:p>
          <a:p>
            <a:pPr algn="just"/>
            <a:r>
              <a:rPr lang="ru-RU" sz="7200" dirty="0" smtClean="0">
                <a:solidFill>
                  <a:schemeClr val="bg1"/>
                </a:solidFill>
              </a:rPr>
              <a:t>В позднейших сборниках мифологические темы постепенно затухают, уступая место идеям урбанизма, — Брюсов воспевает темп жизни большого города, его социальные противоречия, городской пейзаж, даже звонки трамваев и сваленный в кучи грязный снег. Поэт из «пустыни одиночества» возвращается в мир людей; он словно бы вновь обретает «отчий дом»; среда, которая взрастила его, разрушена, и теперь на месте «полутёмных лавок и амбаров» вырастают сияющие города настоящего и будущего («Рассеется при свете сон тюрьмы, и мир дойдёт к предсказанному раю»).Одним из первых русских поэтов Брюсов в полной мере раскрыл урбанистическую тему (хотя элементы «городской лирики» можно встретить ещё задолго до Брюсова — например, в пушкинском «Медном всаднике», в некоторых стихотворениях Н. А. Некрасова). Даже стихотворения о природе, которых в сборнике немного, звучат «из уст горожанина» («Месячный свет электрический» и т. п.). В «Третьей страже» помещены также несколько переводов стихотворений Верхарна, восхищение творчеством которого последовало за восхищением музыкой и «нечёткими образами» поэзии Верлена.</a:t>
            </a:r>
          </a:p>
          <a:p>
            <a:pPr algn="just"/>
            <a:r>
              <a:rPr lang="ru-RU" sz="4500" dirty="0" smtClean="0">
                <a:solidFill>
                  <a:schemeClr val="bg1"/>
                </a:solidFill>
              </a:rPr>
              <a:t/>
            </a:r>
            <a:br>
              <a:rPr lang="ru-RU" sz="4500" dirty="0" smtClean="0">
                <a:solidFill>
                  <a:schemeClr val="bg1"/>
                </a:solidFill>
              </a:rPr>
            </a:br>
            <a:endParaRPr lang="ru-RU" sz="4500" dirty="0">
              <a:solidFill>
                <a:schemeClr val="bg1"/>
              </a:solidFill>
            </a:endParaRPr>
          </a:p>
        </p:txBody>
      </p:sp>
      <p:sp>
        <p:nvSpPr>
          <p:cNvPr id="4" name="TextBox 3"/>
          <p:cNvSpPr txBox="1"/>
          <p:nvPr/>
        </p:nvSpPr>
        <p:spPr>
          <a:xfrm>
            <a:off x="3428992" y="285728"/>
            <a:ext cx="2669779" cy="461665"/>
          </a:xfrm>
          <a:prstGeom prst="rect">
            <a:avLst/>
          </a:prstGeom>
          <a:noFill/>
        </p:spPr>
        <p:txBody>
          <a:bodyPr wrap="square" rtlCol="0">
            <a:spAutoFit/>
          </a:bodyPr>
          <a:lstStyle/>
          <a:p>
            <a:r>
              <a:rPr lang="ru-RU" sz="2400" b="1" i="1" dirty="0" smtClean="0">
                <a:solidFill>
                  <a:schemeClr val="bg1"/>
                </a:solidFill>
                <a:latin typeface="+mj-lt"/>
              </a:rPr>
              <a:t>1900-е годы</a:t>
            </a:r>
            <a:endParaRPr lang="ru-RU" sz="2400" b="1" i="1" dirty="0">
              <a:solidFill>
                <a:schemeClr val="bg1"/>
              </a:solidFill>
              <a:latin typeface="+mj-lt"/>
            </a:endParaRPr>
          </a:p>
        </p:txBody>
      </p:sp>
    </p:spTree>
  </p:cSld>
  <p:clrMapOvr>
    <a:masterClrMapping/>
  </p:clrMapOvr>
  <p:transition>
    <p:spli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143</TotalTime>
  <Words>521</Words>
  <Application>Microsoft Office PowerPoint</Application>
  <PresentationFormat>Экран (4:3)</PresentationFormat>
  <Paragraphs>65</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Апекс</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Marina</dc:creator>
  <cp:lastModifiedBy>Marina</cp:lastModifiedBy>
  <cp:revision>16</cp:revision>
  <dcterms:created xsi:type="dcterms:W3CDTF">2017-01-03T14:59:36Z</dcterms:created>
  <dcterms:modified xsi:type="dcterms:W3CDTF">2017-01-08T08:16:43Z</dcterms:modified>
</cp:coreProperties>
</file>