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4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10080625" cy="7559675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1B2731-98C3-4D1A-BA51-4BC754DDB1FE}" type="datetimeFigureOut">
              <a:rPr lang="ru-RU"/>
              <a:t>08.01.2017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E33ECE-5138-4343-88B3-CF085097360F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324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E33ECE-5138-4343-88B3-CF085097360F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4115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E33ECE-5138-4343-88B3-CF085097360F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8593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E33ECE-5138-4343-88B3-CF085097360F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4023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E33ECE-5138-4343-88B3-CF085097360F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2331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E33ECE-5138-4343-88B3-CF085097360F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5058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E33ECE-5138-4343-88B3-CF085097360F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3492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E33ECE-5138-4343-88B3-CF085097360F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7253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E33ECE-5138-4343-88B3-CF085097360F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5984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E33ECE-5138-4343-88B3-CF085097360F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1672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E33ECE-5138-4343-88B3-CF085097360F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6597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E33ECE-5138-4343-88B3-CF085097360F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1695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E33ECE-5138-4343-88B3-CF085097360F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0267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E33ECE-5138-4343-88B3-CF085097360F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6199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E33ECE-5138-4343-88B3-CF085097360F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3392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E33ECE-5138-4343-88B3-CF085097360F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93623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E33ECE-5138-4343-88B3-CF085097360F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18894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E33ECE-5138-4343-88B3-CF085097360F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21907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E33ECE-5138-4343-88B3-CF085097360F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36213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E33ECE-5138-4343-88B3-CF085097360F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7896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E33ECE-5138-4343-88B3-CF085097360F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221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E33ECE-5138-4343-88B3-CF085097360F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7040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E33ECE-5138-4343-88B3-CF085097360F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4130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E33ECE-5138-4343-88B3-CF085097360F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2298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E33ECE-5138-4343-88B3-CF085097360F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2500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E33ECE-5138-4343-88B3-CF085097360F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6164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E33ECE-5138-4343-88B3-CF085097360F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2699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E33ECE-5138-4343-88B3-CF085097360F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593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1379" y="2771882"/>
            <a:ext cx="7276539" cy="249429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1379" y="5266178"/>
            <a:ext cx="7276539" cy="1241518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/>
              <a:t>&lt;дата/время&gt;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ru-RU" sz="1400"/>
              <a:t>&lt;нижний колонтитул&gt;</a:t>
            </a:r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4967" y="4763277"/>
            <a:ext cx="1538412" cy="861769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6696" y="4992981"/>
            <a:ext cx="644898" cy="402483"/>
          </a:xfrm>
        </p:spPr>
        <p:txBody>
          <a:bodyPr/>
          <a:lstStyle/>
          <a:p>
            <a:pPr algn="r"/>
            <a:fld id="{4095BA99-988A-4ED8-96C0-634EB5B8AD1A}" type="slidenum">
              <a:rPr lang="zxx" sz="1400"/>
              <a:t>‹#›</a:t>
            </a:fld>
            <a:endParaRPr lang="zxx"/>
          </a:p>
        </p:txBody>
      </p:sp>
    </p:spTree>
    <p:extLst>
      <p:ext uri="{BB962C8B-B14F-4D97-AF65-F5344CB8AC3E}">
        <p14:creationId xmlns:p14="http://schemas.microsoft.com/office/powerpoint/2010/main" val="1822949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1378" y="671971"/>
            <a:ext cx="7267206" cy="3435959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1378" y="4799529"/>
            <a:ext cx="7267206" cy="171505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/>
              <a:t>&lt;дата/время&gt;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ru-RU" sz="1400"/>
              <a:t>&lt;нижний колонтитул&gt;</a:t>
            </a: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64" y="3490510"/>
            <a:ext cx="1497493" cy="559981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3593" y="3576064"/>
            <a:ext cx="644898" cy="402483"/>
          </a:xfrm>
        </p:spPr>
        <p:txBody>
          <a:bodyPr/>
          <a:lstStyle/>
          <a:p>
            <a:pPr algn="r"/>
            <a:fld id="{4095BA99-988A-4ED8-96C0-634EB5B8AD1A}" type="slidenum">
              <a:rPr lang="zxx" sz="1400"/>
              <a:t>‹#›</a:t>
            </a:fld>
            <a:endParaRPr lang="zxx"/>
          </a:p>
        </p:txBody>
      </p:sp>
    </p:spTree>
    <p:extLst>
      <p:ext uri="{BB962C8B-B14F-4D97-AF65-F5344CB8AC3E}">
        <p14:creationId xmlns:p14="http://schemas.microsoft.com/office/powerpoint/2010/main" val="3958561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2254" y="671971"/>
            <a:ext cx="6735395" cy="3191863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663441" y="3863834"/>
            <a:ext cx="6233019" cy="419982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1378" y="4799529"/>
            <a:ext cx="7267206" cy="171505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/>
              <a:t>&lt;дата/время&gt;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ru-RU" sz="1400"/>
              <a:t>&lt;нижний колонтитул&gt;</a:t>
            </a:r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64" y="3490510"/>
            <a:ext cx="1497493" cy="559981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3593" y="3576064"/>
            <a:ext cx="644898" cy="402483"/>
          </a:xfrm>
        </p:spPr>
        <p:txBody>
          <a:bodyPr/>
          <a:lstStyle/>
          <a:p>
            <a:pPr algn="r"/>
            <a:fld id="{4095BA99-988A-4ED8-96C0-634EB5B8AD1A}" type="slidenum">
              <a:rPr lang="zxx" sz="1400"/>
              <a:t>‹#›</a:t>
            </a:fld>
            <a:endParaRPr lang="zxx"/>
          </a:p>
        </p:txBody>
      </p:sp>
      <p:sp>
        <p:nvSpPr>
          <p:cNvPr id="14" name="TextBox 13"/>
          <p:cNvSpPr txBox="1"/>
          <p:nvPr/>
        </p:nvSpPr>
        <p:spPr>
          <a:xfrm>
            <a:off x="1993544" y="714306"/>
            <a:ext cx="504162" cy="6446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006344" y="3202562"/>
            <a:ext cx="504162" cy="6446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405250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1378" y="2687886"/>
            <a:ext cx="7267206" cy="3003637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1378" y="5711755"/>
            <a:ext cx="7267206" cy="804273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/>
              <a:t>&lt;дата/время&gt;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ru-RU" sz="1400"/>
              <a:t>&lt;нижний колонтитул&gt;</a:t>
            </a: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64" y="5413094"/>
            <a:ext cx="1497493" cy="559981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3593" y="5492932"/>
            <a:ext cx="644898" cy="402483"/>
          </a:xfrm>
        </p:spPr>
        <p:txBody>
          <a:bodyPr/>
          <a:lstStyle/>
          <a:p>
            <a:pPr algn="r"/>
            <a:fld id="{4095BA99-988A-4ED8-96C0-634EB5B8AD1A}" type="slidenum">
              <a:rPr lang="zxx" sz="1400"/>
              <a:t>‹#›</a:t>
            </a:fld>
            <a:endParaRPr lang="zxx"/>
          </a:p>
        </p:txBody>
      </p:sp>
    </p:spTree>
    <p:extLst>
      <p:ext uri="{BB962C8B-B14F-4D97-AF65-F5344CB8AC3E}">
        <p14:creationId xmlns:p14="http://schemas.microsoft.com/office/powerpoint/2010/main" val="1629595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412254" y="671971"/>
            <a:ext cx="6735395" cy="3191863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141378" y="4787794"/>
            <a:ext cx="7373377" cy="92396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1378" y="5711755"/>
            <a:ext cx="7373377" cy="804273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/>
              <a:t>&lt;дата/время&gt;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ru-RU" sz="1400"/>
              <a:t>&lt;нижний колонтитул&gt;</a:t>
            </a:r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64" y="5413094"/>
            <a:ext cx="1497493" cy="559981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3593" y="5492932"/>
            <a:ext cx="644898" cy="402483"/>
          </a:xfrm>
        </p:spPr>
        <p:txBody>
          <a:bodyPr/>
          <a:lstStyle/>
          <a:p>
            <a:pPr algn="r"/>
            <a:fld id="{4095BA99-988A-4ED8-96C0-634EB5B8AD1A}" type="slidenum">
              <a:rPr lang="zxx" sz="1400"/>
              <a:t>‹#›</a:t>
            </a:fld>
            <a:endParaRPr lang="zxx"/>
          </a:p>
        </p:txBody>
      </p:sp>
      <p:sp>
        <p:nvSpPr>
          <p:cNvPr id="11" name="TextBox 10"/>
          <p:cNvSpPr txBox="1"/>
          <p:nvPr/>
        </p:nvSpPr>
        <p:spPr>
          <a:xfrm>
            <a:off x="1993544" y="714306"/>
            <a:ext cx="504162" cy="6446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006344" y="3202562"/>
            <a:ext cx="504162" cy="6446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795437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1379" y="691600"/>
            <a:ext cx="7267205" cy="3174689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141378" y="4787794"/>
            <a:ext cx="7267206" cy="92396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1378" y="5711755"/>
            <a:ext cx="7267206" cy="804273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/>
              <a:t>&lt;дата/время&gt;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ru-RU" sz="1400"/>
              <a:t>&lt;нижний колонтитул&gt;</a:t>
            </a: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64" y="5413094"/>
            <a:ext cx="1497493" cy="559981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3593" y="5492932"/>
            <a:ext cx="644898" cy="402483"/>
          </a:xfrm>
        </p:spPr>
        <p:txBody>
          <a:bodyPr/>
          <a:lstStyle/>
          <a:p>
            <a:pPr algn="r"/>
            <a:fld id="{4095BA99-988A-4ED8-96C0-634EB5B8AD1A}" type="slidenum">
              <a:rPr lang="zxx" sz="1400"/>
              <a:t>‹#›</a:t>
            </a:fld>
            <a:endParaRPr lang="zxx"/>
          </a:p>
        </p:txBody>
      </p:sp>
    </p:spTree>
    <p:extLst>
      <p:ext uri="{BB962C8B-B14F-4D97-AF65-F5344CB8AC3E}">
        <p14:creationId xmlns:p14="http://schemas.microsoft.com/office/powerpoint/2010/main" val="14102316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/>
              <a:t>&lt;дата/время&gt;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ru-RU" sz="1400"/>
              <a:t>&lt;нижний колонтитул&gt;</a:t>
            </a: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64" y="783960"/>
            <a:ext cx="1497493" cy="559981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095BA99-988A-4ED8-96C0-634EB5B8AD1A}" type="slidenum">
              <a:rPr lang="zxx" sz="1400"/>
              <a:t>‹#›</a:t>
            </a:fld>
            <a:endParaRPr lang="zxx"/>
          </a:p>
        </p:txBody>
      </p:sp>
    </p:spTree>
    <p:extLst>
      <p:ext uri="{BB962C8B-B14F-4D97-AF65-F5344CB8AC3E}">
        <p14:creationId xmlns:p14="http://schemas.microsoft.com/office/powerpoint/2010/main" val="29172923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83107" y="691599"/>
            <a:ext cx="1825771" cy="5824430"/>
          </a:xfrm>
        </p:spPr>
        <p:txBody>
          <a:bodyPr vert="eaVert" anchor="ctr"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1379" y="691599"/>
            <a:ext cx="5199446" cy="5824430"/>
          </a:xfrm>
        </p:spPr>
        <p:txBody>
          <a:bodyPr vert="eaVer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/>
              <a:t>&lt;дата/время&gt;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ru-RU" sz="1400"/>
              <a:t>&lt;нижний колонтитул&gt;</a:t>
            </a: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64" y="783960"/>
            <a:ext cx="1497493" cy="559981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095BA99-988A-4ED8-96C0-634EB5B8AD1A}" type="slidenum">
              <a:rPr lang="zxx" sz="1400"/>
              <a:t>‹#›</a:t>
            </a:fld>
            <a:endParaRPr lang="zxx"/>
          </a:p>
        </p:txBody>
      </p:sp>
    </p:spTree>
    <p:extLst>
      <p:ext uri="{BB962C8B-B14F-4D97-AF65-F5344CB8AC3E}">
        <p14:creationId xmlns:p14="http://schemas.microsoft.com/office/powerpoint/2010/main" val="31281450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2305644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4450" y="687966"/>
            <a:ext cx="7264134" cy="1411944"/>
          </a:xfrm>
        </p:spPr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1378" y="2351899"/>
            <a:ext cx="7267206" cy="4164129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/>
              <a:t>&lt;дата/время&gt;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ru-RU" sz="1400"/>
              <a:t>&lt;нижний колонтитул&gt;</a:t>
            </a: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64" y="783960"/>
            <a:ext cx="1497493" cy="559981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095BA99-988A-4ED8-96C0-634EB5B8AD1A}" type="slidenum">
              <a:rPr lang="zxx" sz="1400"/>
              <a:t>‹#›</a:t>
            </a:fld>
            <a:endParaRPr lang="zxx"/>
          </a:p>
        </p:txBody>
      </p:sp>
    </p:spTree>
    <p:extLst>
      <p:ext uri="{BB962C8B-B14F-4D97-AF65-F5344CB8AC3E}">
        <p14:creationId xmlns:p14="http://schemas.microsoft.com/office/powerpoint/2010/main" val="3976745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1378" y="2286820"/>
            <a:ext cx="7267206" cy="16190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1378" y="3947830"/>
            <a:ext cx="7267206" cy="948432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/>
              <a:t>&lt;дата/время&gt;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ru-RU" sz="1400"/>
              <a:t>&lt;нижний колонтитул&gt;</a:t>
            </a: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64" y="3490510"/>
            <a:ext cx="1497493" cy="559981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3593" y="3576064"/>
            <a:ext cx="644898" cy="402483"/>
          </a:xfrm>
        </p:spPr>
        <p:txBody>
          <a:bodyPr/>
          <a:lstStyle/>
          <a:p>
            <a:pPr algn="r"/>
            <a:fld id="{4095BA99-988A-4ED8-96C0-634EB5B8AD1A}" type="slidenum">
              <a:rPr lang="zxx" sz="1400"/>
              <a:t>‹#›</a:t>
            </a:fld>
            <a:endParaRPr lang="zxx"/>
          </a:p>
        </p:txBody>
      </p:sp>
    </p:spTree>
    <p:extLst>
      <p:ext uri="{BB962C8B-B14F-4D97-AF65-F5344CB8AC3E}">
        <p14:creationId xmlns:p14="http://schemas.microsoft.com/office/powerpoint/2010/main" val="553792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1379" y="2355323"/>
            <a:ext cx="3525056" cy="4152858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84011" y="2355323"/>
            <a:ext cx="3524573" cy="4152858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/>
              <a:t>&lt;дата/время&gt;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ru-RU" sz="1400"/>
              <a:t>&lt;нижний колонтитул&gt;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64" y="783960"/>
            <a:ext cx="1497493" cy="559981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3593" y="868385"/>
            <a:ext cx="644898" cy="402483"/>
          </a:xfrm>
        </p:spPr>
        <p:txBody>
          <a:bodyPr/>
          <a:lstStyle/>
          <a:p>
            <a:pPr algn="r"/>
            <a:fld id="{4095BA99-988A-4ED8-96C0-634EB5B8AD1A}" type="slidenum">
              <a:rPr lang="zxx" sz="1400"/>
              <a:t>‹#›</a:t>
            </a:fld>
            <a:endParaRPr lang="zxx"/>
          </a:p>
        </p:txBody>
      </p:sp>
    </p:spTree>
    <p:extLst>
      <p:ext uri="{BB962C8B-B14F-4D97-AF65-F5344CB8AC3E}">
        <p14:creationId xmlns:p14="http://schemas.microsoft.com/office/powerpoint/2010/main" val="2935375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7393" y="2454443"/>
            <a:ext cx="3169042" cy="63522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1378" y="3089666"/>
            <a:ext cx="3525057" cy="3423462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5518" y="2450885"/>
            <a:ext cx="3167546" cy="63522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80051" y="3086107"/>
            <a:ext cx="3523015" cy="3423462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/>
              <a:t>&lt;дата/время&gt;</a:t>
            </a: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ru-RU" sz="1400"/>
              <a:t>&lt;нижний колонтитул&gt;</a:t>
            </a: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64" y="783960"/>
            <a:ext cx="1497493" cy="559981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3593" y="868385"/>
            <a:ext cx="644898" cy="402483"/>
          </a:xfrm>
        </p:spPr>
        <p:txBody>
          <a:bodyPr/>
          <a:lstStyle/>
          <a:p>
            <a:pPr algn="r"/>
            <a:fld id="{4095BA99-988A-4ED8-96C0-634EB5B8AD1A}" type="slidenum">
              <a:rPr lang="zxx" sz="1400"/>
              <a:t>‹#›</a:t>
            </a:fld>
            <a:endParaRPr lang="zxx"/>
          </a:p>
        </p:txBody>
      </p:sp>
    </p:spTree>
    <p:extLst>
      <p:ext uri="{BB962C8B-B14F-4D97-AF65-F5344CB8AC3E}">
        <p14:creationId xmlns:p14="http://schemas.microsoft.com/office/powerpoint/2010/main" val="2098358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4448" y="687966"/>
            <a:ext cx="7264135" cy="1411944"/>
          </a:xfrm>
        </p:spPr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/>
              <a:t>&lt;дата/время&gt;</a:t>
            </a: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ru-RU" sz="1400"/>
              <a:t>&lt;нижний колонтитул&gt;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64" y="783960"/>
            <a:ext cx="1497493" cy="559981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095BA99-988A-4ED8-96C0-634EB5B8AD1A}" type="slidenum">
              <a:rPr lang="zxx" sz="1400"/>
              <a:t>‹#›</a:t>
            </a:fld>
            <a:endParaRPr lang="zxx"/>
          </a:p>
        </p:txBody>
      </p:sp>
    </p:spTree>
    <p:extLst>
      <p:ext uri="{BB962C8B-B14F-4D97-AF65-F5344CB8AC3E}">
        <p14:creationId xmlns:p14="http://schemas.microsoft.com/office/powerpoint/2010/main" val="42874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/>
              <a:t>&lt;дата/время&gt;</a:t>
            </a: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ru-RU" sz="1400"/>
              <a:t>&lt;нижний колонтитул&gt;</a:t>
            </a:r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64" y="783960"/>
            <a:ext cx="1497493" cy="559981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095BA99-988A-4ED8-96C0-634EB5B8AD1A}" type="slidenum">
              <a:rPr lang="zxx" sz="1400"/>
              <a:t>‹#›</a:t>
            </a:fld>
            <a:endParaRPr lang="zxx"/>
          </a:p>
        </p:txBody>
      </p:sp>
    </p:spTree>
    <p:extLst>
      <p:ext uri="{BB962C8B-B14F-4D97-AF65-F5344CB8AC3E}">
        <p14:creationId xmlns:p14="http://schemas.microsoft.com/office/powerpoint/2010/main" val="1542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1378" y="491730"/>
            <a:ext cx="2898934" cy="1076203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29373" y="491731"/>
            <a:ext cx="4179211" cy="5968994"/>
          </a:xfrm>
        </p:spPr>
        <p:txBody>
          <a:bodyPr anchor="ctr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1378" y="1762175"/>
            <a:ext cx="2898934" cy="469854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/>
              <a:t>&lt;дата/время&gt;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ru-RU" sz="1400"/>
              <a:t>&lt;нижний колонтитул&gt;</a:t>
            </a: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64" y="783960"/>
            <a:ext cx="1497493" cy="559981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095BA99-988A-4ED8-96C0-634EB5B8AD1A}" type="slidenum">
              <a:rPr lang="zxx" sz="1400"/>
              <a:t>‹#›</a:t>
            </a:fld>
            <a:endParaRPr lang="zxx"/>
          </a:p>
        </p:txBody>
      </p:sp>
    </p:spTree>
    <p:extLst>
      <p:ext uri="{BB962C8B-B14F-4D97-AF65-F5344CB8AC3E}">
        <p14:creationId xmlns:p14="http://schemas.microsoft.com/office/powerpoint/2010/main" val="4280150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1378" y="5291772"/>
            <a:ext cx="7267206" cy="62472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41378" y="699931"/>
            <a:ext cx="7267206" cy="424939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1378" y="5916496"/>
            <a:ext cx="7267206" cy="544226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400"/>
              <a:t>&lt;дата/время&gt;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ru-RU" sz="1400"/>
              <a:t>&lt;нижний колонтитул&gt;</a:t>
            </a: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64" y="5413094"/>
            <a:ext cx="1497493" cy="559981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3593" y="5492932"/>
            <a:ext cx="644898" cy="402483"/>
          </a:xfrm>
        </p:spPr>
        <p:txBody>
          <a:bodyPr/>
          <a:lstStyle/>
          <a:p>
            <a:pPr algn="r"/>
            <a:fld id="{4095BA99-988A-4ED8-96C0-634EB5B8AD1A}" type="slidenum">
              <a:rPr lang="zxx" sz="1400"/>
              <a:t>‹#›</a:t>
            </a:fld>
            <a:endParaRPr lang="zxx"/>
          </a:p>
        </p:txBody>
      </p:sp>
    </p:spTree>
    <p:extLst>
      <p:ext uri="{BB962C8B-B14F-4D97-AF65-F5344CB8AC3E}">
        <p14:creationId xmlns:p14="http://schemas.microsoft.com/office/powerpoint/2010/main" val="741376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51989"/>
            <a:ext cx="2184135" cy="731785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2513" y="314"/>
            <a:ext cx="2152244" cy="755412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201613" cy="75596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4448" y="687966"/>
            <a:ext cx="7264135" cy="141194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1378" y="2351899"/>
            <a:ext cx="7267206" cy="42838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68531" y="6762800"/>
            <a:ext cx="844881" cy="4080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z="1400"/>
              <a:t>&lt;дата/время&gt;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1378" y="6763594"/>
            <a:ext cx="630203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ru-RU" sz="1400"/>
              <a:t>&lt;нижний колонтитул&gt;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63593" y="868385"/>
            <a:ext cx="64489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algn="r"/>
            <a:fld id="{4095BA99-988A-4ED8-96C0-634EB5B8AD1A}" type="slidenum">
              <a:rPr lang="zxx" sz="1400"/>
              <a:t>‹#›</a:t>
            </a:fld>
            <a:endParaRPr lang="zxx"/>
          </a:p>
        </p:txBody>
      </p:sp>
    </p:spTree>
    <p:extLst>
      <p:ext uri="{BB962C8B-B14F-4D97-AF65-F5344CB8AC3E}">
        <p14:creationId xmlns:p14="http://schemas.microsoft.com/office/powerpoint/2010/main" val="325081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540000" y="180000"/>
            <a:ext cx="9035640" cy="1475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ru-RU" sz="3200"/>
              <a:t>Александр Львович Блок 
(1852—1909) 
(отец А.А.Блока.)</a:t>
            </a:r>
            <a:endParaRPr/>
          </a:p>
        </p:txBody>
      </p:sp>
      <p:pic>
        <p:nvPicPr>
          <p:cNvPr id="79" name="Рисунок 78"/>
          <p:cNvPicPr/>
          <p:nvPr/>
        </p:nvPicPr>
        <p:blipFill>
          <a:blip r:embed="rId3"/>
          <a:stretch>
            <a:fillRect/>
          </a:stretch>
        </p:blipFill>
        <p:spPr>
          <a:xfrm>
            <a:off x="540000" y="2025940"/>
            <a:ext cx="3555720" cy="4384440"/>
          </a:xfrm>
          <a:prstGeom prst="rect">
            <a:avLst/>
          </a:prstGeom>
          <a:ln>
            <a:noFill/>
          </a:ln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494338" y="2025650"/>
            <a:ext cx="4262437" cy="526647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i="1" dirty="0">
                <a:solidFill>
                  <a:srgbClr val="000000"/>
                </a:solidFill>
                <a:latin typeface="Calibri"/>
              </a:rPr>
              <a:t>Юрист, профессор Варшавского университета.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 </a:t>
            </a:r>
            <a:endParaRPr lang="EN-US">
              <a:solidFill>
                <a:srgbClr val="000000"/>
              </a:solidFill>
              <a:latin typeface="Calibri"/>
            </a:endParaRPr>
          </a:p>
          <a:p>
            <a:r>
              <a:rPr lang="RU-RU" i="1" dirty="0">
                <a:solidFill>
                  <a:schemeClr val="tx1"/>
                </a:solidFill>
                <a:latin typeface="Calibri"/>
              </a:rPr>
              <a:t> Фамилия Александра Александровича Блока - немецкая. Его дед по отцу вёл свой род от врача императрицы Елизаветы Петровны, Ивана Леонтьевича Блока, мекленбургского выходца и дворянина, получившего образование на медицинском факультете одного из германских университетов и прибывшего в Россию в 1755 году</a:t>
            </a:r>
            <a:r>
              <a:rPr lang="RU-RU" dirty="0">
                <a:solidFill>
                  <a:schemeClr val="tx1"/>
                </a:solidFill>
                <a:latin typeface="Calibri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5325" y="295275"/>
            <a:ext cx="7848819" cy="1411288"/>
          </a:xfrm>
        </p:spPr>
        <p:txBody>
          <a:bodyPr>
            <a:normAutofit/>
          </a:bodyPr>
          <a:lstStyle/>
          <a:p>
            <a:r>
              <a:rPr lang="RU-RU" b="1" dirty="0" err="1">
                <a:solidFill>
                  <a:srgbClr val="252525"/>
                </a:solidFill>
              </a:rPr>
              <a:t>Алекса́ндр</a:t>
            </a:r>
            <a:r>
              <a:rPr lang="RU-RU" b="1" dirty="0">
                <a:solidFill>
                  <a:srgbClr val="252525"/>
                </a:solidFill>
              </a:rPr>
              <a:t> </a:t>
            </a:r>
            <a:r>
              <a:rPr lang="RU-RU" b="1" dirty="0" err="1">
                <a:solidFill>
                  <a:srgbClr val="252525"/>
                </a:solidFill>
              </a:rPr>
              <a:t>Алекса́ндрович</a:t>
            </a:r>
            <a:r>
              <a:rPr lang="RU-RU" b="1" dirty="0">
                <a:solidFill>
                  <a:srgbClr val="252525"/>
                </a:solidFill>
              </a:rPr>
              <a:t> Блок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rgbClr val="252525"/>
                </a:solidFill>
                <a:latin typeface="Century Gothic"/>
              </a:rPr>
              <a:t>                    (1880-1921)</a:t>
            </a:r>
          </a:p>
        </p:txBody>
      </p:sp>
      <p:pic>
        <p:nvPicPr>
          <p:cNvPr id="4" name="Объект 3" descr="5e848ca7-c928-4fc8-b230-11907ba0998a.jpe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304691" y="2038350"/>
            <a:ext cx="4391025" cy="4298274"/>
          </a:xfrm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5280765" y="2038350"/>
            <a:ext cx="4805362" cy="455657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US" dirty="0">
              <a:solidFill>
                <a:srgbClr val="000000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 Русский поэт, писатель, публицист, драматург, переводчик, литературный критик. </a:t>
            </a:r>
            <a:r>
              <a:rPr lang="EN-US" dirty="0">
                <a:solidFill>
                  <a:schemeClr val="tx1"/>
                </a:solidFill>
              </a:rPr>
              <a:t> </a:t>
            </a:r>
          </a:p>
          <a:p>
            <a:r>
              <a:rPr lang="RU-RU" dirty="0">
                <a:solidFill>
                  <a:schemeClr val="tx1"/>
                </a:solidFill>
              </a:rPr>
              <a:t>Классик русской литературы XX столетия.</a:t>
            </a:r>
            <a:r>
              <a:rPr lang="EN-US" dirty="0">
                <a:solidFill>
                  <a:schemeClr val="tx1"/>
                </a:solidFill>
              </a:rPr>
              <a:t> </a:t>
            </a:r>
          </a:p>
          <a:p>
            <a:r>
              <a:rPr lang="RU-RU" dirty="0">
                <a:solidFill>
                  <a:schemeClr val="tx1"/>
                </a:solidFill>
              </a:rPr>
              <a:t>Один из крупнейших представителей русского символизма.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19916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1538" y="417513"/>
            <a:ext cx="7267575" cy="6614203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Arial"/>
              </a:rPr>
              <a:t>  « Саша любил </a:t>
            </a:r>
            <a:r>
              <a:rPr lang="RU-RU" dirty="0" err="1">
                <a:solidFill>
                  <a:srgbClr val="000000"/>
                </a:solidFill>
                <a:latin typeface="Arial"/>
              </a:rPr>
              <a:t>Шахматово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... С ранних лет начались бесконечные прогулки по окрестным лесам и полям. К семи годам Саша знал уже все окрестности, хорошо изучил места, где водились белые грибы, где было много земляники, где цвели незабудки и ландыши и т. д. Он особенно любил ходить за грибами, тем более, что по свойственной ему необыкновенной зоркости находил их там, где никто их не видел. Придя домой, он, захлебываясь от восторга, рассказывал о своих находках всем, кто оставался дома и не участвовал в его торжестве.</a:t>
            </a:r>
            <a:r>
              <a:rPr lang="EN-US" dirty="0">
                <a:solidFill>
                  <a:srgbClr val="000000"/>
                </a:solidFill>
                <a:latin typeface="Arial"/>
              </a:rPr>
              <a:t> 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Arial"/>
              </a:rPr>
              <a:t>   Животных любил он до страсти. Дворовые псы были его великими любимцами. Большую нежность питал он к зайцам, ежам, любил насекомых, словом -- всё живое. (И это осталось на всю его жизнь.) Саша пятилетний сочинял стихи в таком роде:   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pPr marL="0" indent="0" algn="ctr">
              <a:buNone/>
            </a:pPr>
            <a:r>
              <a:rPr lang="RU-RU" dirty="0" err="1">
                <a:solidFill>
                  <a:schemeClr val="tx1"/>
                </a:solidFill>
                <a:latin typeface="Arial"/>
              </a:rPr>
              <a:t>Зая</a:t>
            </a:r>
            <a:r>
              <a:rPr lang="RU-RU" dirty="0">
                <a:solidFill>
                  <a:schemeClr val="tx1"/>
                </a:solidFill>
                <a:latin typeface="Arial"/>
              </a:rPr>
              <a:t> серый, </a:t>
            </a:r>
            <a:r>
              <a:rPr lang="RU-RU" dirty="0" err="1">
                <a:solidFill>
                  <a:schemeClr val="tx1"/>
                </a:solidFill>
                <a:latin typeface="Arial"/>
              </a:rPr>
              <a:t>зая</a:t>
            </a:r>
            <a:r>
              <a:rPr lang="RU-RU" dirty="0">
                <a:solidFill>
                  <a:schemeClr val="tx1"/>
                </a:solidFill>
                <a:latin typeface="Arial"/>
              </a:rPr>
              <a:t> милый,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Arial"/>
              </a:rPr>
              <a:t>   Я тебя люблю.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Arial"/>
              </a:rPr>
              <a:t>   Для тебя-то в огороде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Arial"/>
              </a:rPr>
              <a:t>   Я </a:t>
            </a:r>
            <a:r>
              <a:rPr lang="RU-RU" dirty="0" err="1">
                <a:solidFill>
                  <a:schemeClr val="tx1"/>
                </a:solidFill>
                <a:latin typeface="Arial"/>
              </a:rPr>
              <a:t>капустку</a:t>
            </a:r>
            <a:r>
              <a:rPr lang="RU-RU" dirty="0">
                <a:solidFill>
                  <a:schemeClr val="tx1"/>
                </a:solidFill>
                <a:latin typeface="Arial"/>
              </a:rPr>
              <a:t> и коплю.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Arial"/>
              </a:rPr>
              <a:t>  </a:t>
            </a:r>
            <a:r>
              <a:rPr lang="EN-US" dirty="0">
                <a:solidFill>
                  <a:schemeClr val="tx1"/>
                </a:solidFill>
                <a:latin typeface="Arial"/>
              </a:rPr>
              <a:t> 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Arial"/>
              </a:rPr>
              <a:t>   Или: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Arial"/>
              </a:rPr>
              <a:t>  </a:t>
            </a:r>
            <a:r>
              <a:rPr lang="EN-US" dirty="0">
                <a:solidFill>
                  <a:schemeClr val="tx1"/>
                </a:solidFill>
                <a:latin typeface="Arial"/>
              </a:rPr>
              <a:t> 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Arial"/>
              </a:rPr>
              <a:t>   Жил на свете котик милый,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Arial"/>
              </a:rPr>
              <a:t>   Постоянно был унылый, -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Arial"/>
              </a:rPr>
              <a:t>   Отчего - никто не знал,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Arial"/>
              </a:rPr>
              <a:t>   </a:t>
            </a:r>
            <a:r>
              <a:rPr lang="RU-RU" dirty="0" err="1">
                <a:solidFill>
                  <a:schemeClr val="tx1"/>
                </a:solidFill>
                <a:latin typeface="Arial"/>
              </a:rPr>
              <a:t>Котя</a:t>
            </a:r>
            <a:r>
              <a:rPr lang="RU-RU" dirty="0">
                <a:solidFill>
                  <a:schemeClr val="tx1"/>
                </a:solidFill>
                <a:latin typeface="Arial"/>
              </a:rPr>
              <a:t> это не сказал.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32252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90528" y="388938"/>
            <a:ext cx="8032885" cy="6767301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RU-RU" dirty="0">
                <a:solidFill>
                  <a:srgbClr val="000000"/>
                </a:solidFill>
                <a:latin typeface="Arial"/>
              </a:rPr>
              <a:t>  </a:t>
            </a:r>
            <a:r>
              <a:rPr lang="RU-RU" i="1" dirty="0">
                <a:solidFill>
                  <a:srgbClr val="000000"/>
                </a:solidFill>
                <a:latin typeface="Arial"/>
              </a:rPr>
              <a:t>Жизнь </a:t>
            </a:r>
            <a:r>
              <a:rPr lang="RU-RU" i="1" dirty="0" err="1">
                <a:solidFill>
                  <a:srgbClr val="000000"/>
                </a:solidFill>
                <a:latin typeface="Arial"/>
              </a:rPr>
              <a:t>шахматовская</a:t>
            </a:r>
            <a:r>
              <a:rPr lang="RU-RU" i="1" dirty="0">
                <a:solidFill>
                  <a:srgbClr val="000000"/>
                </a:solidFill>
                <a:latin typeface="Arial"/>
              </a:rPr>
              <a:t> была полной. В первые годы у Саши не было товарищей. Он водился со взрослыми, и были у него свои друзья. </a:t>
            </a:r>
            <a:r>
              <a:rPr lang="EN-US" dirty="0">
                <a:solidFill>
                  <a:srgbClr val="000000"/>
                </a:solidFill>
                <a:latin typeface="Arial"/>
              </a:rPr>
              <a:t> </a:t>
            </a:r>
          </a:p>
          <a:p>
            <a:r>
              <a:rPr lang="RU-RU" i="1" dirty="0">
                <a:solidFill>
                  <a:schemeClr val="tx1"/>
                </a:solidFill>
                <a:latin typeface="Arial"/>
              </a:rPr>
              <a:t>Условия летней жизни благотворно влияли на мальчика. Он не болел и зимой. Единственную тяжёлую и опасную болезнь он перенёс в первый год по возвращении из-за границы. Это был плеврит с экссудатом, но благодаря энергичному лечению, Саша так хорошо поправился, что от этой болезни не осталось ни следа.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r>
              <a:rPr lang="RU-RU" i="1" dirty="0">
                <a:solidFill>
                  <a:schemeClr val="tx1"/>
                </a:solidFill>
                <a:latin typeface="Arial"/>
              </a:rPr>
              <a:t>   В первые годы одним из любимых </a:t>
            </a:r>
            <a:r>
              <a:rPr lang="RU-RU" i="1" dirty="0" err="1">
                <a:solidFill>
                  <a:schemeClr val="tx1"/>
                </a:solidFill>
                <a:latin typeface="Arial"/>
              </a:rPr>
              <a:t>Шахматовских</a:t>
            </a:r>
            <a:r>
              <a:rPr lang="RU-RU" i="1" dirty="0">
                <a:solidFill>
                  <a:schemeClr val="tx1"/>
                </a:solidFill>
                <a:latin typeface="Arial"/>
              </a:rPr>
              <a:t> удовольствий было катание на мешках с рожью, но об этом так хорошо написано в "Возмездии".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r>
              <a:rPr lang="RU-RU" i="1" dirty="0">
                <a:solidFill>
                  <a:schemeClr val="tx1"/>
                </a:solidFill>
                <a:latin typeface="Arial"/>
              </a:rPr>
              <a:t>Летом много времени проводил Саша с дедушкой. 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r>
              <a:rPr lang="RU-RU" i="1" dirty="0">
                <a:solidFill>
                  <a:schemeClr val="tx1"/>
                </a:solidFill>
                <a:latin typeface="Arial"/>
              </a:rPr>
              <a:t>Они любили ходить гулять вдвоём, заходили далеко в поисках растений для научных ботанических работ. 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r>
              <a:rPr lang="RU-RU" i="1" dirty="0">
                <a:solidFill>
                  <a:schemeClr val="tx1"/>
                </a:solidFill>
                <a:latin typeface="Arial"/>
              </a:rPr>
              <a:t>Дедушка учил Сашу начаткам ботаники. Иногда Саша с дедушкой отправлялись в тележке на прогулку, причём мальчик садился на козлы и правил. 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r>
              <a:rPr lang="RU-RU" i="1" dirty="0">
                <a:solidFill>
                  <a:schemeClr val="tx1"/>
                </a:solidFill>
                <a:latin typeface="Arial"/>
              </a:rPr>
              <a:t> Бабушка любила внука не меньше, но забавляла его иначе. Она сочиняла ему прибаутки и сказки, смешила и веселила, но никогда не побуждала к возне и крику. Он любил обоих, но дедушку больше запомнил и вспоминал о нём с большей любовью. Очевидно, то детское и стихийное, что было в дедушке, отвечало его натуре.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80241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1538" y="334963"/>
            <a:ext cx="7267575" cy="683595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i="1" dirty="0">
                <a:solidFill>
                  <a:srgbClr val="000000"/>
                </a:solidFill>
              </a:rPr>
              <a:t>Первыми Сашиными товарищами оказались его двоюродные братья </a:t>
            </a:r>
            <a:r>
              <a:rPr lang="RU-RU" i="1" dirty="0" err="1">
                <a:solidFill>
                  <a:srgbClr val="000000"/>
                </a:solidFill>
              </a:rPr>
              <a:t>Кублицкие</a:t>
            </a:r>
            <a:r>
              <a:rPr lang="RU-RU" i="1" dirty="0">
                <a:solidFill>
                  <a:srgbClr val="000000"/>
                </a:solidFill>
              </a:rPr>
              <a:t>, сыновья сестры Софьи Андреевны. Старший, Феликс, известный в семье под именем </a:t>
            </a:r>
            <a:r>
              <a:rPr lang="RU-RU" i="1" dirty="0" err="1">
                <a:solidFill>
                  <a:srgbClr val="000000"/>
                </a:solidFill>
              </a:rPr>
              <a:t>Фероля</a:t>
            </a:r>
            <a:r>
              <a:rPr lang="RU-RU" i="1" dirty="0">
                <a:solidFill>
                  <a:srgbClr val="000000"/>
                </a:solidFill>
              </a:rPr>
              <a:t> (уменьшенное, придуманное Сашей), на три года его моложе, меньший -- Андрюша -- на пять лет. Оба мальчика проводили лето в Шахматове, а зиму в Петербурге. Они очень любили Сашу, и у них рано начались общие игры. Ни разница лет, ни то обстоятельство, что Андрюша был глухонемой от рождения, не мешали им очень весело проводить время вместе. Андрюша был очень живой и весёлый ребёнок. </a:t>
            </a:r>
            <a:r>
              <a:rPr lang="EN-US" dirty="0">
                <a:solidFill>
                  <a:srgbClr val="000000"/>
                </a:solidFill>
              </a:rPr>
              <a:t> </a:t>
            </a:r>
          </a:p>
          <a:p>
            <a:r>
              <a:rPr lang="RU-RU" i="1" dirty="0">
                <a:solidFill>
                  <a:schemeClr val="tx1"/>
                </a:solidFill>
              </a:rPr>
              <a:t>Зимой к мальчикам </a:t>
            </a:r>
            <a:r>
              <a:rPr lang="RU-RU" i="1" dirty="0" err="1">
                <a:solidFill>
                  <a:schemeClr val="tx1"/>
                </a:solidFill>
              </a:rPr>
              <a:t>Кублицким</a:t>
            </a:r>
            <a:r>
              <a:rPr lang="RU-RU" i="1" dirty="0">
                <a:solidFill>
                  <a:schemeClr val="tx1"/>
                </a:solidFill>
              </a:rPr>
              <a:t> присоединялись ещё дети </a:t>
            </a:r>
            <a:r>
              <a:rPr lang="RU-RU" i="1" dirty="0" err="1">
                <a:solidFill>
                  <a:schemeClr val="tx1"/>
                </a:solidFill>
              </a:rPr>
              <a:t>Недзевецкие</a:t>
            </a:r>
            <a:r>
              <a:rPr lang="RU-RU" i="1" dirty="0">
                <a:solidFill>
                  <a:schemeClr val="tx1"/>
                </a:solidFill>
              </a:rPr>
              <a:t> и Лозинские -- все родственники. Они вшестером поджидали у окна, и когда Саша, уже гимназист, подкатывал с матерью в санках и входил в переднюю, его встречали дружными, восторженными кликами. Тут начинались игры и шумное веселье. Такие сборища устраивались по праздникам и по воскресеньям.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66341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13936" y="238125"/>
            <a:ext cx="8046800" cy="6905625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RU-RU" dirty="0">
                <a:solidFill>
                  <a:srgbClr val="000000"/>
                </a:solidFill>
                <a:latin typeface="Arial"/>
              </a:rPr>
              <a:t>Александра Андреевна и Саша переехали на новую квартиру, в казармы лейб-гренадёрского полка. Казармы эти -- на Петербургской стороне, на набережной </a:t>
            </a:r>
            <a:r>
              <a:rPr lang="RU-RU" dirty="0" err="1">
                <a:solidFill>
                  <a:srgbClr val="000000"/>
                </a:solidFill>
                <a:latin typeface="Arial"/>
              </a:rPr>
              <a:t>Невки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, близко от Ботанического сада. Здесь Саша прожил лет пятнадцать. Он любил это место. Оно живописно по-своему. </a:t>
            </a:r>
            <a:r>
              <a:rPr lang="RU-RU" dirty="0" err="1">
                <a:solidFill>
                  <a:srgbClr val="000000"/>
                </a:solidFill>
                <a:latin typeface="Arial"/>
              </a:rPr>
              <a:t>Невка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 здесь очень широка, из окон казармы были видны на противоположном берегу колоссальные фабрики с трубами, а по реке весной и до глубокой осени сновали пароходы, барки, ялики, катера. Квартиры менялись сообразно чинам Франца Феликсовича. У Саши всегда была отдельная комната, обставленная уютно и удобно. Вскоре после переселения у него завёлся товарищ по играм, сын одного из офицеров, </a:t>
            </a:r>
            <a:r>
              <a:rPr lang="RU-RU" dirty="0" err="1">
                <a:solidFill>
                  <a:srgbClr val="000000"/>
                </a:solidFill>
                <a:latin typeface="Arial"/>
              </a:rPr>
              <a:t>Виша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 (Виктор) Грек.</a:t>
            </a:r>
            <a:r>
              <a:rPr lang="EN-US" dirty="0">
                <a:solidFill>
                  <a:srgbClr val="000000"/>
                </a:solidFill>
                <a:latin typeface="Arial"/>
              </a:rPr>
              <a:t> </a:t>
            </a:r>
          </a:p>
          <a:p>
            <a:r>
              <a:rPr lang="RU-RU" dirty="0">
                <a:solidFill>
                  <a:schemeClr val="tx1"/>
                </a:solidFill>
                <a:latin typeface="Arial"/>
              </a:rPr>
              <a:t>   Отдельная комната и хорошие игрушки привлекали этого мальчика, а потом стала ходить к Саше и девочка -- Наташа Иванова. По вечерам дети играли втроём, но особенного веселья не выходило. Зимой на </a:t>
            </a:r>
            <a:r>
              <a:rPr lang="RU-RU" dirty="0" err="1">
                <a:solidFill>
                  <a:schemeClr val="tx1"/>
                </a:solidFill>
                <a:latin typeface="Arial"/>
              </a:rPr>
              <a:t>Невке</a:t>
            </a:r>
            <a:r>
              <a:rPr lang="RU-RU" dirty="0">
                <a:solidFill>
                  <a:schemeClr val="tx1"/>
                </a:solidFill>
                <a:latin typeface="Arial"/>
              </a:rPr>
              <a:t> устроили каток. Саше купили коньки, он быстро выучился кататься, но простужался, и пришлось это оставить. В то время были у него разные домашние занятия, которые ему нравились: выпиливание, разрисовывание майоликовых вещиц, а главное, </a:t>
            </a:r>
            <a:r>
              <a:rPr lang="RU-RU" dirty="0" err="1">
                <a:solidFill>
                  <a:schemeClr val="tx1"/>
                </a:solidFill>
                <a:latin typeface="Arial"/>
              </a:rPr>
              <a:t>переплетание</a:t>
            </a:r>
            <a:r>
              <a:rPr lang="RU-RU" dirty="0">
                <a:solidFill>
                  <a:schemeClr val="tx1"/>
                </a:solidFill>
                <a:latin typeface="Arial"/>
              </a:rPr>
              <a:t> книг. Это очень его увлекало. Купили ему станок, позвали солдата-переплётчика, который дал ему несколько уроков, и мальчик выучился переплетать на славу. У матери хранятся переплетённые им книги.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r>
              <a:rPr lang="RU-RU" dirty="0">
                <a:solidFill>
                  <a:schemeClr val="tx1"/>
                </a:solidFill>
                <a:latin typeface="Arial"/>
              </a:rPr>
              <a:t>   Отчим относился к нему равнодушно, не входил в его жизнь. Об отношениях отца с матерью Саша никогда не спрашивал, этим не интересовался, как и никакими семейными отношениями... Это у него осталось на всю жизнь.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73641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52650" y="281413"/>
            <a:ext cx="7267575" cy="71719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i="1" dirty="0">
                <a:solidFill>
                  <a:srgbClr val="000000"/>
                </a:solidFill>
              </a:rPr>
              <a:t>В 1889 году он был отдан во Введенскую гимназию. В 1897 году, очутившись с матерью за границей, в немецком курортном городке </a:t>
            </a:r>
            <a:r>
              <a:rPr lang="RU-RU" i="1" dirty="0" err="1">
                <a:solidFill>
                  <a:srgbClr val="000000"/>
                </a:solidFill>
              </a:rPr>
              <a:t>Бад-Наугейме</a:t>
            </a:r>
            <a:r>
              <a:rPr lang="RU-RU" i="1" dirty="0">
                <a:solidFill>
                  <a:srgbClr val="000000"/>
                </a:solidFill>
              </a:rPr>
              <a:t>, 16-летний Блок пережил первую сильную юношескую влюблённость в 37-летнюю Ксению Садовскую. Она оставила глубокий след в его творчестве. В 1897 году на похоронах в Петербурге встретился с Владимиром Соловьевым.</a:t>
            </a:r>
            <a:r>
              <a:rPr lang="EN-US" dirty="0">
                <a:solidFill>
                  <a:srgbClr val="000000"/>
                </a:solidFill>
              </a:rPr>
              <a:t> </a:t>
            </a:r>
            <a:endParaRPr lang="EN-US">
              <a:solidFill>
                <a:srgbClr val="000000"/>
              </a:solidFill>
            </a:endParaRPr>
          </a:p>
          <a:p>
            <a:r>
              <a:rPr lang="RU-RU" i="1" dirty="0">
                <a:solidFill>
                  <a:schemeClr val="tx1"/>
                </a:solidFill>
              </a:rPr>
              <a:t>В 1898 году окончил гимназию, поступил на юридический факультет Петербургского университета. Через три года перевёлся на славяно-русское отделение историко-филологического факультета, которое окончил в 1906 году. В университете Блок знакомится с Сергеем Городецким и с Алексеем Ремизовым.</a:t>
            </a:r>
            <a:r>
              <a:rPr lang="EN-US" dirty="0">
                <a:solidFill>
                  <a:schemeClr val="tx1"/>
                </a:solidFill>
              </a:rPr>
              <a:t> </a:t>
            </a:r>
          </a:p>
          <a:p>
            <a:r>
              <a:rPr lang="RU-RU" i="1" dirty="0">
                <a:solidFill>
                  <a:schemeClr val="tx1"/>
                </a:solidFill>
              </a:rPr>
              <a:t>В это время троюродный брат поэта, впоследствии священник Сергей Михайлович Соловьёв (младший), становится одним из самых близких друзей молодого Блока.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95005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23365" y="609600"/>
            <a:ext cx="7267575" cy="682263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Century Gothic"/>
              </a:rPr>
              <a:t>Первые стихи Блок написал в пять лет. В 10 лет Александр Блок написал два номера журнала «Корабль». С 1894 по 1897 год он вместе с братьями писал рукописный журнал «Вестник».</a:t>
            </a:r>
            <a:r>
              <a:rPr lang="EN-US" sz="2000" dirty="0">
                <a:solidFill>
                  <a:srgbClr val="000000"/>
                </a:solidFill>
                <a:latin typeface="Century Gothic"/>
              </a:rPr>
              <a:t> </a:t>
            </a:r>
          </a:p>
          <a:p>
            <a:r>
              <a:rPr lang="RU-RU" sz="2000" dirty="0">
                <a:solidFill>
                  <a:srgbClr val="000000"/>
                </a:solidFill>
                <a:latin typeface="Arial"/>
              </a:rPr>
              <a:t> С детства Александр Блок каждое лето проводил в подмосковном имении деда </a:t>
            </a:r>
            <a:r>
              <a:rPr lang="RU-RU" sz="2000" dirty="0" err="1">
                <a:solidFill>
                  <a:srgbClr val="000000"/>
                </a:solidFill>
                <a:latin typeface="Arial"/>
              </a:rPr>
              <a:t>Шахматово</a:t>
            </a:r>
            <a:r>
              <a:rPr lang="RU-RU" sz="2000" dirty="0">
                <a:solidFill>
                  <a:srgbClr val="000000"/>
                </a:solidFill>
                <a:latin typeface="Arial"/>
              </a:rPr>
              <a:t>. В 8 км находилось имение друга Бекетова, великого русского химика Дмитрия Менделеева </a:t>
            </a:r>
            <a:r>
              <a:rPr lang="RU-RU" sz="2000" dirty="0" err="1">
                <a:solidFill>
                  <a:srgbClr val="000000"/>
                </a:solidFill>
                <a:latin typeface="Arial"/>
              </a:rPr>
              <a:t>Боблово</a:t>
            </a:r>
            <a:r>
              <a:rPr lang="RU-RU" sz="2000" dirty="0">
                <a:solidFill>
                  <a:srgbClr val="000000"/>
                </a:solidFill>
                <a:latin typeface="Arial"/>
              </a:rPr>
              <a:t>. </a:t>
            </a:r>
            <a:r>
              <a:rPr lang="EN-US" sz="2000" dirty="0">
                <a:solidFill>
                  <a:schemeClr val="tx1"/>
                </a:solidFill>
                <a:latin typeface="Arial"/>
              </a:rPr>
              <a:t> </a:t>
            </a:r>
          </a:p>
          <a:p>
            <a:r>
              <a:rPr lang="RU-RU" sz="2000" dirty="0">
                <a:solidFill>
                  <a:schemeClr val="tx1"/>
                </a:solidFill>
              </a:rPr>
              <a:t>В 16 лет Блок увлёкся театром. В Петербурге Александр Блок записался в театральный кружок. Однако после первого успеха ролей в театре ему больше не давали.</a:t>
            </a:r>
            <a:r>
              <a:rPr lang="EN-US" sz="2000" dirty="0">
                <a:solidFill>
                  <a:schemeClr val="tx1"/>
                </a:solidFill>
              </a:rPr>
              <a:t> </a:t>
            </a:r>
          </a:p>
          <a:p>
            <a:r>
              <a:rPr lang="RU-RU" sz="2000" dirty="0">
                <a:solidFill>
                  <a:schemeClr val="tx1"/>
                </a:solidFill>
              </a:rPr>
              <a:t>В 1903 году Блок женился на Любови Менделеевой, дочери Д. И. Менделеева, героине его первой книги стихов «Стихи о Прекрасной Даме».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86346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4754" y="676275"/>
            <a:ext cx="6998085" cy="63182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solidFill>
                  <a:schemeClr val="tx1"/>
                </a:solidFill>
                <a:latin typeface="Arial"/>
              </a:rPr>
              <a:t> «Стихи о Прекрасной Даме»: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61682" y="1609620"/>
            <a:ext cx="4038600" cy="564176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RU-RU" dirty="0">
                <a:solidFill>
                  <a:srgbClr val="000000"/>
                </a:solidFill>
                <a:latin typeface="Arial"/>
              </a:rPr>
              <a:t>Я вышел. Медленно сходили </a:t>
            </a:r>
            <a:r>
              <a:rPr lang="EN-US" dirty="0">
                <a:solidFill>
                  <a:srgbClr val="000000"/>
                </a:solidFill>
                <a:latin typeface="Arial"/>
              </a:rPr>
              <a:t> 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Arial"/>
              </a:rPr>
              <a:t>На землю сумерки зимы. 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Arial"/>
              </a:rPr>
              <a:t>Минувших дней младые были 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Arial"/>
              </a:rPr>
              <a:t>Пришли доверчиво из тьмы... 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pPr marL="0" indent="0" algn="ctr">
              <a:buNone/>
            </a:pPr>
            <a:endParaRPr lang="RU-RU">
              <a:solidFill>
                <a:schemeClr val="tx1"/>
              </a:solidFill>
              <a:latin typeface="Arial"/>
            </a:endParaRP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Arial"/>
              </a:rPr>
              <a:t>Пришли и встали за плечами, 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Arial"/>
              </a:rPr>
              <a:t>И пели с ветром о весне... 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Arial"/>
              </a:rPr>
              <a:t>И тихими я шёл шагами, 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Arial"/>
              </a:rPr>
              <a:t>Провидя вечность в глубине.. 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pPr marL="0" indent="0" algn="ctr">
              <a:buNone/>
            </a:pPr>
            <a:endParaRPr lang="RU-RU">
              <a:solidFill>
                <a:schemeClr val="tx1"/>
              </a:solidFill>
              <a:latin typeface="Arial"/>
            </a:endParaRP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Arial"/>
              </a:rPr>
              <a:t>О, лучших дней живые были! 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Arial"/>
              </a:rPr>
              <a:t>Под вашу песнь из глубины 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Arial"/>
              </a:rPr>
              <a:t>На землю сумерки сходили 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Arial"/>
              </a:rPr>
              <a:t>И вечности вставали сны!.. 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pPr marL="0" indent="0" algn="ctr">
              <a:buNone/>
            </a:pPr>
            <a:endParaRPr lang="RU-RU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5770563" y="1609725"/>
            <a:ext cx="4122583" cy="562768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Arial"/>
              </a:rPr>
              <a:t>Ветер принёс издалёка 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  <a:endParaRPr lang="EN-US">
              <a:solidFill>
                <a:schemeClr val="tx1"/>
              </a:solidFill>
              <a:latin typeface="Arial"/>
            </a:endParaRP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Arial"/>
              </a:rPr>
              <a:t>Песни весенней намёк, 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Arial"/>
              </a:rPr>
              <a:t>Где-то светло и глубоко 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Arial"/>
              </a:rPr>
              <a:t>Неба открылся клочок. 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pPr marL="0" indent="0" algn="ctr">
              <a:buNone/>
            </a:pPr>
            <a:endParaRPr lang="RU-RU">
              <a:solidFill>
                <a:schemeClr val="tx1"/>
              </a:solidFill>
              <a:latin typeface="Arial"/>
            </a:endParaRP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Arial"/>
              </a:rPr>
              <a:t>В этой бездонной лазури, 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Arial"/>
              </a:rPr>
              <a:t>В сумерках близкой весны 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Arial"/>
              </a:rPr>
              <a:t>Плакали зимние бури, 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Arial"/>
              </a:rPr>
              <a:t>Реяли звёздные сны. 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pPr marL="0" indent="0" algn="ctr">
              <a:buNone/>
            </a:pPr>
            <a:endParaRPr lang="RU-RU">
              <a:solidFill>
                <a:schemeClr val="tx1"/>
              </a:solidFill>
              <a:latin typeface="Arial"/>
            </a:endParaRP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Arial"/>
              </a:rPr>
              <a:t>Робко, темно и глубоко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Arial"/>
              </a:rPr>
              <a:t>Плакали струны мои. 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Arial"/>
              </a:rPr>
              <a:t>Ветер принёс издалёка 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Arial"/>
              </a:rPr>
              <a:t>Звучные песни твои. </a:t>
            </a: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19527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33600" y="458747"/>
            <a:ext cx="7267575" cy="685010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2400" i="1" dirty="0">
                <a:solidFill>
                  <a:srgbClr val="000000"/>
                </a:solidFill>
              </a:rPr>
              <a:t>Известно, что Александр Блок испытывал к жене сильные чувства, но периодически поддерживал связи с различными женщинами: одно время это была актриса Наталья Николаевна </a:t>
            </a:r>
            <a:r>
              <a:rPr lang="RU-RU" sz="2400" i="1" dirty="0" err="1">
                <a:solidFill>
                  <a:srgbClr val="000000"/>
                </a:solidFill>
              </a:rPr>
              <a:t>Волохова</a:t>
            </a:r>
            <a:r>
              <a:rPr lang="RU-RU" sz="2400" i="1" dirty="0">
                <a:solidFill>
                  <a:srgbClr val="000000"/>
                </a:solidFill>
              </a:rPr>
              <a:t>, потом — оперная певица Любовь Александровна Андреева-</a:t>
            </a:r>
            <a:r>
              <a:rPr lang="RU-RU" sz="2400" i="1" dirty="0" err="1">
                <a:solidFill>
                  <a:srgbClr val="000000"/>
                </a:solidFill>
              </a:rPr>
              <a:t>Дельмас</a:t>
            </a:r>
            <a:r>
              <a:rPr lang="RU-RU" sz="2400" i="1" dirty="0">
                <a:solidFill>
                  <a:srgbClr val="000000"/>
                </a:solidFill>
              </a:rPr>
              <a:t>. Любовь Дмитриевна тоже позволяла себе увлечения. На этой почве у Блока возник конфликт с Андреем Белым, описанный в пьесе «Балаганчик». Белый, считавший Менделееву воплощением Прекрасной Дамы, был страстно влюблён в неё, но она не ответила ему взаимностью. Впрочем, после Первой мировой войны отношения в семье Блоков наладились, и последние годы поэт был верным мужем Любови Дмитриевны.</a:t>
            </a:r>
            <a:r>
              <a:rPr lang="RU-RU" sz="2400" dirty="0">
                <a:solidFill>
                  <a:srgbClr val="000000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5444014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28056" y="333375"/>
            <a:ext cx="7267575" cy="6863925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RU-RU" sz="2000" i="1" dirty="0">
                <a:solidFill>
                  <a:srgbClr val="000000"/>
                </a:solidFill>
              </a:rPr>
              <a:t>Февральскую и Октябрьскую революции Блок встретил со смешанными чувствами. Он отказался от эмиграции, считая, что должен быть с Россией в трудное время. В начале мая 1917 года был принят на работу в «Чрезвычайную следственную комиссию для расследования противозаконных по должности действий бывших министров, главноуправляющих и прочих высших должностных лиц как гражданских, так и военных и морских ведомств» в должности редактора. В августе Блок начал трудиться над рукописью, которую он рассматривал как часть будущего отчёта Чрезвычайной следственной комиссии и которая была опубликована в журнале «Былое» (№ 15, 1919 г.) и в виде книжки под названием «Последние дни Императорской власти» (Петроград, 1921).</a:t>
            </a:r>
            <a:r>
              <a:rPr lang="EN-US" sz="2000" dirty="0">
                <a:solidFill>
                  <a:srgbClr val="000000"/>
                </a:solidFill>
              </a:rPr>
              <a:t> </a:t>
            </a:r>
          </a:p>
          <a:p>
            <a:r>
              <a:rPr lang="RU-RU" sz="2000" i="1" dirty="0">
                <a:solidFill>
                  <a:schemeClr val="tx1"/>
                </a:solidFill>
              </a:rPr>
              <a:t>Октябрьскую революцию Блок сразу принял восторженно, но как стихийное восстание, бунт.</a:t>
            </a:r>
            <a:r>
              <a:rPr lang="EN-US" sz="2000" dirty="0">
                <a:solidFill>
                  <a:schemeClr val="tx1"/>
                </a:solidFill>
              </a:rPr>
              <a:t> </a:t>
            </a:r>
          </a:p>
          <a:p>
            <a:r>
              <a:rPr lang="RU-RU" sz="2000" i="1" dirty="0">
                <a:solidFill>
                  <a:schemeClr val="tx1"/>
                </a:solidFill>
              </a:rPr>
              <a:t>В начале 1920 года от воспаления лёгких умирает Франц Феликсович </a:t>
            </a:r>
            <a:r>
              <a:rPr lang="RU-RU" sz="2000" i="1" dirty="0" err="1">
                <a:solidFill>
                  <a:schemeClr val="tx1"/>
                </a:solidFill>
              </a:rPr>
              <a:t>Кублицкий</a:t>
            </a:r>
            <a:r>
              <a:rPr lang="RU-RU" sz="2000" i="1" dirty="0">
                <a:solidFill>
                  <a:schemeClr val="tx1"/>
                </a:solidFill>
              </a:rPr>
              <a:t>-Пиоттух. Блок забрал к себе жить свою мать. Но она и жена Блока не ладили между собой</a:t>
            </a:r>
            <a:r>
              <a:rPr lang="RU-RU" sz="2000" dirty="0">
                <a:solidFill>
                  <a:schemeClr val="tx1"/>
                </a:solidFill>
                <a:latin typeface="Arial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3652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418951" y="409575"/>
            <a:ext cx="907164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RU-RU" sz="3200" dirty="0"/>
              <a:t>Биография </a:t>
            </a:r>
            <a:r>
              <a:rPr lang="ru-RU" dirty="0"/>
              <a:t>
</a:t>
            </a:r>
            <a:r>
              <a:rPr lang="RU-RU" sz="3200" dirty="0"/>
              <a:t>Александра Львовича Блока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50888" y="1812925"/>
            <a:ext cx="9118600" cy="554541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>
                <a:solidFill>
                  <a:srgbClr val="000000"/>
                </a:solidFill>
              </a:rPr>
              <a:t>Когда семья Блоков переселилась в Петербург, Александр Львович поступил на юридический факультет Петербургского университета и был одним из выдающихся учеников покойного профессора А. Д. </a:t>
            </a:r>
            <a:r>
              <a:rPr lang="RU-RU" dirty="0" err="1">
                <a:solidFill>
                  <a:srgbClr val="000000"/>
                </a:solidFill>
              </a:rPr>
              <a:t>Градовского</a:t>
            </a:r>
            <a:r>
              <a:rPr lang="RU-RU" dirty="0">
                <a:solidFill>
                  <a:srgbClr val="000000"/>
                </a:solidFill>
              </a:rPr>
              <a:t>. </a:t>
            </a:r>
            <a:r>
              <a:rPr lang="EN-US" dirty="0">
                <a:solidFill>
                  <a:srgbClr val="000000"/>
                </a:solidFill>
              </a:rPr>
              <a:t> </a:t>
            </a:r>
          </a:p>
          <a:p>
            <a:r>
              <a:rPr lang="RU-RU" dirty="0">
                <a:solidFill>
                  <a:schemeClr val="tx1"/>
                </a:solidFill>
              </a:rPr>
              <a:t> В годы студенчества Александр Львович, которому была чужда атмосфера родительского дома, покинул семью и, переселившись в меблированную комнату, стал содержать себя уроками. Попав в богатую семью </a:t>
            </a:r>
            <a:r>
              <a:rPr lang="RU-RU" dirty="0" err="1">
                <a:solidFill>
                  <a:schemeClr val="tx1"/>
                </a:solidFill>
              </a:rPr>
              <a:t>Бибиковых</a:t>
            </a:r>
            <a:r>
              <a:rPr lang="RU-RU" dirty="0">
                <a:solidFill>
                  <a:schemeClr val="tx1"/>
                </a:solidFill>
              </a:rPr>
              <a:t>, состоявшую из матери-вдовы и двух её сыновей-подростков, он побывал с ними за границей, посетил Швейцарию и Италию. Но потом снова вернулся в родную семью и блестяще окончил курс университета.</a:t>
            </a:r>
            <a:r>
              <a:rPr lang="EN-US" dirty="0">
                <a:solidFill>
                  <a:schemeClr val="tx1"/>
                </a:solidFill>
              </a:rPr>
              <a:t> </a:t>
            </a:r>
          </a:p>
          <a:p>
            <a:r>
              <a:rPr lang="RU-RU" dirty="0">
                <a:solidFill>
                  <a:schemeClr val="tx1"/>
                </a:solidFill>
              </a:rPr>
              <a:t> Всё это происходило в семидесятых годах прошлого столетия, когда в Петербурге блистала известная общественная деятельница, красавица Анна Павловна </a:t>
            </a:r>
            <a:r>
              <a:rPr lang="RU-RU" dirty="0" err="1">
                <a:solidFill>
                  <a:schemeClr val="tx1"/>
                </a:solidFill>
              </a:rPr>
              <a:t>Философова</a:t>
            </a:r>
            <a:r>
              <a:rPr lang="RU-RU" dirty="0">
                <a:solidFill>
                  <a:schemeClr val="tx1"/>
                </a:solidFill>
              </a:rPr>
              <a:t>. На её вечерах бывал и Александр Львович. Там встречался он с Достоевским, которого поразила наружность молодого человека. Достоевский собирался изобразить его в одном из своих романов в качестве главного действующего лица.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1538" y="460375"/>
            <a:ext cx="7267575" cy="6863655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RU-RU" sz="2400" i="1" dirty="0">
                <a:solidFill>
                  <a:srgbClr val="000000"/>
                </a:solidFill>
              </a:rPr>
              <a:t>Начинал творить в духе символизма («Стихи о Прекрасной Даме», 1901—1902), ощущение кризиса которого провозгласил в драме «Балаганчик» (1906). Лирика Блока, по своей «стихийности» близкая музыке, формировалась под воздействием романса. Через углубление социальных тенденций (цикл «Город», 1904—1908), религиозного интереса (цикл «Снежная маска», Изд. «</a:t>
            </a:r>
            <a:r>
              <a:rPr lang="RU-RU" sz="2400" i="1" dirty="0" err="1">
                <a:solidFill>
                  <a:srgbClr val="000000"/>
                </a:solidFill>
              </a:rPr>
              <a:t>Оры</a:t>
            </a:r>
            <a:r>
              <a:rPr lang="RU-RU" sz="2400" i="1" dirty="0">
                <a:solidFill>
                  <a:srgbClr val="000000"/>
                </a:solidFill>
              </a:rPr>
              <a:t>», Санкт-Петербург 1907), осмысление «страшного мира» (одноимённый цикл 1908—1916), осознание трагедии современного человека (пьеса «Роза и крест», 1912—1913) пришёл к идее неизбежности «возмездия» (одноимённый цикл 1907—1913; цикл «Ямбы», 1907—1914; поэма «Возмездие», (1910—1921). Главные темы поэзии нашли разрешение в цикле «Родина» (1907—1916).</a:t>
            </a:r>
          </a:p>
        </p:txBody>
      </p:sp>
    </p:spTree>
    <p:extLst>
      <p:ext uri="{BB962C8B-B14F-4D97-AF65-F5344CB8AC3E}">
        <p14:creationId xmlns:p14="http://schemas.microsoft.com/office/powerpoint/2010/main" val="7949135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1538" y="347663"/>
            <a:ext cx="7267575" cy="705988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i="1" dirty="0">
                <a:solidFill>
                  <a:srgbClr val="000000"/>
                </a:solidFill>
              </a:rPr>
              <a:t>Парадоксальное сочетание мистического и бытового, отрешённого и повседневного вообще характерно для всего творчества Блока в целом. Это есть отличительная особенность и его психической организации, и, как следствие, его собственного, блоковского символизма. Особенно характерным в этой связи выглядит ставшее хрестоматийным классическое сопоставление туманного силуэта «Незнакомки» и «пьяниц с глазами кроликов». Блок вообще был крайне чувствителен к повседневным впечатлениям и звукам окружающего его города и артистов, с которыми сталкивался и которым симпатизировал.</a:t>
            </a:r>
            <a:r>
              <a:rPr lang="EN-US" dirty="0">
                <a:solidFill>
                  <a:srgbClr val="000000"/>
                </a:solidFill>
              </a:rPr>
              <a:t> </a:t>
            </a:r>
            <a:r>
              <a:rPr lang="RU-RU" i="1" dirty="0">
                <a:solidFill>
                  <a:schemeClr val="tx1"/>
                </a:solidFill>
              </a:rPr>
              <a:t>До революции музыкальность стихов Блока убаюкивала аудиторию, погружала её в некий сомнамбулический сон. Потом в его произведениях появились интонации отчаянных, хватающих за душу цыганских песен (следствие частых посещений кафешантанов и концертов этого жанра).</a:t>
            </a:r>
            <a:r>
              <a:rPr lang="EN-US" dirty="0">
                <a:solidFill>
                  <a:schemeClr val="tx1"/>
                </a:solidFill>
              </a:rPr>
              <a:t> 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i="1" dirty="0">
                <a:solidFill>
                  <a:schemeClr val="tx1"/>
                </a:solidFill>
              </a:rPr>
              <a:t>Особенностью поэтического стиля А.А. Блока является использование метафоры:</a:t>
            </a:r>
            <a:r>
              <a:rPr lang="EN-US" dirty="0">
                <a:solidFill>
                  <a:schemeClr val="tx1"/>
                </a:solidFill>
              </a:rPr>
              <a:t> </a:t>
            </a:r>
          </a:p>
          <a:p>
            <a:r>
              <a:rPr lang="RU-RU" i="1" dirty="0">
                <a:solidFill>
                  <a:schemeClr val="tx1"/>
                </a:solidFill>
              </a:rPr>
              <a:t>Метафорическое восприятие мира он сам признает за основное свойство истинного поэта, для которого романтическое преображение мира с помощью метафоры - не произвольная поэтическая игра, а подлинное прозрение в таинственную сущность жизни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9941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1538" y="320675"/>
            <a:ext cx="7267575" cy="700335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RU-RU" sz="2400" i="1" dirty="0">
                <a:solidFill>
                  <a:srgbClr val="000000"/>
                </a:solidFill>
              </a:rPr>
              <a:t>Новаторским вкладом Блока является использование дольника как единицы ритма стихотворной строки:</a:t>
            </a:r>
            <a:r>
              <a:rPr lang="EN-US" sz="2400" dirty="0">
                <a:solidFill>
                  <a:srgbClr val="000000"/>
                </a:solidFill>
              </a:rPr>
              <a:t> </a:t>
            </a:r>
            <a:endParaRPr lang="ru-RU" sz="2400" i="1" dirty="0">
              <a:solidFill>
                <a:srgbClr val="000000"/>
              </a:solidFill>
            </a:endParaRPr>
          </a:p>
          <a:p>
            <a:pPr marL="0" indent="0" algn="ctr">
              <a:buNone/>
            </a:pPr>
            <a:r>
              <a:rPr lang="RU-RU" sz="2400" i="1" dirty="0">
                <a:solidFill>
                  <a:schemeClr val="tx1"/>
                </a:solidFill>
              </a:rPr>
              <a:t>С Блока начинается ... решительное освобождение русского стиха от принципа счета слогов по стопам, уничтожение</a:t>
            </a:r>
            <a:r>
              <a:rPr lang="EN-US" sz="2400" dirty="0">
                <a:solidFill>
                  <a:schemeClr val="tx1"/>
                </a:solidFill>
              </a:rPr>
              <a:t> </a:t>
            </a:r>
            <a:r>
              <a:rPr lang="RU-RU" sz="2400" i="1" dirty="0">
                <a:solidFill>
                  <a:schemeClr val="tx1"/>
                </a:solidFill>
              </a:rPr>
              <a:t>канонизированного Тредиаковским и Ломоносовым требования метрического упорядочения числа и расположения неударных слогов в стихе. В этом смысле все новейшие русские поэты учились у Блока.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33369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1538" y="584874"/>
            <a:ext cx="7267575" cy="593181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2400" i="1" dirty="0">
                <a:solidFill>
                  <a:srgbClr val="000000"/>
                </a:solidFill>
              </a:rPr>
              <a:t>В феврале 1919 года Блок был арестован Петроградской Чрезвычайной Комиссией. Его подозревали в участии в антисоветском заговоре. Через день, после двух долгих допросов Блока всё же освободили, так как за него вступился Луначарский. Однако даже эти полтора дня тюрьмы надломили его. </a:t>
            </a:r>
            <a:r>
              <a:rPr lang="EN-US" sz="2400" dirty="0">
                <a:solidFill>
                  <a:srgbClr val="000000"/>
                </a:solidFill>
              </a:rPr>
              <a:t> 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RU-RU" sz="2400" i="1" dirty="0">
                <a:solidFill>
                  <a:schemeClr val="tx1"/>
                </a:solidFill>
              </a:rPr>
              <a:t>В 1920 году Блок записал в дневнике:…под игом насилия человеческая совесть умолкает; тогда человек замыкается в старом; чем наглей насилие, тем прочнее замыкается человек в старом. Так случилось с Европой под игом войны, с Россией — ныне.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04320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56714" y="228600"/>
            <a:ext cx="7267575" cy="662725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 algn="ctr">
              <a:buNone/>
            </a:pPr>
            <a:r>
              <a:rPr lang="RU-RU" sz="2400" i="1" dirty="0">
                <a:latin typeface="DejaVu Sans"/>
                <a:ea typeface="DejaVu Sans"/>
                <a:cs typeface="DejaVu Sans"/>
              </a:rPr>
              <a:t>Переосмысление революционных событий и судьбы России сопровождалось для Блока глубоким творческим кризисом, депрессией и прогрессирующей болезнью. После всплеска января 1918 года, когда были разом созданы «Скифы» и «Двенадцать», Блок совсем перестал писать стихи и на все вопросы о своём молчании отвечал: «Все звуки прекратились… Разве вы не слышите, что никаких звуков нет?» А художнику Анненкову, автору кубистических иллюстраций к первому изданию поэмы «Двенадцать», он жаловался: «Я задыхаюсь, задыхаюсь, задыхаюсь! Мы задыхаемся, мы задохнёмся все. Мировая революция превращается в мировую грудную жабу!»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826572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55838" y="636252"/>
            <a:ext cx="7267575" cy="679483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2400" i="1" dirty="0">
                <a:solidFill>
                  <a:srgbClr val="000000"/>
                </a:solidFill>
              </a:rPr>
              <a:t>Оказавшись в тяжёлом материальном положении, он серьёзно болел и 7 августа 1921 года умер в своей последней петроградской квартире от воспаления сердечных клапанов. За несколько дней до смерти по Петрограду прошёл слух, будто поэт сошёл с ума. Действительно, накануне смерти Блок долго бредил, одержимый единственной мыслью: все ли экземпляры «Двенадцати» уничтожены. Однако поэт умер в полном сознании, что опровергает слухи о его помешательстве. Перед смертью, после получения отрицательного ответа на запрос о выезде на лечение за границу (от 12 июля), поэт сознательно уничтожил свои записи, отказывался от приёма пищи и лекарств.</a:t>
            </a:r>
          </a:p>
        </p:txBody>
      </p:sp>
    </p:spTree>
    <p:extLst>
      <p:ext uri="{BB962C8B-B14F-4D97-AF65-F5344CB8AC3E}">
        <p14:creationId xmlns:p14="http://schemas.microsoft.com/office/powerpoint/2010/main" val="32296406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1538" y="1795888"/>
            <a:ext cx="7267575" cy="47208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2400" i="1" dirty="0">
                <a:solidFill>
                  <a:schemeClr val="tx1"/>
                </a:solidFill>
                <a:latin typeface="Arial"/>
              </a:rPr>
              <a:t>Поэт был похоронен на Смоленском православном кладбище Петрограда. Там же похоронены семьи Бекетовых и Качаловых, включая бабушку поэта Ариадну Александровну.</a:t>
            </a:r>
            <a:r>
              <a:rPr lang="RU-RU" sz="2400" dirty="0">
                <a:solidFill>
                  <a:schemeClr val="tx1"/>
                </a:solidFill>
                <a:latin typeface="Arial"/>
              </a:rPr>
              <a:t> </a:t>
            </a:r>
            <a:endParaRPr lang="RU-RU" sz="2400">
              <a:solidFill>
                <a:schemeClr val="tx1"/>
              </a:solidFill>
              <a:latin typeface="Arial"/>
            </a:endParaRPr>
          </a:p>
          <a:p>
            <a:r>
              <a:rPr lang="RU-RU" sz="2400" i="1" dirty="0">
                <a:solidFill>
                  <a:schemeClr val="tx1"/>
                </a:solidFill>
                <a:latin typeface="Arial"/>
              </a:rPr>
              <a:t>В 1944 году прах Блока был перезахоронен на Литераторских мостках на </a:t>
            </a:r>
            <a:r>
              <a:rPr lang="RU-RU" sz="2400" i="1" dirty="0" err="1">
                <a:solidFill>
                  <a:schemeClr val="tx1"/>
                </a:solidFill>
                <a:latin typeface="Arial"/>
              </a:rPr>
              <a:t>Волковском</a:t>
            </a:r>
            <a:r>
              <a:rPr lang="RU-RU" sz="2400" i="1" dirty="0">
                <a:solidFill>
                  <a:schemeClr val="tx1"/>
                </a:solidFill>
                <a:latin typeface="Arial"/>
              </a:rPr>
              <a:t> кладбище</a:t>
            </a:r>
          </a:p>
          <a:p>
            <a:endParaRPr lang="RU-RU" sz="2400" dirty="0">
              <a:solidFill>
                <a:schemeClr val="tx1"/>
              </a:solidFill>
              <a:latin typeface="Arial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62789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7192" y="923925"/>
            <a:ext cx="7264400" cy="814328"/>
          </a:xfrm>
        </p:spPr>
        <p:txBody>
          <a:bodyPr>
            <a:normAutofit/>
          </a:bodyPr>
          <a:lstStyle/>
          <a:p>
            <a:pPr algn="ctr"/>
            <a:r>
              <a:rPr lang="RU-RU" sz="2800" i="1" dirty="0">
                <a:solidFill>
                  <a:schemeClr val="tx1"/>
                </a:solidFill>
              </a:rPr>
              <a:t>Некоторые собрания сочинений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1538" y="2352675"/>
            <a:ext cx="7267575" cy="4832158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RU-RU" i="1" dirty="0">
                <a:solidFill>
                  <a:schemeClr val="tx1"/>
                </a:solidFill>
                <a:latin typeface="Arial"/>
              </a:rPr>
              <a:t>«Стихи о прекрасной даме». 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r>
              <a:rPr lang="RU-RU" i="1" dirty="0">
                <a:solidFill>
                  <a:schemeClr val="tx1"/>
                </a:solidFill>
                <a:latin typeface="Arial"/>
              </a:rPr>
              <a:t>«Нечаянная радость». Второй сборник стихов. 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r>
              <a:rPr lang="RU-RU" i="1" dirty="0">
                <a:solidFill>
                  <a:schemeClr val="tx1"/>
                </a:solidFill>
                <a:latin typeface="Arial"/>
              </a:rPr>
              <a:t>«Земля в снегу». Третий сборник стихов. 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r>
              <a:rPr lang="RU-RU" i="1" dirty="0">
                <a:solidFill>
                  <a:schemeClr val="tx1"/>
                </a:solidFill>
                <a:latin typeface="Arial"/>
              </a:rPr>
              <a:t>«Снежная маска». 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r>
              <a:rPr lang="RU-RU" i="1" dirty="0">
                <a:solidFill>
                  <a:schemeClr val="tx1"/>
                </a:solidFill>
                <a:latin typeface="Arial"/>
              </a:rPr>
              <a:t>«Лирические драмы». .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r>
              <a:rPr lang="RU-RU" i="1" dirty="0">
                <a:solidFill>
                  <a:schemeClr val="tx1"/>
                </a:solidFill>
                <a:latin typeface="Arial"/>
              </a:rPr>
              <a:t>«Ночные часы». Четвёртый сборник стихов. 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r>
              <a:rPr lang="RU-RU" i="1" dirty="0">
                <a:solidFill>
                  <a:schemeClr val="tx1"/>
                </a:solidFill>
                <a:latin typeface="Arial"/>
              </a:rPr>
              <a:t>«Стихи о России». 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r>
              <a:rPr lang="RU-RU" i="1" dirty="0">
                <a:solidFill>
                  <a:schemeClr val="tx1"/>
                </a:solidFill>
                <a:latin typeface="Arial"/>
              </a:rPr>
              <a:t>Собрание стихотворений. Кн. 1—3. — М.: «Мусагет», 1911—1912; 2-е изд., 1916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r>
              <a:rPr lang="RU-RU" i="1" dirty="0">
                <a:solidFill>
                  <a:schemeClr val="tx1"/>
                </a:solidFill>
                <a:latin typeface="Arial"/>
              </a:rPr>
              <a:t>«Ямбы», </a:t>
            </a:r>
            <a:r>
              <a:rPr lang="RU-RU" i="1" dirty="0" err="1">
                <a:solidFill>
                  <a:schemeClr val="tx1"/>
                </a:solidFill>
                <a:latin typeface="Arial"/>
              </a:rPr>
              <a:t>Пг</a:t>
            </a:r>
            <a:r>
              <a:rPr lang="RU-RU" i="1" dirty="0">
                <a:solidFill>
                  <a:schemeClr val="tx1"/>
                </a:solidFill>
                <a:latin typeface="Arial"/>
              </a:rPr>
              <a:t>., 1919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r>
              <a:rPr lang="RU-RU" i="1" dirty="0">
                <a:solidFill>
                  <a:schemeClr val="tx1"/>
                </a:solidFill>
                <a:latin typeface="Arial"/>
              </a:rPr>
              <a:t>«За гранью прошлых дней». 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r>
              <a:rPr lang="RU-RU" i="1" dirty="0">
                <a:solidFill>
                  <a:schemeClr val="tx1"/>
                </a:solidFill>
                <a:latin typeface="Arial"/>
              </a:rPr>
              <a:t>«Седое утро». </a:t>
            </a:r>
            <a:r>
              <a:rPr lang="EN-US" dirty="0">
                <a:solidFill>
                  <a:schemeClr val="tx1"/>
                </a:solidFill>
                <a:latin typeface="Arial"/>
              </a:rPr>
              <a:t> </a:t>
            </a:r>
          </a:p>
          <a:p>
            <a:r>
              <a:rPr lang="RU-RU" i="1" dirty="0">
                <a:solidFill>
                  <a:schemeClr val="tx1"/>
                </a:solidFill>
                <a:latin typeface="Arial"/>
              </a:rPr>
              <a:t>«Двенадцать»</a:t>
            </a:r>
            <a:r>
              <a:rPr lang="EN-US" dirty="0">
                <a:solidFill>
                  <a:schemeClr val="tx1"/>
                </a:solidFill>
                <a:latin typeface="Arial"/>
              </a:rPr>
              <a:t> </a:t>
            </a:r>
            <a:br>
              <a:rPr lang="EN-US" dirty="0">
                <a:solidFill>
                  <a:schemeClr val="tx1"/>
                </a:solidFill>
                <a:latin typeface="Arial"/>
              </a:rPr>
            </a:br>
            <a:r>
              <a:rPr lang="EN-US" dirty="0">
                <a:solidFill>
                  <a:schemeClr val="tx1"/>
                </a:solidFill>
                <a:latin typeface="Arial"/>
              </a:rPr>
              <a:t>«...»</a:t>
            </a:r>
          </a:p>
          <a:p>
            <a:pPr algn="ctr"/>
            <a:endParaRPr lang="EN-US" dirty="0">
              <a:solidFill>
                <a:schemeClr val="tx1"/>
              </a:solidFill>
              <a:latin typeface="Arial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8319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66875" y="819150"/>
            <a:ext cx="8128701" cy="634940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i="1" dirty="0">
                <a:solidFill>
                  <a:srgbClr val="000000"/>
                </a:solidFill>
              </a:rPr>
              <a:t>В 1880 г. Блок защитил магистерскую диссертацию </a:t>
            </a:r>
            <a:r>
              <a:rPr lang="EN-US" dirty="0">
                <a:solidFill>
                  <a:srgbClr val="000000"/>
                </a:solidFill>
              </a:rPr>
              <a:t> </a:t>
            </a:r>
            <a:r>
              <a:rPr lang="RU-RU" i="1" dirty="0">
                <a:solidFill>
                  <a:schemeClr val="tx1"/>
                </a:solidFill>
              </a:rPr>
              <a:t>«Государственная власть в европейском обществе».</a:t>
            </a:r>
            <a:r>
              <a:rPr lang="EN-US" dirty="0">
                <a:solidFill>
                  <a:schemeClr val="tx1"/>
                </a:solidFill>
              </a:rPr>
              <a:t> 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i="1" dirty="0">
                <a:solidFill>
                  <a:schemeClr val="tx1"/>
                </a:solidFill>
              </a:rPr>
              <a:t> «Отец поэта был талантливейший пианист с серьезными вкусами.</a:t>
            </a:r>
            <a:r>
              <a:rPr lang="EN-US" dirty="0">
                <a:solidFill>
                  <a:schemeClr val="tx1"/>
                </a:solidFill>
              </a:rPr>
              <a:t> </a:t>
            </a:r>
            <a:r>
              <a:rPr lang="RU-RU" i="1" dirty="0">
                <a:solidFill>
                  <a:schemeClr val="tx1"/>
                </a:solidFill>
              </a:rPr>
              <a:t> Его любимцами были Бетховен и Шуман. </a:t>
            </a:r>
            <a:r>
              <a:rPr lang="EN-US" dirty="0">
                <a:solidFill>
                  <a:schemeClr val="tx1"/>
                </a:solidFill>
              </a:rPr>
              <a:t> </a:t>
            </a:r>
            <a:r>
              <a:rPr lang="RU-RU" i="1" dirty="0">
                <a:solidFill>
                  <a:schemeClr val="tx1"/>
                </a:solidFill>
              </a:rPr>
              <a:t>Об его игре не раз упомянуто в поэме "Возмездие". </a:t>
            </a:r>
            <a:r>
              <a:rPr lang="EN-US" dirty="0">
                <a:solidFill>
                  <a:schemeClr val="tx1"/>
                </a:solidFill>
              </a:rPr>
              <a:t> </a:t>
            </a:r>
          </a:p>
          <a:p>
            <a:r>
              <a:rPr lang="RU-RU" i="1" dirty="0">
                <a:solidFill>
                  <a:schemeClr val="tx1"/>
                </a:solidFill>
              </a:rPr>
              <a:t>Из русских писателей он особенно любил Достоевского и Лермонтова...»</a:t>
            </a:r>
            <a:r>
              <a:rPr lang="EN-US" dirty="0">
                <a:solidFill>
                  <a:schemeClr val="tx1"/>
                </a:solidFill>
              </a:rPr>
              <a:t> </a:t>
            </a:r>
          </a:p>
          <a:p>
            <a:r>
              <a:rPr lang="RU-RU" i="1" dirty="0">
                <a:solidFill>
                  <a:schemeClr val="tx1"/>
                </a:solidFill>
              </a:rPr>
              <a:t> Сам А.А. Блок вспоминает об отце: «Отец мой, Александр Львович Блок, был профессором Варшавского университета по кафедре государственного права... Специальная ученость далеко не исчерпывает его деятельности, равно как и его стремлений, может быть менее научных, чем художественных.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idx="1"/>
          </p:nvPr>
        </p:nvSpPr>
        <p:spPr>
          <a:xfrm>
            <a:off x="1656760" y="428625"/>
            <a:ext cx="7267575" cy="6084931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RU-RU" i="1" dirty="0">
              <a:solidFill>
                <a:schemeClr val="tx1"/>
              </a:solidFill>
            </a:endParaRPr>
          </a:p>
          <a:p>
            <a:r>
              <a:rPr lang="RU-RU" i="1" dirty="0">
                <a:solidFill>
                  <a:srgbClr val="000000"/>
                </a:solidFill>
              </a:rPr>
              <a:t>Судьба его исполнена сложных противоречий, довольно необычна и мрачна. </a:t>
            </a:r>
            <a:r>
              <a:rPr lang="EN-US" dirty="0">
                <a:solidFill>
                  <a:srgbClr val="000000"/>
                </a:solidFill>
              </a:rPr>
              <a:t>  </a:t>
            </a:r>
          </a:p>
          <a:p>
            <a:r>
              <a:rPr lang="RU-RU" i="1" dirty="0">
                <a:solidFill>
                  <a:schemeClr val="tx1"/>
                </a:solidFill>
              </a:rPr>
              <a:t>За всю жизнь свою он напечатал лишь две небольшие книги (не считая литографированных лекций) и последние двадцать лет трудился над сочинением, посвященным классификации наук. </a:t>
            </a:r>
            <a:r>
              <a:rPr lang="EN-US" dirty="0">
                <a:solidFill>
                  <a:schemeClr val="tx1"/>
                </a:solidFill>
              </a:rPr>
              <a:t>  </a:t>
            </a:r>
          </a:p>
          <a:p>
            <a:r>
              <a:rPr lang="RU-RU" i="1" dirty="0">
                <a:solidFill>
                  <a:schemeClr val="tx1"/>
                </a:solidFill>
              </a:rPr>
              <a:t>Выдающийся музыкант, знаток изящной литературы и тонкий стилист.</a:t>
            </a:r>
            <a:r>
              <a:rPr lang="EN-US" dirty="0">
                <a:solidFill>
                  <a:schemeClr val="tx1"/>
                </a:solidFill>
              </a:rPr>
              <a:t>  </a:t>
            </a:r>
          </a:p>
          <a:p>
            <a:r>
              <a:rPr lang="RU-RU" i="1" dirty="0">
                <a:solidFill>
                  <a:schemeClr val="tx1"/>
                </a:solidFill>
              </a:rPr>
              <a:t> Последнее и было главной причиной того, что он написал так мало и не завершил главного труда жизни: </a:t>
            </a:r>
            <a:r>
              <a:rPr lang="EN-US" dirty="0">
                <a:solidFill>
                  <a:schemeClr val="tx1"/>
                </a:solidFill>
              </a:rPr>
              <a:t>  </a:t>
            </a:r>
          </a:p>
          <a:p>
            <a:r>
              <a:rPr lang="RU-RU" i="1" dirty="0">
                <a:solidFill>
                  <a:schemeClr val="tx1"/>
                </a:solidFill>
              </a:rPr>
              <a:t>свои непрестанно развивавшиеся идеи он не сумел вместить в те сжатые формы, которых искал; </a:t>
            </a:r>
            <a:r>
              <a:rPr lang="EN-US" dirty="0">
                <a:solidFill>
                  <a:schemeClr val="tx1"/>
                </a:solidFill>
              </a:rPr>
              <a:t>  </a:t>
            </a:r>
          </a:p>
          <a:p>
            <a:r>
              <a:rPr lang="RU-RU" i="1" dirty="0">
                <a:solidFill>
                  <a:schemeClr val="tx1"/>
                </a:solidFill>
              </a:rPr>
              <a:t>в этом искании сжатых форм было что-то судорожное и страшное, как во всем душевном и физическом облике его.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-152346" y="238125"/>
            <a:ext cx="10080000" cy="7291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4939" y="85725"/>
            <a:ext cx="8128399" cy="7392988"/>
          </a:xfrm>
        </p:spPr>
        <p:txBody>
          <a:bodyPr vert="horz" lIns="91440" tIns="45720" rIns="91440" bIns="45720" rtlCol="0" anchor="t">
            <a:normAutofit fontScale="85000" lnSpcReduction="10000"/>
          </a:bodyPr>
          <a:lstStyle/>
          <a:p>
            <a:pPr marL="0" indent="0" algn="ctr" rtl="0">
              <a:buNone/>
            </a:pPr>
            <a:r>
              <a:rPr lang="RU-RU" i="1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В поэме «Возмездие», где П.А. </a:t>
            </a:r>
            <a:r>
              <a:rPr lang="RU-RU" i="1" dirty="0" err="1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Философова</a:t>
            </a:r>
            <a:r>
              <a:rPr lang="RU-RU" i="1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 выведена под именем </a:t>
            </a:r>
            <a:r>
              <a:rPr lang="RU-RU" i="1" dirty="0" err="1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Вревской</a:t>
            </a:r>
            <a:r>
              <a:rPr lang="RU-RU" i="1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, А.А. Блок писал о встрече своего отца с Достоевским:​</a:t>
            </a:r>
          </a:p>
          <a:p>
            <a:pPr marL="0" indent="0" algn="ctr" rtl="0">
              <a:buNone/>
            </a:pPr>
            <a:r>
              <a:rPr lang="EN-US" i="1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​</a:t>
            </a:r>
          </a:p>
          <a:p>
            <a:pPr marL="0" indent="0" algn="ctr" rtl="0">
              <a:buNone/>
            </a:pPr>
            <a:r>
              <a:rPr lang="RU-RU" i="1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Средь пожилых людей и чинных,​</a:t>
            </a:r>
          </a:p>
          <a:p>
            <a:pPr marL="0" indent="0" algn="ctr" rtl="0">
              <a:buNone/>
            </a:pPr>
            <a:r>
              <a:rPr lang="RU-RU" i="1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Среди зеленых и невинных — </a:t>
            </a:r>
            <a:r>
              <a:rPr lang="EN-US" i="1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​</a:t>
            </a:r>
          </a:p>
          <a:p>
            <a:pPr marL="0" indent="0" algn="ctr" rtl="0">
              <a:buNone/>
            </a:pPr>
            <a:r>
              <a:rPr lang="RU-RU" i="1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В салоне </a:t>
            </a:r>
            <a:r>
              <a:rPr lang="RU-RU" i="1" dirty="0" err="1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Вревской</a:t>
            </a:r>
            <a:r>
              <a:rPr lang="RU-RU" i="1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 был как свой​</a:t>
            </a:r>
          </a:p>
          <a:p>
            <a:pPr marL="0" indent="0" algn="ctr" rtl="0">
              <a:buNone/>
            </a:pPr>
            <a:r>
              <a:rPr lang="RU-RU" i="1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Один ученый молодой.​</a:t>
            </a:r>
          </a:p>
          <a:p>
            <a:pPr marL="0" indent="0" algn="ctr" rtl="0">
              <a:buNone/>
            </a:pPr>
            <a:r>
              <a:rPr lang="RU-RU" i="1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Непринужденный гость, привычный —​</a:t>
            </a:r>
          </a:p>
          <a:p>
            <a:pPr marL="0" indent="0" algn="ctr" rtl="0">
              <a:buNone/>
            </a:pPr>
            <a:r>
              <a:rPr lang="RU-RU" i="1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Он был со многими на «ты».​</a:t>
            </a:r>
          </a:p>
          <a:p>
            <a:pPr marL="0" indent="0" algn="ctr" rtl="0">
              <a:buNone/>
            </a:pPr>
            <a:r>
              <a:rPr lang="RU-RU" i="1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Его отмечены черты​</a:t>
            </a:r>
          </a:p>
          <a:p>
            <a:pPr marL="0" indent="0" algn="ctr" rtl="0">
              <a:buNone/>
            </a:pPr>
            <a:r>
              <a:rPr lang="RU-RU" i="1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Печатью не совсем обычной.​</a:t>
            </a:r>
          </a:p>
          <a:p>
            <a:pPr marL="0" indent="0" algn="ctr" rtl="0">
              <a:buNone/>
            </a:pPr>
            <a:r>
              <a:rPr lang="RU-RU" i="1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Раз (он гостиной проходил),​</a:t>
            </a:r>
          </a:p>
          <a:p>
            <a:pPr marL="0" indent="0" algn="ctr" rtl="0">
              <a:buNone/>
            </a:pPr>
            <a:r>
              <a:rPr lang="RU-RU" i="1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Его заметил Достоевский.​</a:t>
            </a:r>
          </a:p>
          <a:p>
            <a:pPr marL="0" indent="0" algn="ctr" rtl="0">
              <a:buNone/>
            </a:pPr>
            <a:r>
              <a:rPr lang="RU-RU" i="1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«Кто сей красавец? — он спросил​</a:t>
            </a:r>
          </a:p>
          <a:p>
            <a:pPr marL="0" indent="0" algn="ctr" rtl="0">
              <a:buNone/>
            </a:pPr>
            <a:r>
              <a:rPr lang="RU-RU" i="1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Негромко, наклонившись к </a:t>
            </a:r>
            <a:r>
              <a:rPr lang="RU-RU" i="1" dirty="0" err="1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Вревской</a:t>
            </a:r>
            <a:r>
              <a:rPr lang="RU-RU" i="1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:​</a:t>
            </a:r>
          </a:p>
          <a:p>
            <a:pPr marL="0" indent="0" algn="ctr" rtl="0">
              <a:buNone/>
            </a:pPr>
            <a:r>
              <a:rPr lang="RU-RU" i="1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— Похож на Байрона.» — Словцо​</a:t>
            </a:r>
          </a:p>
          <a:p>
            <a:pPr marL="0" indent="0" algn="ctr" rtl="0">
              <a:buNone/>
            </a:pPr>
            <a:r>
              <a:rPr lang="RU-RU" i="1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Крылатое все подхватили,​</a:t>
            </a:r>
          </a:p>
          <a:p>
            <a:pPr marL="0" indent="0" algn="ctr" rtl="0">
              <a:buNone/>
            </a:pPr>
            <a:r>
              <a:rPr lang="RU-RU" i="1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И все на новое лицо​</a:t>
            </a:r>
          </a:p>
          <a:p>
            <a:pPr marL="0" indent="0" algn="ctr" rtl="0">
              <a:buNone/>
            </a:pPr>
            <a:r>
              <a:rPr lang="RU-RU" i="1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Свое вниманье обратили.​</a:t>
            </a:r>
          </a:p>
          <a:p>
            <a:pPr marL="0" indent="0" algn="ctr" rtl="0">
              <a:buNone/>
            </a:pPr>
            <a:r>
              <a:rPr lang="EN-US" i="1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​</a:t>
            </a:r>
          </a:p>
          <a:p>
            <a:pPr marL="0" indent="0" algn="ctr" rtl="0">
              <a:buNone/>
            </a:pPr>
            <a:r>
              <a:rPr lang="RU-RU" i="1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Не исключено, что Достоевский спроецировал внешность Блока и некоторые его черты на образ Ивана Карамазова в «Братьях Карамазовых».</a:t>
            </a:r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Рисунок 86"/>
          <p:cNvPicPr/>
          <p:nvPr/>
        </p:nvPicPr>
        <p:blipFill>
          <a:blip r:embed="rId3"/>
          <a:stretch>
            <a:fillRect/>
          </a:stretch>
        </p:blipFill>
        <p:spPr>
          <a:xfrm>
            <a:off x="571296" y="2228850"/>
            <a:ext cx="3206880" cy="4384440"/>
          </a:xfrm>
          <a:prstGeom prst="rect">
            <a:avLst/>
          </a:prstGeom>
          <a:ln>
            <a:noFill/>
          </a:ln>
        </p:spPr>
      </p:pic>
      <p:sp>
        <p:nvSpPr>
          <p:cNvPr id="88" name="TextShape 2"/>
          <p:cNvSpPr txBox="1"/>
          <p:nvPr/>
        </p:nvSpPr>
        <p:spPr>
          <a:xfrm>
            <a:off x="5065495" y="1743075"/>
            <a:ext cx="4426920" cy="4384440"/>
          </a:xfrm>
          <a:prstGeom prst="rect">
            <a:avLst/>
          </a:prstGeom>
        </p:spPr>
        <p:txBody>
          <a:bodyPr wrap="none" lIns="0" tIns="0" rIns="0" bIns="0" anchor="t"/>
          <a:lstStyle/>
          <a:p>
            <a:pPr>
              <a:buSzPct val="25000"/>
              <a:buFont typeface="StarSymbol"/>
              <a:buChar char=""/>
            </a:pPr>
            <a:endParaRPr lang="RU-RU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533400"/>
            <a:ext cx="7777658" cy="14112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i="1" dirty="0">
                <a:solidFill>
                  <a:schemeClr val="tx1"/>
                </a:solidFill>
              </a:rPr>
              <a:t>(Бекетова) </a:t>
            </a:r>
            <a:r>
              <a:rPr lang="RU-RU" sz="2800" i="1" dirty="0" err="1">
                <a:solidFill>
                  <a:schemeClr val="tx1"/>
                </a:solidFill>
              </a:rPr>
              <a:t>Кублицкая</a:t>
            </a:r>
            <a:r>
              <a:rPr lang="RU-RU" sz="2800" i="1" dirty="0">
                <a:solidFill>
                  <a:schemeClr val="tx1"/>
                </a:solidFill>
              </a:rPr>
              <a:t>-Пиоттух Александра Андреевна (1860-25 февраля 1923гг.) 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sz="2800" i="1" dirty="0">
                <a:solidFill>
                  <a:schemeClr val="tx1"/>
                </a:solidFill>
              </a:rPr>
              <a:t>(Мать А.А. Блока)</a:t>
            </a:r>
            <a:r>
              <a:rPr lang="RU-RU" dirty="0">
                <a:solidFill>
                  <a:schemeClr val="tx1"/>
                </a:solidFill>
              </a:rPr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27709" y="2590800"/>
            <a:ext cx="5291682" cy="44424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i="1" dirty="0">
                <a:solidFill>
                  <a:srgbClr val="000000"/>
                </a:solidFill>
              </a:rPr>
              <a:t>Родилась в семье учёного-ботаника и организатора науки, профессора Андрея Николаевича Бекетова (1825—1902). </a:t>
            </a:r>
            <a:r>
              <a:rPr lang="EN-US" dirty="0">
                <a:solidFill>
                  <a:srgbClr val="000000"/>
                </a:solidFill>
              </a:rPr>
              <a:t> </a:t>
            </a:r>
            <a:endParaRPr lang="EN-US">
              <a:solidFill>
                <a:srgbClr val="000000"/>
              </a:solidFill>
            </a:endParaRPr>
          </a:p>
          <a:p>
            <a:r>
              <a:rPr lang="RU-RU" i="1" dirty="0">
                <a:solidFill>
                  <a:schemeClr val="tx1"/>
                </a:solidFill>
              </a:rPr>
              <a:t>Мать — Елизавета Григорьевна, урождённая Карелина, (1834—1902) — переводчица. </a:t>
            </a:r>
            <a:r>
              <a:rPr lang="EN-US" dirty="0">
                <a:solidFill>
                  <a:schemeClr val="tx1"/>
                </a:solidFill>
              </a:rPr>
              <a:t> </a:t>
            </a:r>
          </a:p>
          <a:p>
            <a:r>
              <a:rPr lang="RU-RU" i="1" dirty="0">
                <a:solidFill>
                  <a:schemeClr val="tx1"/>
                </a:solidFill>
              </a:rPr>
              <a:t>Сестра переводчицы и поэтессы М. А. Бекетовой и поэтессы, писательницы и переводчицы Е. А. Красновой.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112" y="390525"/>
            <a:ext cx="8405813" cy="1035457"/>
          </a:xfrm>
        </p:spPr>
        <p:txBody>
          <a:bodyPr/>
          <a:lstStyle/>
          <a:p>
            <a:pPr algn="ctr"/>
            <a:r>
              <a:rPr lang="RU-RU" sz="2800" i="1" dirty="0">
                <a:solidFill>
                  <a:schemeClr val="tx1"/>
                </a:solidFill>
              </a:rPr>
              <a:t>Биография </a:t>
            </a:r>
            <a:r>
              <a:rPr lang="RU-RU" sz="2800" i="1" dirty="0" err="1">
                <a:solidFill>
                  <a:schemeClr val="tx1"/>
                </a:solidFill>
              </a:rPr>
              <a:t>Кублицкой</a:t>
            </a:r>
            <a:r>
              <a:rPr lang="RU-RU" sz="2800" i="1" dirty="0">
                <a:solidFill>
                  <a:schemeClr val="tx1"/>
                </a:solidFill>
              </a:rPr>
              <a:t>-Пиоттух Александры Андреевной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71525" y="1666875"/>
            <a:ext cx="8978900" cy="5627960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RU-RU" dirty="0">
                <a:solidFill>
                  <a:srgbClr val="000000"/>
                </a:solidFill>
              </a:rPr>
              <a:t> </a:t>
            </a:r>
            <a:r>
              <a:rPr lang="RU-RU" i="1" dirty="0">
                <a:solidFill>
                  <a:srgbClr val="000000"/>
                </a:solidFill>
              </a:rPr>
              <a:t>Ася( Александра Андреевна) - будущая мать поэта. «В семье её все любили. Была она добрая, ласковая и необыкновенно весёлая девочка. Её проказы и шалости оживляли весь дом и смешили нас, сестёр, до упаду. Но всё это уживалось с капризным, причудливым характером, что объяснялось её нервностью и крайней впечатлительностью. В натуре её замечались странности, которые проявились в четырнадцатилетнем возрасте при одном, казалось бы, незначительном случае её жизни, неожиданно выказав глубины её своеобразной и сложной натуры.»</a:t>
            </a:r>
            <a:r>
              <a:rPr lang="RU-RU" dirty="0">
                <a:solidFill>
                  <a:srgbClr val="000000"/>
                </a:solidFill>
              </a:rPr>
              <a:t> </a:t>
            </a:r>
            <a:endParaRPr lang="RU-RU">
              <a:solidFill>
                <a:srgbClr val="000000"/>
              </a:solidFill>
            </a:endParaRPr>
          </a:p>
          <a:p>
            <a:r>
              <a:rPr lang="RU-RU" i="1" dirty="0">
                <a:solidFill>
                  <a:schemeClr val="tx1"/>
                </a:solidFill>
              </a:rPr>
              <a:t> Однажды прекрасным августовским вечером она вместе с тёткой и сестрами отправилась прокатиться по Неве на ялике. И мимо этого ялика проплыл утопленник. Его несло течением. Вид его тела, намокшей розовой рубахи и слипшихся волос произвёл на неё потрясающее впечатление: она едва дошла до дому, и тут на неё напала такая слабость, что она буквально не могла держаться на ногах: приходилось водить её под руки, поднимать со стула.</a:t>
            </a:r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r>
              <a:rPr lang="RU-RU" i="1" dirty="0">
                <a:solidFill>
                  <a:schemeClr val="tx1"/>
                </a:solidFill>
              </a:rPr>
              <a:t> «Весь мир приобрёл для неё особую окраску, всё потеряло смысл, как бы перестало существовать. Это не было чувство страха или жалости, а какой-то бессознательный, мистический ужас перед трагедией жизни и неотвратимостью рока. Если бы она могла в то время осознать и оформить свои ощущения, она выразила бы их одним вопросом: "Если так, зачем жить?"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28775" y="457200"/>
            <a:ext cx="8072438" cy="696266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i="1" dirty="0">
                <a:solidFill>
                  <a:srgbClr val="000000"/>
                </a:solidFill>
              </a:rPr>
              <a:t>«Такова была эта весёлая девочка, самая ребячливая и беззаботная из сестёр. Детского в ней было очень много, и долго оставалась она ещё совершенным ребёнком, но случая с утопленником никогда не забывала.</a:t>
            </a:r>
            <a:r>
              <a:rPr lang="RU-RU" dirty="0">
                <a:solidFill>
                  <a:srgbClr val="000000"/>
                </a:solidFill>
              </a:rPr>
              <a:t> </a:t>
            </a:r>
          </a:p>
          <a:p>
            <a:r>
              <a:rPr lang="RU-RU" i="1" dirty="0">
                <a:solidFill>
                  <a:schemeClr val="tx1"/>
                </a:solidFill>
              </a:rPr>
              <a:t>   Училась Ася довольно плохо. Она ненавидела всякую учёбу, систематичность. В гимназии её считали пустой, даже глупой, но ошибочно... Больше всего любила она природу и литературу, особенно лирику, поэзию. Была очень религиозна и ещё в детстве мечтала о детях, о материнстве.</a:t>
            </a:r>
            <a:r>
              <a:rPr lang="EN-US" dirty="0">
                <a:solidFill>
                  <a:schemeClr val="tx1"/>
                </a:solidFill>
              </a:rPr>
              <a:t> </a:t>
            </a:r>
          </a:p>
          <a:p>
            <a:r>
              <a:rPr lang="RU-RU" i="1" dirty="0">
                <a:solidFill>
                  <a:schemeClr val="tx1"/>
                </a:solidFill>
              </a:rPr>
              <a:t>   В шестнадцать лет из некрасивой девочки Ася превратилась в очаровательную девушку. Своей женственной грацией, стройностью, хорошеньким, свежим лицом и шаловливым кокетством она привлекала сердца.</a:t>
            </a:r>
            <a:r>
              <a:rPr lang="EN-US" dirty="0">
                <a:solidFill>
                  <a:schemeClr val="tx1"/>
                </a:solidFill>
              </a:rPr>
              <a:t> </a:t>
            </a:r>
          </a:p>
          <a:p>
            <a:r>
              <a:rPr lang="RU-RU" i="1" dirty="0">
                <a:solidFill>
                  <a:schemeClr val="tx1"/>
                </a:solidFill>
              </a:rPr>
              <a:t>   Однажды пригласила её на танцевальный вечер товарка по гимназии, некая Сашенька </a:t>
            </a:r>
            <a:r>
              <a:rPr lang="RU-RU" i="1" dirty="0" err="1">
                <a:solidFill>
                  <a:schemeClr val="tx1"/>
                </a:solidFill>
              </a:rPr>
              <a:t>Озерецкая</a:t>
            </a:r>
            <a:r>
              <a:rPr lang="RU-RU" i="1" dirty="0">
                <a:solidFill>
                  <a:schemeClr val="tx1"/>
                </a:solidFill>
              </a:rPr>
              <a:t>, дочь инспектора студентов, занимавшего казённую квартиру этажом ниже нашей. Родители ничего не имели против, Ася очень любила танцевать и охотно отправилась на вечер. Вернувшись домой довольно поздно, она тут же рассказала мне, что на вечере за ней всё время ухаживал Александр Львович Блок, очень красивый и интересный молодой человек. Этот вечер решил её судьбу.»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6929" y="609600"/>
            <a:ext cx="8882493" cy="6544817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RU-RU" i="1" dirty="0">
                <a:solidFill>
                  <a:srgbClr val="000000"/>
                </a:solidFill>
              </a:rPr>
              <a:t>В январе 1879 года вышла замуж за Александра Львовича Блока (1852—1909), юриста, профессора Варшавского университета. В ноябре 1880 года в семье родился сын Александр, будущий поэт. </a:t>
            </a:r>
            <a:r>
              <a:rPr lang="EN-US" dirty="0">
                <a:solidFill>
                  <a:srgbClr val="000000"/>
                </a:solidFill>
              </a:rPr>
              <a:t> </a:t>
            </a:r>
          </a:p>
          <a:p>
            <a:r>
              <a:rPr lang="RU-RU" i="1" dirty="0">
                <a:solidFill>
                  <a:schemeClr val="tx1"/>
                </a:solidFill>
              </a:rPr>
              <a:t>После рождения сына Александра Андреевна разорвала отношения с мужем, причиной чего был тяжёлый характер мужа.</a:t>
            </a:r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r>
              <a:rPr lang="RU-RU" i="1" dirty="0">
                <a:solidFill>
                  <a:schemeClr val="tx1"/>
                </a:solidFill>
              </a:rPr>
              <a:t>В 1889 году ей удалось добиться указа Синода о расторжении брака с первым супругом, и она вышла замуж за гвардейского офицера Франца Феликсовича </a:t>
            </a:r>
            <a:r>
              <a:rPr lang="RU-RU" i="1" dirty="0" err="1">
                <a:solidFill>
                  <a:schemeClr val="tx1"/>
                </a:solidFill>
              </a:rPr>
              <a:t>Кублицкого</a:t>
            </a:r>
            <a:r>
              <a:rPr lang="RU-RU" i="1" dirty="0">
                <a:solidFill>
                  <a:schemeClr val="tx1"/>
                </a:solidFill>
              </a:rPr>
              <a:t>-Пиоттуха.</a:t>
            </a:r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r>
              <a:rPr lang="RU-RU" i="1" dirty="0">
                <a:solidFill>
                  <a:schemeClr val="tx1"/>
                </a:solidFill>
              </a:rPr>
              <a:t>Осенью 1907 года вместе с мужем, получившим новое назначение, уехала в </a:t>
            </a:r>
            <a:r>
              <a:rPr lang="RU-RU" i="1" dirty="0" err="1">
                <a:solidFill>
                  <a:schemeClr val="tx1"/>
                </a:solidFill>
              </a:rPr>
              <a:t>Ревель</a:t>
            </a:r>
            <a:r>
              <a:rPr lang="RU-RU" i="1" dirty="0">
                <a:solidFill>
                  <a:schemeClr val="tx1"/>
                </a:solidFill>
              </a:rPr>
              <a:t>. </a:t>
            </a:r>
            <a:r>
              <a:rPr lang="EN-US" dirty="0">
                <a:solidFill>
                  <a:schemeClr val="tx1"/>
                </a:solidFill>
              </a:rPr>
              <a:t> </a:t>
            </a:r>
          </a:p>
          <a:p>
            <a:r>
              <a:rPr lang="RU-RU" i="1" dirty="0">
                <a:solidFill>
                  <a:schemeClr val="tx1"/>
                </a:solidFill>
              </a:rPr>
              <a:t>Тяжело переживала разлуку с сыном, своё новое окружение воспринимала, как глубоко чуждое. Обратно в Петербург </a:t>
            </a:r>
            <a:r>
              <a:rPr lang="RU-RU" i="1" dirty="0" err="1">
                <a:solidFill>
                  <a:schemeClr val="tx1"/>
                </a:solidFill>
              </a:rPr>
              <a:t>Кублицкие</a:t>
            </a:r>
            <a:r>
              <a:rPr lang="RU-RU" i="1" dirty="0">
                <a:solidFill>
                  <a:schemeClr val="tx1"/>
                </a:solidFill>
              </a:rPr>
              <a:t>-Пиоттух вернулись осенью 1911 года.</a:t>
            </a:r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r>
              <a:rPr lang="RU-RU" i="1" dirty="0">
                <a:solidFill>
                  <a:schemeClr val="tx1"/>
                </a:solidFill>
              </a:rPr>
              <a:t>В 1896 году проявились признаки нервного расстройства, включая припадки эпилептического характера. Был обнаружен сильно </a:t>
            </a:r>
            <a:r>
              <a:rPr lang="RU-RU" i="1" dirty="0" err="1">
                <a:solidFill>
                  <a:schemeClr val="tx1"/>
                </a:solidFill>
              </a:rPr>
              <a:t>развившийся</a:t>
            </a:r>
            <a:r>
              <a:rPr lang="RU-RU" i="1" dirty="0">
                <a:solidFill>
                  <a:schemeClr val="tx1"/>
                </a:solidFill>
              </a:rPr>
              <a:t> порок сердца. С течением лет болезненные проявления усиливались. В связи с происходившими обострениями нервной болезни с «психическим уклоном» в 1910 и 1917 годах по несколько месяцев пребывала в санаториях.</a:t>
            </a:r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r>
              <a:rPr lang="RU-RU" i="1" dirty="0">
                <a:solidFill>
                  <a:schemeClr val="tx1"/>
                </a:solidFill>
              </a:rPr>
              <a:t>В январе 1920 года скончался её муж. 7 августа 1921 ушёл из жизни сын. 25 февраля 1923 года умерла сама Александра Андреевна.</a:t>
            </a:r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r>
              <a:rPr lang="RU-RU" i="1" dirty="0">
                <a:solidFill>
                  <a:schemeClr val="tx1"/>
                </a:solidFill>
              </a:rPr>
              <a:t>Была похоронена на Смоленском православном кладбище Петрограда рядом с могилой сына. В 1944 году её прах одновременно с прахом А. Блока был перезахоронен на Литераторских мостках </a:t>
            </a:r>
            <a:r>
              <a:rPr lang="RU-RU" i="1" dirty="0" err="1">
                <a:solidFill>
                  <a:schemeClr val="tx1"/>
                </a:solidFill>
              </a:rPr>
              <a:t>Волковского</a:t>
            </a:r>
            <a:r>
              <a:rPr lang="RU-RU" i="1" dirty="0">
                <a:solidFill>
                  <a:schemeClr val="tx1"/>
                </a:solidFill>
              </a:rPr>
              <a:t> кладбища.</a:t>
            </a:r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Application>Microsoft Office PowerPoint</Application>
  <PresentationFormat>Произвольный</PresentationFormat>
  <Slides>27</Slides>
  <Notes>27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(Бекетова) Кублицкая-Пиоттух Александра Андреевна (1860-25 февраля 1923гг.)  (Мать А.А. Блока) </vt:lpstr>
      <vt:lpstr>Биография Кублицкой-Пиоттух Александры Андреевной</vt:lpstr>
      <vt:lpstr>Презентация PowerPoint</vt:lpstr>
      <vt:lpstr>Презентация PowerPoint</vt:lpstr>
      <vt:lpstr>Алекса́ндр Алекса́ндрович Блок                     (1880-1921)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 «Стихи о Прекрасной Даме»: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Некоторые собрания сочинений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Алекса́ндр Алекса́ндрович Блок                     (1880-1921)</dc:title>
  <cp:revision>5</cp:revision>
  <dcterms:modified xsi:type="dcterms:W3CDTF">2017-01-08T22:37:33Z</dcterms:modified>
</cp:coreProperties>
</file>