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90" r:id="rId3"/>
    <p:sldId id="289" r:id="rId4"/>
    <p:sldId id="288" r:id="rId5"/>
    <p:sldId id="259" r:id="rId6"/>
    <p:sldId id="263" r:id="rId7"/>
    <p:sldId id="264" r:id="rId8"/>
    <p:sldId id="275" r:id="rId9"/>
    <p:sldId id="266" r:id="rId10"/>
    <p:sldId id="270" r:id="rId11"/>
    <p:sldId id="276" r:id="rId12"/>
    <p:sldId id="286" r:id="rId13"/>
    <p:sldId id="271" r:id="rId14"/>
    <p:sldId id="272" r:id="rId15"/>
    <p:sldId id="278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D85D93-563A-4686-A1F9-6A95D4D48887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32D330-56F0-4712-89B0-958A45680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Учащимся дается врем, после чего все вместе проверяют правильность заполнения схему. В этом помогут эффекты анимации – постепенно все элементы схемы будут заполнены</a:t>
            </a: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665B0E-4152-4B7D-AFB9-7B037CCFEB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C51B37-6ABB-47DC-8B7C-D02D2C1C1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F6023-6063-46AF-ABD9-74EC7A662C9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B58DF1-976D-4733-A897-F49A2196DC6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5DC9-86A4-4E27-81ED-1DF995C20F75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84E7-268D-4A7C-81E9-EF0E070A5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007B5-A7D4-4D33-B19E-68F98C693C01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3A11-F1E2-4780-89CA-15D2D0DD1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0C8DA-3732-4A74-BC09-9E413D16DC26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443E9-5757-4835-9718-701DAB604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B7A5B-ED8B-4324-A087-8EC89ECF192F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210B2-8A70-4BE1-9E85-3051BF8E8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BDA8-4253-45C6-8D09-61FF2D444427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C7DD-87B4-4C2B-8872-AEB5EEC2A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0CEC-F821-4224-A7C8-0B415EB03285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954B2-6287-4F19-84B8-7C791E6F5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D36A1-06A9-4B31-BB8D-1A3F8416312F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1EE6B-1289-4081-A2F4-FB0E067D4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24EF2-490F-4767-A54A-3BD50B3B55B1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B2538-17F4-4DE3-9BE6-FDB295191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519C0-44DE-4F45-A6BE-6DDB3D96F3D5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E46EA-9F92-4ADA-9F69-3DFE87724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373FA-E56E-4712-ABB0-5A8338F986E5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B6B8B-3487-495F-8359-8DAF9A630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A9378-C668-4974-AFF4-B61211F1DA21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2D8E2-E68E-4FD5-B990-0FB5066F7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E71839-038C-42E2-B0BD-F50A4B53996F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8C4B4-1BAB-48D6-8321-185903720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373216"/>
            <a:ext cx="75418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Кровеносная система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5848308" cy="463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4214813"/>
            <a:ext cx="26670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2875" y="214313"/>
            <a:ext cx="5214938" cy="3846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latin typeface="Constanti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Красные кровяные клетки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Безъядерные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Двояковогнутый диск </a:t>
            </a:r>
            <a:r>
              <a:rPr lang="en-US" sz="2000" dirty="0">
                <a:latin typeface="Constantia" pitchFamily="18" charset="0"/>
              </a:rPr>
              <a:t>d = </a:t>
            </a:r>
            <a:r>
              <a:rPr lang="ru-RU" sz="2000" dirty="0">
                <a:latin typeface="Constantia" pitchFamily="18" charset="0"/>
              </a:rPr>
              <a:t>7-8мм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Образуется в красном костном мозге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В 1 куб. мм крови – 4 – 5 млн. эритроцитов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Средняя продолжительность жизни – 120 дней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Содержит белок гемоглобин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Разрушаются в печени и селезенке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Функция - транспортная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Constantia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3571876"/>
            <a:ext cx="3071834" cy="3102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4" name="Прямая со стрелкой 13"/>
          <p:cNvCxnSpPr/>
          <p:nvPr/>
        </p:nvCxnSpPr>
        <p:spPr>
          <a:xfrm rot="10800000">
            <a:off x="5357813" y="4857750"/>
            <a:ext cx="1214437" cy="3222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3929063" y="5214938"/>
            <a:ext cx="2643187" cy="3571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786314" y="285728"/>
            <a:ext cx="408477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Эритроциты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14290"/>
            <a:ext cx="327544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Гемоглобин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50" y="928688"/>
            <a:ext cx="8572500" cy="1570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Гемоглобин – особый белок, благодаря которому эритроциты выполняют дыхательную функцию и поддерживают </a:t>
            </a:r>
            <a:r>
              <a:rPr lang="ru-RU" sz="2400" dirty="0" err="1">
                <a:latin typeface="Constantia" pitchFamily="18" charset="0"/>
              </a:rPr>
              <a:t>рН</a:t>
            </a:r>
            <a:r>
              <a:rPr lang="ru-RU" sz="2400" dirty="0">
                <a:latin typeface="Constantia" pitchFamily="18" charset="0"/>
              </a:rPr>
              <a:t> крови. У мужчин в крови содержится в среднем 130 – 1б0 г/л гемоглобина, у женщин – 120 – 150 г/л.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8" y="2786063"/>
            <a:ext cx="4810125" cy="3848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643438" y="3357563"/>
            <a:ext cx="1785937" cy="35718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Группа гема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3" y="3786188"/>
            <a:ext cx="1785937" cy="35718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Эритроцит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43688" y="2714625"/>
            <a:ext cx="1785937" cy="3571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Гемоглобин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15125" y="5572125"/>
            <a:ext cx="1785938" cy="7858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Белок глобин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H="1" flipV="1">
            <a:off x="7429501" y="5072062"/>
            <a:ext cx="500062" cy="50006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653249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Переносчики кислорода 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1785938"/>
            <a:ext cx="2667000" cy="3324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500688" y="642938"/>
            <a:ext cx="3286125" cy="923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 pitchFamily="18" charset="0"/>
              </a:rPr>
              <a:t>Перенос кислорода с помощью гемоглобина (сверху)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3" y="5572125"/>
            <a:ext cx="8501062" cy="954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Молекулы гемоглобина, которые находятся внутри красных кровяных клеток, переносят кислород. 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" y="785813"/>
            <a:ext cx="4186237" cy="3143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286000" y="1714500"/>
            <a:ext cx="1000125" cy="2857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 pitchFamily="18" charset="0"/>
              </a:rPr>
              <a:t>Гем</a:t>
            </a:r>
            <a:r>
              <a:rPr lang="ru-RU" dirty="0"/>
              <a:t>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71750" y="2071688"/>
            <a:ext cx="1000125" cy="2857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 pitchFamily="18" charset="0"/>
              </a:rPr>
              <a:t>Гем</a:t>
            </a:r>
            <a:r>
              <a:rPr lang="ru-RU" dirty="0"/>
              <a:t>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5813" y="2571750"/>
            <a:ext cx="1500187" cy="2857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 pitchFamily="18" charset="0"/>
              </a:rPr>
              <a:t>Гемоглобин</a:t>
            </a:r>
            <a:r>
              <a:rPr lang="ru-RU" dirty="0"/>
              <a:t> 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286125"/>
            <a:ext cx="1624013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5275" y="4143375"/>
            <a:ext cx="3530600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643313" y="5429250"/>
            <a:ext cx="1571625" cy="3571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onstantia" pitchFamily="18" charset="0"/>
              </a:rPr>
              <a:t>Лейкоциты</a:t>
            </a:r>
            <a:r>
              <a:rPr lang="ru-RU" dirty="0"/>
              <a:t> </a:t>
            </a:r>
          </a:p>
        </p:txBody>
      </p:sp>
      <p:cxnSp>
        <p:nvCxnSpPr>
          <p:cNvPr id="7" name="Прямая со стрелкой 6"/>
          <p:cNvCxnSpPr>
            <a:stCxn id="5" idx="3"/>
          </p:cNvCxnSpPr>
          <p:nvPr/>
        </p:nvCxnSpPr>
        <p:spPr>
          <a:xfrm flipV="1">
            <a:off x="5214938" y="5286375"/>
            <a:ext cx="785812" cy="3222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1357313" y="6215063"/>
            <a:ext cx="928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1500</a:t>
            </a:r>
            <a:r>
              <a:rPr lang="ru-RU" baseline="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188" y="500063"/>
            <a:ext cx="7858125" cy="4124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Белые кровяные клетки </a:t>
            </a:r>
            <a:r>
              <a:rPr lang="en-US" sz="2000" dirty="0">
                <a:latin typeface="Constantia" pitchFamily="18" charset="0"/>
              </a:rPr>
              <a:t>d = </a:t>
            </a:r>
            <a:r>
              <a:rPr lang="ru-RU" sz="2000" dirty="0">
                <a:latin typeface="Constantia" pitchFamily="18" charset="0"/>
              </a:rPr>
              <a:t>6-25мкм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Нет постоянной формы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err="1">
                <a:latin typeface="Constantia" pitchFamily="18" charset="0"/>
              </a:rPr>
              <a:t>Амебоидное</a:t>
            </a:r>
            <a:r>
              <a:rPr lang="ru-RU" sz="2000" dirty="0">
                <a:latin typeface="Constantia" pitchFamily="18" charset="0"/>
              </a:rPr>
              <a:t> движение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Имеют ядро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В 1 куб.мм – 4-9 тыс.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Образуются в красном костном мозге, селезенке, тимусе, лимфатических узлах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 Живут от 2 до 4 суток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Разрушаются в селезенке и очагах воспаления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Функция – защитная (фагоцитоз, иммунитет)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latin typeface="Constanti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latin typeface="Constanti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Constanti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86380" y="357166"/>
            <a:ext cx="3700244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Лейкоциты</a:t>
            </a: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3571876"/>
            <a:ext cx="3071834" cy="3102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31" name="Прямая со стрелкой 30"/>
          <p:cNvCxnSpPr/>
          <p:nvPr/>
        </p:nvCxnSpPr>
        <p:spPr>
          <a:xfrm rot="10800000">
            <a:off x="2049463" y="5059363"/>
            <a:ext cx="1593850" cy="6556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1000125" y="5072063"/>
            <a:ext cx="2665413" cy="6905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1500188" y="4572000"/>
            <a:ext cx="642937" cy="57150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71500" y="4572000"/>
            <a:ext cx="642938" cy="57150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0"/>
            <a:ext cx="406124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Тромбоциты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290"/>
            <a:ext cx="3762401" cy="3571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4214813"/>
            <a:ext cx="35718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2928938"/>
            <a:ext cx="2095500" cy="1833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5" name="Прямая со стрелкой 14"/>
          <p:cNvCxnSpPr/>
          <p:nvPr/>
        </p:nvCxnSpPr>
        <p:spPr>
          <a:xfrm rot="16200000" flipV="1">
            <a:off x="428626" y="2928937"/>
            <a:ext cx="2500312" cy="2143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1393031" y="2607469"/>
            <a:ext cx="2071688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857375" y="4286250"/>
            <a:ext cx="1785938" cy="13573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71938" y="785813"/>
            <a:ext cx="4857750" cy="3846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Кровяные пластинки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Нет ядра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Округлой или овальной формы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 Размеры – 2-5 мкм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В 1 куб.мм крови – 180-320 тыс.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Образуются в костном мозге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Живут 7-10 дней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Разрушаются в селезенке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Constantia" pitchFamily="18" charset="0"/>
              </a:rPr>
              <a:t>Функции –свертывание крови, восстановление сосудов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latin typeface="Constanti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14290"/>
            <a:ext cx="624562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Свертывание крови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3440113"/>
            <a:ext cx="2971800" cy="3189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14313" y="1143000"/>
            <a:ext cx="8572500" cy="20621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onstantia" pitchFamily="18" charset="0"/>
              </a:rPr>
              <a:t>Свертывание крови </a:t>
            </a:r>
            <a:r>
              <a:rPr lang="ru-RU" sz="3200" dirty="0">
                <a:latin typeface="Constantia" pitchFamily="18" charset="0"/>
              </a:rPr>
              <a:t>– совокупность реакций, придающих к образованию </a:t>
            </a:r>
            <a:r>
              <a:rPr lang="ru-RU" sz="3200" dirty="0" err="1">
                <a:latin typeface="Constantia" pitchFamily="18" charset="0"/>
              </a:rPr>
              <a:t>фибринового</a:t>
            </a:r>
            <a:r>
              <a:rPr lang="ru-RU" sz="3200" dirty="0">
                <a:latin typeface="Constantia" pitchFamily="18" charset="0"/>
              </a:rPr>
              <a:t> тромба при повреждении целостности стенки сосуда.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285728"/>
            <a:ext cx="2357454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СЛОВАРЬ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50" y="4643438"/>
            <a:ext cx="5214938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В норме кровь свертывается за 5-7 минут, при гемофилии кровь не свертывается.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928794" y="214290"/>
            <a:ext cx="658314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Илья Ильич Мечников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(1845 – 1916гг)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857375"/>
            <a:ext cx="3400425" cy="405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000500" y="2143125"/>
            <a:ext cx="4286250" cy="3108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Создал учение о защитных свойствах крови.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За исследование фагоцитоза в 1908г ему была присуждена Нобелевская премия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3143240" y="285728"/>
            <a:ext cx="312136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Фагоцитоз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50" y="1357313"/>
            <a:ext cx="8429625" cy="22463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Активное захватывание и поглощение микроскопических инородных живых объектов (бактерии, фрагменты клеток) и твёрдых частиц одноклеточными организмами или некоторыми клетками многоклеточных животных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285728"/>
            <a:ext cx="2357454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СЛОВАРЬ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3857625"/>
            <a:ext cx="6715125" cy="2152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40" name="Прямоугольник 5"/>
          <p:cNvSpPr>
            <a:spLocks noChangeArrowheads="1"/>
          </p:cNvSpPr>
          <p:nvPr/>
        </p:nvSpPr>
        <p:spPr bwMode="auto">
          <a:xfrm>
            <a:off x="214313" y="6072188"/>
            <a:ext cx="8358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Схема последовательного захвата пищи амёбой: 1 — ядро; 2 — сократительная вакуоль; 3 — пищевая частица; 4 — пищеварительная вакуоль.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1071563"/>
            <a:ext cx="3286125" cy="24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5715000" y="3571875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Кровь лягушки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071563"/>
            <a:ext cx="3286125" cy="2465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285750" y="364331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Кровь рыбы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50" y="4071938"/>
            <a:ext cx="3357563" cy="251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3" name="TextBox 10"/>
          <p:cNvSpPr txBox="1">
            <a:spLocks noChangeArrowheads="1"/>
          </p:cNvSpPr>
          <p:nvPr/>
        </p:nvSpPr>
        <p:spPr bwMode="auto">
          <a:xfrm>
            <a:off x="642938" y="6286500"/>
            <a:ext cx="3571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Кровь человека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85984" y="214290"/>
            <a:ext cx="5091587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Микрофотографии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Кровеносная систе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0"/>
            <a:ext cx="38163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4932363" y="1196975"/>
            <a:ext cx="3744912" cy="504825"/>
          </a:xfrm>
        </p:spPr>
        <p:txBody>
          <a:bodyPr/>
          <a:lstStyle/>
          <a:p>
            <a:pPr eaLnBrk="1" hangingPunct="1"/>
            <a:r>
              <a:rPr lang="ru-RU" sz="2400" b="1" smtClean="0"/>
              <a:t>Горячее или холодное</a:t>
            </a:r>
          </a:p>
        </p:txBody>
      </p:sp>
      <p:pic>
        <p:nvPicPr>
          <p:cNvPr id="4099" name="Picture 4" descr="сканирование0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297" r="10254"/>
          <a:stretch>
            <a:fillRect/>
          </a:stretch>
        </p:blipFill>
        <p:spPr>
          <a:xfrm>
            <a:off x="179388" y="476250"/>
            <a:ext cx="4429125" cy="5689600"/>
          </a:xfrm>
        </p:spPr>
      </p:pic>
      <p:sp>
        <p:nvSpPr>
          <p:cNvPr id="4100" name="WordArt 7"/>
          <p:cNvSpPr>
            <a:spLocks noChangeArrowheads="1" noChangeShapeType="1" noTextEdit="1"/>
          </p:cNvSpPr>
          <p:nvPr/>
        </p:nvSpPr>
        <p:spPr bwMode="auto">
          <a:xfrm>
            <a:off x="4284663" y="260350"/>
            <a:ext cx="4248150" cy="792163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Impact"/>
              </a:rPr>
              <a:t>СЕРДЦЕ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500563" y="1628775"/>
            <a:ext cx="43942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Бескорыстное или жадное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5003800" y="2060575"/>
            <a:ext cx="37449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Умное или глупое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5076825" y="5516563"/>
            <a:ext cx="37449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Отзывчивое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076825" y="4292600"/>
            <a:ext cx="37449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Щедрое, открытое или чёрствое, глухое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5076825" y="3644900"/>
            <a:ext cx="37449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Каменное или чуткое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4572000" y="3068638"/>
            <a:ext cx="43211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Смелое, гордое или злое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4932363" y="2565400"/>
            <a:ext cx="374491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Доброе или жёсткое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4606925" y="4941888"/>
            <a:ext cx="45370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Чёрное сердце или золотое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3708400" y="6165850"/>
            <a:ext cx="52578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latin typeface="Calibri" pitchFamily="34" charset="0"/>
              </a:rPr>
              <a:t>Сердце матери или сердце друга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4" grpId="0"/>
      <p:bldP spid="4105" grpId="0"/>
      <p:bldP spid="4106" grpId="0"/>
      <p:bldP spid="4107" grpId="0"/>
      <p:bldP spid="4108" grpId="0"/>
      <p:bldP spid="4109" grpId="0"/>
      <p:bldP spid="4110" grpId="0"/>
      <p:bldP spid="4111" grpId="0"/>
      <p:bldP spid="41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88913"/>
            <a:ext cx="6491287" cy="706437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accent2"/>
                </a:solidFill>
              </a:rPr>
              <a:t>Какое оно, моё сердце?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856662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>
                <a:solidFill>
                  <a:srgbClr val="FF3300"/>
                </a:solidFill>
              </a:rPr>
              <a:t>Сердце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/>
              <a:t>За сутки </a:t>
            </a:r>
            <a:r>
              <a:rPr lang="ru-RU" sz="2400" b="1">
                <a:solidFill>
                  <a:srgbClr val="FF3300"/>
                </a:solidFill>
              </a:rPr>
              <a:t>сокращается</a:t>
            </a:r>
            <a:r>
              <a:rPr lang="ru-RU" sz="2400" b="1"/>
              <a:t> </a:t>
            </a:r>
            <a:r>
              <a:rPr lang="ru-RU" sz="2400"/>
              <a:t>примерно </a:t>
            </a:r>
            <a:r>
              <a:rPr lang="ru-RU" sz="2400" b="1">
                <a:solidFill>
                  <a:srgbClr val="FF3300"/>
                </a:solidFill>
              </a:rPr>
              <a:t>100 тыс. раз</a:t>
            </a:r>
            <a:r>
              <a:rPr lang="ru-RU" sz="2400"/>
              <a:t>, </a:t>
            </a:r>
            <a:r>
              <a:rPr lang="ru-RU" sz="2400" b="1">
                <a:solidFill>
                  <a:srgbClr val="FF3300"/>
                </a:solidFill>
              </a:rPr>
              <a:t>перекачивая</a:t>
            </a:r>
            <a:r>
              <a:rPr lang="ru-RU" sz="2400"/>
              <a:t> более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>
                <a:solidFill>
                  <a:srgbClr val="FF3300"/>
                </a:solidFill>
              </a:rPr>
              <a:t>7 тыс. л. крови,</a:t>
            </a:r>
            <a:r>
              <a:rPr lang="ru-RU" sz="2400"/>
              <a:t> по затрачиваю Е, это равносильно поднятию железнодорожного товарного вагона на высоту 1 м.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/>
              <a:t>За </a:t>
            </a:r>
            <a:r>
              <a:rPr lang="ru-RU" sz="2400" b="1">
                <a:solidFill>
                  <a:srgbClr val="FF3300"/>
                </a:solidFill>
              </a:rPr>
              <a:t>год</a:t>
            </a:r>
            <a:r>
              <a:rPr lang="ru-RU" sz="2400"/>
              <a:t> делает </a:t>
            </a:r>
            <a:r>
              <a:rPr lang="ru-RU" sz="2400" b="1">
                <a:solidFill>
                  <a:srgbClr val="FF3300"/>
                </a:solidFill>
              </a:rPr>
              <a:t>40 млн. ударов</a:t>
            </a:r>
            <a:r>
              <a:rPr lang="ru-RU" sz="2400"/>
              <a:t>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/>
              <a:t>За </a:t>
            </a:r>
            <a:r>
              <a:rPr lang="ru-RU" sz="2400" b="1">
                <a:solidFill>
                  <a:srgbClr val="FF3300"/>
                </a:solidFill>
              </a:rPr>
              <a:t>жизнь </a:t>
            </a:r>
            <a:r>
              <a:rPr lang="ru-RU" sz="2400"/>
              <a:t>человека сокращается </a:t>
            </a:r>
            <a:r>
              <a:rPr lang="ru-RU" sz="2400" b="1">
                <a:solidFill>
                  <a:srgbClr val="FF3300"/>
                </a:solidFill>
              </a:rPr>
              <a:t>25 млрд. раз.</a:t>
            </a:r>
            <a:r>
              <a:rPr lang="ru-RU" sz="2400"/>
              <a:t> Этой работы достаточно, чтобы поднять железнодорожный состав на гору Монблан.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>
                <a:solidFill>
                  <a:srgbClr val="FF3300"/>
                </a:solidFill>
              </a:rPr>
              <a:t>Масса – 300 г,</a:t>
            </a:r>
            <a:r>
              <a:rPr lang="ru-RU" sz="2400"/>
              <a:t> что составляет 1\ 200 массы тела, однако на его работу затрачивается 1\ 20 всех энергетических ресурсов организма.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>
                <a:solidFill>
                  <a:srgbClr val="FF3300"/>
                </a:solidFill>
              </a:rPr>
              <a:t>Размер </a:t>
            </a:r>
            <a:r>
              <a:rPr lang="ru-RU" sz="2400"/>
              <a:t>– с сжатый кулак левой руки.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57158" y="285728"/>
            <a:ext cx="2500330" cy="78581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СЛОВАРЬ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3" y="1928813"/>
            <a:ext cx="8215312" cy="30464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onstantia" pitchFamily="18" charset="0"/>
              </a:rPr>
              <a:t>Внутренняя среда организма </a:t>
            </a:r>
            <a:r>
              <a:rPr lang="ru-RU" sz="3200" dirty="0">
                <a:latin typeface="Constantia" pitchFamily="18" charset="0"/>
              </a:rPr>
              <a:t>– совокупность жидкостей (кровь, лимфа, тканевая и цереброспинальная жидкости), принимающих участие в процессах обмена веществ и поддержания гомеостаза организма.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000250" y="857250"/>
            <a:ext cx="5286375" cy="6429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Внутренняя среда организма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3" y="1928813"/>
            <a:ext cx="2286000" cy="10001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Лимфа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63" y="1928813"/>
            <a:ext cx="2286000" cy="10001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Кровь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15063" y="1928813"/>
            <a:ext cx="2286000" cy="10001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Тканевая жидкость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00250" y="3286125"/>
            <a:ext cx="2286000" cy="7858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Плазма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5" y="3286125"/>
            <a:ext cx="2286000" cy="7858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Форменные элементы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00813" y="4429125"/>
            <a:ext cx="2428875" cy="7858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тромбоциты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57750" y="5572125"/>
            <a:ext cx="2286000" cy="7858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лейкоциты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50" y="4429125"/>
            <a:ext cx="2286000" cy="7858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эритроциты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1785938" y="1500188"/>
            <a:ext cx="642937" cy="428625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215606" y="1713707"/>
            <a:ext cx="428625" cy="158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858000" y="1500188"/>
            <a:ext cx="785813" cy="428625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3214688" y="2928938"/>
            <a:ext cx="500062" cy="35718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8" idx="0"/>
          </p:cNvCxnSpPr>
          <p:nvPr/>
        </p:nvCxnSpPr>
        <p:spPr>
          <a:xfrm>
            <a:off x="5286375" y="2928938"/>
            <a:ext cx="571500" cy="35718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4500563" y="4071938"/>
            <a:ext cx="500062" cy="35718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786563" y="4071938"/>
            <a:ext cx="642937" cy="35718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5251450" y="4822825"/>
            <a:ext cx="1500188" cy="158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357694"/>
            <a:ext cx="2286016" cy="2214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285728"/>
            <a:ext cx="2500330" cy="78581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СЛОВАРЬ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625" y="1285875"/>
            <a:ext cx="8215313" cy="3416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Constantia" pitchFamily="18" charset="0"/>
              </a:rPr>
              <a:t>Кровь </a:t>
            </a:r>
            <a:r>
              <a:rPr lang="ru-RU" sz="3600" dirty="0">
                <a:latin typeface="Constantia" pitchFamily="18" charset="0"/>
              </a:rPr>
              <a:t>– жидкая соединительная ткань, которая циркулирует в замкнутой системе кровеносных сосудов.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Constantia" pitchFamily="18" charset="0"/>
              </a:rPr>
              <a:t>Кровь</a:t>
            </a:r>
            <a:r>
              <a:rPr lang="ru-RU" sz="3600" dirty="0">
                <a:latin typeface="Constantia" pitchFamily="18" charset="0"/>
              </a:rPr>
              <a:t> – основная часть внутренней среды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4143375"/>
            <a:ext cx="3424237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1500188"/>
            <a:ext cx="8215313" cy="41544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Общее количество крови в организме взрослого человека составляет в среднем 6 – 8% от массы тела.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У мужчин - от 5 до 6 литров крови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У женщины – от 4 до 5 литров.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onstantia" pitchFamily="18" charset="0"/>
              </a:rPr>
              <a:t>Протяженность кровеносной системы человека может доходить до 100 000 километров и, по подсчетам </a:t>
            </a:r>
            <a:r>
              <a:rPr lang="ru-RU" sz="2400" dirty="0" err="1">
                <a:latin typeface="Constantia" pitchFamily="18" charset="0"/>
              </a:rPr>
              <a:t>А.Карреля</a:t>
            </a:r>
            <a:r>
              <a:rPr lang="ru-RU" sz="2400" dirty="0">
                <a:latin typeface="Constantia" pitchFamily="18" charset="0"/>
              </a:rPr>
              <a:t>, для ее заполнения требуется 200 000 литров, т.е. по 2 литра крови на один километр, тогда как наш организм располагает лишь 5-7 литрами. То есть, кровеносная система человека заполнена на 1/40 000 ее потенциального объема.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500042"/>
            <a:ext cx="4329327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Это интересно…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 t="16456"/>
          <a:stretch>
            <a:fillRect/>
          </a:stretch>
        </p:blipFill>
        <p:spPr bwMode="auto">
          <a:xfrm>
            <a:off x="1000125" y="1428750"/>
            <a:ext cx="7143750" cy="4714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1670" y="357166"/>
            <a:ext cx="513781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+mn-cs"/>
              </a:rPr>
              <a:t>Компоненты крови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1198</TotalTime>
  <Words>659</Words>
  <Application>Microsoft Office PowerPoint</Application>
  <PresentationFormat>Экран (4:3)</PresentationFormat>
  <Paragraphs>107</Paragraphs>
  <Slides>18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Constantia</vt:lpstr>
      <vt:lpstr>Times New Roman</vt:lpstr>
      <vt:lpstr>Тема Office</vt:lpstr>
      <vt:lpstr>Слайд 1</vt:lpstr>
      <vt:lpstr>Слайд 2</vt:lpstr>
      <vt:lpstr>Горячее или холодное</vt:lpstr>
      <vt:lpstr>Какое оно, моё сердце?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20kab</dc:creator>
  <cp:lastModifiedBy>20kab</cp:lastModifiedBy>
  <cp:revision>158</cp:revision>
  <dcterms:created xsi:type="dcterms:W3CDTF">2009-11-08T14:13:09Z</dcterms:created>
  <dcterms:modified xsi:type="dcterms:W3CDTF">2017-09-20T07:22:32Z</dcterms:modified>
</cp:coreProperties>
</file>