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3" r:id="rId3"/>
    <p:sldId id="258" r:id="rId4"/>
    <p:sldId id="259" r:id="rId5"/>
    <p:sldId id="260" r:id="rId6"/>
    <p:sldId id="277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75" r:id="rId15"/>
    <p:sldId id="269" r:id="rId16"/>
    <p:sldId id="270" r:id="rId17"/>
    <p:sldId id="276" r:id="rId18"/>
    <p:sldId id="278" r:id="rId19"/>
    <p:sldId id="279" r:id="rId20"/>
    <p:sldId id="282" r:id="rId21"/>
    <p:sldId id="281" r:id="rId22"/>
    <p:sldId id="271" r:id="rId23"/>
    <p:sldId id="284" r:id="rId24"/>
    <p:sldId id="272" r:id="rId25"/>
    <p:sldId id="274" r:id="rId26"/>
    <p:sldId id="27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0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BAA7C2A-6CAC-419F-8B1A-62D8DD9041C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896DAC-207C-4407-889E-72CDFCDF07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microsoft.com/office/2007/relationships/hdphoto" Target="../media/hdphoto6.wdp"/><Relationship Id="rId7" Type="http://schemas.microsoft.com/office/2007/relationships/hdphoto" Target="../media/hdphoto8.wdp"/><Relationship Id="rId12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0" Type="http://schemas.openxmlformats.org/officeDocument/2006/relationships/image" Target="../media/image27.jpeg"/><Relationship Id="rId4" Type="http://schemas.openxmlformats.org/officeDocument/2006/relationships/image" Target="../media/image24.jpeg"/><Relationship Id="rId9" Type="http://schemas.microsoft.com/office/2007/relationships/hdphoto" Target="../media/hdphoto9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2.wdp"/><Relationship Id="rId5" Type="http://schemas.openxmlformats.org/officeDocument/2006/relationships/image" Target="../media/image31.jpeg"/><Relationship Id="rId4" Type="http://schemas.microsoft.com/office/2007/relationships/hdphoto" Target="../media/hdphoto11.wdp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microsoft.com/office/2007/relationships/hdphoto" Target="../media/hdphoto14.wdp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11" Type="http://schemas.openxmlformats.org/officeDocument/2006/relationships/image" Target="../media/image60.jpe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13" Type="http://schemas.microsoft.com/office/2007/relationships/hdphoto" Target="../media/hdphoto18.wdp"/><Relationship Id="rId3" Type="http://schemas.openxmlformats.org/officeDocument/2006/relationships/image" Target="../media/image62.png"/><Relationship Id="rId7" Type="http://schemas.microsoft.com/office/2007/relationships/hdphoto" Target="../media/hdphoto16.wdp"/><Relationship Id="rId12" Type="http://schemas.openxmlformats.org/officeDocument/2006/relationships/image" Target="../media/image68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7.jpeg"/><Relationship Id="rId5" Type="http://schemas.openxmlformats.org/officeDocument/2006/relationships/image" Target="../media/image63.jpeg"/><Relationship Id="rId10" Type="http://schemas.openxmlformats.org/officeDocument/2006/relationships/image" Target="../media/image66.jpeg"/><Relationship Id="rId4" Type="http://schemas.microsoft.com/office/2007/relationships/hdphoto" Target="../media/hdphoto15.wdp"/><Relationship Id="rId9" Type="http://schemas.microsoft.com/office/2007/relationships/hdphoto" Target="../media/hdphoto17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13" Type="http://schemas.openxmlformats.org/officeDocument/2006/relationships/image" Target="../media/image79.jpeg"/><Relationship Id="rId18" Type="http://schemas.microsoft.com/office/2007/relationships/hdphoto" Target="../media/hdphoto20.wdp"/><Relationship Id="rId26" Type="http://schemas.openxmlformats.org/officeDocument/2006/relationships/image" Target="../media/image90.jpeg"/><Relationship Id="rId3" Type="http://schemas.openxmlformats.org/officeDocument/2006/relationships/image" Target="../media/image70.jpeg"/><Relationship Id="rId21" Type="http://schemas.openxmlformats.org/officeDocument/2006/relationships/image" Target="../media/image86.jpeg"/><Relationship Id="rId7" Type="http://schemas.openxmlformats.org/officeDocument/2006/relationships/image" Target="../media/image73.png"/><Relationship Id="rId12" Type="http://schemas.openxmlformats.org/officeDocument/2006/relationships/image" Target="../media/image78.jpeg"/><Relationship Id="rId17" Type="http://schemas.openxmlformats.org/officeDocument/2006/relationships/image" Target="../media/image83.png"/><Relationship Id="rId25" Type="http://schemas.microsoft.com/office/2007/relationships/hdphoto" Target="../media/hdphoto21.wdp"/><Relationship Id="rId2" Type="http://schemas.openxmlformats.org/officeDocument/2006/relationships/image" Target="../media/image69.jpeg"/><Relationship Id="rId16" Type="http://schemas.openxmlformats.org/officeDocument/2006/relationships/image" Target="../media/image82.jpeg"/><Relationship Id="rId20" Type="http://schemas.openxmlformats.org/officeDocument/2006/relationships/image" Target="../media/image85.jpeg"/><Relationship Id="rId29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7.jpeg"/><Relationship Id="rId24" Type="http://schemas.openxmlformats.org/officeDocument/2006/relationships/image" Target="../media/image89.jpeg"/><Relationship Id="rId5" Type="http://schemas.openxmlformats.org/officeDocument/2006/relationships/image" Target="../media/image71.jpeg"/><Relationship Id="rId15" Type="http://schemas.openxmlformats.org/officeDocument/2006/relationships/image" Target="../media/image81.png"/><Relationship Id="rId23" Type="http://schemas.openxmlformats.org/officeDocument/2006/relationships/image" Target="../media/image88.jpeg"/><Relationship Id="rId28" Type="http://schemas.openxmlformats.org/officeDocument/2006/relationships/image" Target="../media/image92.jpeg"/><Relationship Id="rId10" Type="http://schemas.openxmlformats.org/officeDocument/2006/relationships/image" Target="../media/image76.jpeg"/><Relationship Id="rId19" Type="http://schemas.openxmlformats.org/officeDocument/2006/relationships/image" Target="../media/image84.jpeg"/><Relationship Id="rId4" Type="http://schemas.microsoft.com/office/2007/relationships/hdphoto" Target="../media/hdphoto19.wdp"/><Relationship Id="rId9" Type="http://schemas.openxmlformats.org/officeDocument/2006/relationships/image" Target="../media/image75.jpeg"/><Relationship Id="rId14" Type="http://schemas.openxmlformats.org/officeDocument/2006/relationships/image" Target="../media/image80.png"/><Relationship Id="rId22" Type="http://schemas.openxmlformats.org/officeDocument/2006/relationships/image" Target="../media/image87.jpeg"/><Relationship Id="rId27" Type="http://schemas.openxmlformats.org/officeDocument/2006/relationships/image" Target="../media/image9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5.png"/><Relationship Id="rId7" Type="http://schemas.openxmlformats.org/officeDocument/2006/relationships/image" Target="../media/image97.png"/><Relationship Id="rId12" Type="http://schemas.openxmlformats.org/officeDocument/2006/relationships/image" Target="../media/image102.tiff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3.wdp"/><Relationship Id="rId11" Type="http://schemas.openxmlformats.org/officeDocument/2006/relationships/image" Target="../media/image101.png"/><Relationship Id="rId5" Type="http://schemas.openxmlformats.org/officeDocument/2006/relationships/image" Target="../media/image96.jpeg"/><Relationship Id="rId10" Type="http://schemas.openxmlformats.org/officeDocument/2006/relationships/image" Target="../media/image100.png"/><Relationship Id="rId4" Type="http://schemas.microsoft.com/office/2007/relationships/hdphoto" Target="../media/hdphoto22.wdp"/><Relationship Id="rId9" Type="http://schemas.openxmlformats.org/officeDocument/2006/relationships/image" Target="../media/image9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eg"/><Relationship Id="rId13" Type="http://schemas.openxmlformats.org/officeDocument/2006/relationships/image" Target="../media/image114.png"/><Relationship Id="rId18" Type="http://schemas.openxmlformats.org/officeDocument/2006/relationships/image" Target="../media/image11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12" Type="http://schemas.openxmlformats.org/officeDocument/2006/relationships/image" Target="../media/image113.png"/><Relationship Id="rId17" Type="http://schemas.openxmlformats.org/officeDocument/2006/relationships/image" Target="../media/image118.png"/><Relationship Id="rId2" Type="http://schemas.openxmlformats.org/officeDocument/2006/relationships/image" Target="../media/image103.tiff"/><Relationship Id="rId16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11" Type="http://schemas.openxmlformats.org/officeDocument/2006/relationships/image" Target="../media/image112.png"/><Relationship Id="rId5" Type="http://schemas.openxmlformats.org/officeDocument/2006/relationships/image" Target="../media/image106.png"/><Relationship Id="rId15" Type="http://schemas.openxmlformats.org/officeDocument/2006/relationships/image" Target="../media/image116.png"/><Relationship Id="rId10" Type="http://schemas.openxmlformats.org/officeDocument/2006/relationships/image" Target="../media/image111.png"/><Relationship Id="rId4" Type="http://schemas.openxmlformats.org/officeDocument/2006/relationships/image" Target="../media/image105.tiff"/><Relationship Id="rId9" Type="http://schemas.openxmlformats.org/officeDocument/2006/relationships/image" Target="../media/image110.tiff"/><Relationship Id="rId14" Type="http://schemas.openxmlformats.org/officeDocument/2006/relationships/image" Target="../media/image1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4664"/>
            <a:ext cx="6480720" cy="882119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ГБОУ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школа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№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1002 дошкольное отделение № 3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ЗАО г. Москвы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44824"/>
            <a:ext cx="7175351" cy="273630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Заучивание стихов, скороговорок, потешек  с  использованием метода  наглядного моделирования с детьми дошкольного возраста с ОНР</a:t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3200" dirty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Автор: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Гонцова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Оксана Николаевна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воспитатель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5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563" y="260648"/>
            <a:ext cx="7991475" cy="3057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 descr="C:\Users\Дмитрий и Анастасия\Desktop\02labc55g131378151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798912"/>
            <a:ext cx="485775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40793" y="3491135"/>
            <a:ext cx="27363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Скороговорка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991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митрий и Анастасия\Desktop\Работа\дет.сад №1327\Педсовет\Наглядное моделирование\2a63aed8072b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4104456" cy="516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митрий и Анастасия\Desktop\Работа\дет.сад №1327\Педсовет\Наглядное моделирование\11807f625f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76673"/>
            <a:ext cx="3613398" cy="516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836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324350" cy="667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5127" y="162142"/>
            <a:ext cx="4276437" cy="655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6684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2.bp.blogspot.com/-myBnjwiblWI/Uy0tZ5MZtPI/AAAAAAAACrs/oBb0kd8zP6w/s1600/IMG_0001_N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7" y="332656"/>
            <a:ext cx="425733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3843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Вот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лягушка по дорожке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Скачет, вытянувши ножки.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Увидала комара,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Закричала: ква-ква-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ква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8" name="Picture 4" descr="http://1.bp.blogspot.com/-MNG_jayNHdM/Uy0vtkYY_3I/AAAAAAAACr8/HpZ4z8Bp6SY/s1600/IMG_0003_NE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7" y="3212976"/>
            <a:ext cx="428154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557" y="3645024"/>
            <a:ext cx="33661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Я сосульку не сосу,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Я ее домой несу.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Стало ей от солнца жарко –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 ее ужасно жалко.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Пусть все лето, целый год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 холодильнике живет!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3591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241" y="260648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Мнемосхемы и мнемотаблицы  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служат дидактическим материалом в моей работе по развитию речи детей с ОНР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. Рассмотрим возрастные категории детей и приемы работы с наглядным материалом.</a:t>
            </a:r>
            <a:endParaRPr lang="ru-RU" sz="1600" b="1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 младшем дошкольном возрасте (от 3 до 4 лет)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легче запоминаются стихотворения, которые содержат образность, лаконизм, предметность. Малыш быстро запоминает короткие стихи, в которых преобладают глаголы и существительные, где конкретность и образность объединяются с динамическими действиями. Как правило, это четверостишия, в которых описываются знакомые ребенку игрушки и животные. </a:t>
            </a:r>
          </a:p>
          <a:p>
            <a:pPr algn="just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     При работе удобно использовать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предметные картинки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и фланелеграф, на котором выставляется сюжетный ряд стихотворения, т.е.  </a:t>
            </a:r>
            <a:r>
              <a:rPr lang="ru-RU" sz="1600" i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мнемосхема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. </a:t>
            </a:r>
          </a:p>
          <a:p>
            <a:pPr algn="just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Отмечу, что можно использовать не только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цветные предметные картинки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, но и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реальные предметы и игрушки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.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3" name="Рисунок 2" descr="C:\Users\Сашок\Desktop\Картинный материал\Цветные картинки\Белка, заяц, ёж\80223486_003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1582792" cy="18231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4" name="Рисунок 3" descr="C:\Users\Сашок\AppData\Local\Microsoft\Windows\Temporary Internet Files\Content.Word\318094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080908"/>
            <a:ext cx="1517769" cy="18231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5" name="Рисунок 4" descr="C:\Users\Сашок\Desktop\Картинный материал\Цветные картинки\shop_items_catalog_image42517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2921" y="4077071"/>
            <a:ext cx="1903467" cy="18231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6" name="Рисунок 5" descr="C:\Users\Сашок\Desktop\Картинный материал\Цветные картинки\Белка, заяц, ёж\11851_html_29627a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7918" y="4071991"/>
            <a:ext cx="2275002" cy="182821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8080" y="6093296"/>
            <a:ext cx="19316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Cambria" panose="02040503050406030204" pitchFamily="18" charset="0"/>
              </a:rPr>
              <a:t>Зайку бросила хозяйка - </a:t>
            </a:r>
            <a:endParaRPr lang="ru-RU" sz="1100" b="1" dirty="0"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9751" y="6095210"/>
            <a:ext cx="207316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Cambria" panose="02040503050406030204" pitchFamily="18" charset="0"/>
              </a:rPr>
              <a:t>Под дождем остался зайка.</a:t>
            </a:r>
            <a:endParaRPr lang="ru-RU" sz="1100" b="1" dirty="0"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98818" y="6107569"/>
            <a:ext cx="211739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Cambria" panose="02040503050406030204" pitchFamily="18" charset="0"/>
              </a:rPr>
              <a:t>Со скамейки слезть не мог,</a:t>
            </a:r>
            <a:endParaRPr lang="ru-RU" sz="1100" b="1" dirty="0">
              <a:latin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97918" y="6115597"/>
            <a:ext cx="227500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Cambria" panose="02040503050406030204" pitchFamily="18" charset="0"/>
              </a:rPr>
              <a:t>Весь до ниточки промок.</a:t>
            </a:r>
            <a:endParaRPr lang="ru-RU" sz="1100" b="1" dirty="0">
              <a:latin typeface="Cambria" panose="020405030504060302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3429000"/>
            <a:ext cx="2795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ambria" panose="02040503050406030204" pitchFamily="18" charset="0"/>
              </a:rPr>
              <a:t>Зайка </a:t>
            </a:r>
            <a:endParaRPr lang="ru-RU" sz="1400" b="1" dirty="0" smtClean="0">
              <a:latin typeface="Cambria" panose="02040503050406030204" pitchFamily="18" charset="0"/>
            </a:endParaRPr>
          </a:p>
          <a:p>
            <a:pPr algn="r"/>
            <a:r>
              <a:rPr lang="ru-RU" sz="1200" b="1" dirty="0" err="1" smtClean="0">
                <a:latin typeface="Cambria" panose="02040503050406030204" pitchFamily="18" charset="0"/>
              </a:rPr>
              <a:t>А.Барто</a:t>
            </a:r>
            <a:endParaRPr lang="ru-RU" sz="12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75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371" y="1532337"/>
            <a:ext cx="1368152" cy="1846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2716" y="1532337"/>
            <a:ext cx="1674479" cy="205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8523" y="1532337"/>
            <a:ext cx="13716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2169" t="28473" r="27775" b="21610"/>
          <a:stretch/>
        </p:blipFill>
        <p:spPr bwMode="auto">
          <a:xfrm>
            <a:off x="655395" y="4465860"/>
            <a:ext cx="1794093" cy="1215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0006" y="4484210"/>
            <a:ext cx="2153882" cy="2064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5395" y="3717032"/>
            <a:ext cx="19596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Ветер ёлками шумит.</a:t>
            </a:r>
            <a:r>
              <a:rPr lang="ru-RU" sz="1600" dirty="0">
                <a:latin typeface="Cambria" panose="02040503050406030204" pitchFamily="18" charset="0"/>
              </a:rPr>
              <a:t> 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9219" y="1532337"/>
            <a:ext cx="1872208" cy="1648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302307" y="3793976"/>
            <a:ext cx="2015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Cambria" panose="02040503050406030204" pitchFamily="18" charset="0"/>
              </a:rPr>
              <a:t>А навстречу ему волк,</a:t>
            </a:r>
          </a:p>
          <a:p>
            <a:r>
              <a:rPr lang="ru-RU" sz="1400" dirty="0" smtClean="0">
                <a:latin typeface="Cambria" panose="02040503050406030204" pitchFamily="18" charset="0"/>
              </a:rPr>
              <a:t>На ежа зубами – щёлк!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1478" y="5857527"/>
            <a:ext cx="17670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Cambria" panose="02040503050406030204" pitchFamily="18" charset="0"/>
              </a:rPr>
              <a:t>Ёж иголки показал,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20183" y="3747809"/>
            <a:ext cx="22012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Cambria" panose="02040503050406030204" pitchFamily="18" charset="0"/>
              </a:rPr>
              <a:t>Ёжик наш домой спешит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104456" y="5865305"/>
            <a:ext cx="2042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Cambria" panose="02040503050406030204" pitchFamily="18" charset="0"/>
              </a:rPr>
              <a:t>Волк со страху убежал.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63888" y="548680"/>
            <a:ext cx="22428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ambria" panose="02040503050406030204" pitchFamily="18" charset="0"/>
              </a:rPr>
              <a:t>Скороговорка</a:t>
            </a:r>
            <a:endParaRPr lang="ru-RU" sz="16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65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Сашок\Desktop\Цветные картинки\Корова\x_9dfa825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2387144" cy="1958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Сашок\Desktop\Цветные картинки\Корова\680.jp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266306"/>
            <a:ext cx="1872208" cy="1819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Сашок\AppData\Local\Microsoft\Windows\Temporary Internet Files\Content.Word\1267986819_detki.jpg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266306"/>
            <a:ext cx="2664296" cy="1658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Сашок\Desktop\Цветные картинки\29628f0cbe1f39e121e90208f65acc25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27574"/>
            <a:ext cx="2306117" cy="21492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24667" y="6237312"/>
            <a:ext cx="26460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Молока </a:t>
            </a:r>
            <a:r>
              <a:rPr lang="ru-RU" sz="1400" dirty="0">
                <a:latin typeface="Cambria" panose="02040503050406030204" pitchFamily="18" charset="0"/>
              </a:rPr>
              <a:t>им лучше дай!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356992"/>
            <a:ext cx="2387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Cambria" panose="02040503050406030204" pitchFamily="18" charset="0"/>
              </a:rPr>
              <a:t>Коровушка, коровушка</a:t>
            </a:r>
            <a:r>
              <a:rPr lang="ru-RU" sz="1400" dirty="0" smtClean="0">
                <a:latin typeface="Cambria" panose="02040503050406030204" pitchFamily="18" charset="0"/>
              </a:rPr>
              <a:t>,</a:t>
            </a:r>
            <a:endParaRPr lang="ru-RU" sz="1400" dirty="0">
              <a:latin typeface="Cambria" panose="020405030504060302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65233" y="3326214"/>
            <a:ext cx="22428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Рогатая </a:t>
            </a:r>
            <a:r>
              <a:rPr lang="ru-RU" sz="1400" dirty="0">
                <a:latin typeface="Cambria" panose="02040503050406030204" pitchFamily="18" charset="0"/>
              </a:rPr>
              <a:t>головушка</a:t>
            </a:r>
            <a:r>
              <a:rPr lang="ru-RU" sz="1400" dirty="0" smtClean="0">
                <a:latin typeface="Cambria" panose="02040503050406030204" pitchFamily="18" charset="0"/>
              </a:rPr>
              <a:t>!</a:t>
            </a:r>
            <a:endParaRPr lang="ru-RU" sz="1400" dirty="0">
              <a:latin typeface="Cambria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5341" y="3301014"/>
            <a:ext cx="25270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Малых </a:t>
            </a:r>
            <a:r>
              <a:rPr lang="ru-RU" sz="1400" dirty="0">
                <a:latin typeface="Cambria" panose="02040503050406030204" pitchFamily="18" charset="0"/>
              </a:rPr>
              <a:t>деток не бодай</a:t>
            </a:r>
            <a:r>
              <a:rPr lang="ru-RU" sz="1400" dirty="0" smtClean="0">
                <a:latin typeface="Cambria" panose="02040503050406030204" pitchFamily="18" charset="0"/>
              </a:rPr>
              <a:t>,</a:t>
            </a:r>
            <a:endParaRPr lang="ru-RU" sz="1400" dirty="0">
              <a:latin typeface="Cambria" panose="020405030504060302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04737" y="399456"/>
            <a:ext cx="4446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 smtClean="0">
                <a:latin typeface="Cambria" panose="02040503050406030204" pitchFamily="18" charset="0"/>
              </a:rPr>
              <a:t>Потешка</a:t>
            </a:r>
            <a:endParaRPr lang="ru-RU" sz="1600" b="1" dirty="0" smtClean="0">
              <a:latin typeface="Cambria" panose="02040503050406030204" pitchFamily="18" charset="0"/>
            </a:endParaRPr>
          </a:p>
          <a:p>
            <a:pPr algn="r"/>
            <a:r>
              <a:rPr lang="ru-RU" sz="1200" b="1" dirty="0" smtClean="0">
                <a:latin typeface="Cambria" panose="02040503050406030204" pitchFamily="18" charset="0"/>
              </a:rPr>
              <a:t> </a:t>
            </a:r>
            <a:r>
              <a:rPr lang="ru-RU" sz="1200" b="1" dirty="0" err="1" smtClean="0">
                <a:latin typeface="Cambria" panose="02040503050406030204" pitchFamily="18" charset="0"/>
              </a:rPr>
              <a:t>В.Берестов</a:t>
            </a:r>
            <a:endParaRPr lang="ru-RU" sz="11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57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ашок\Desktop\Цветные картинки\c5ac0525b933.jpg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2016224" cy="2064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Сашок\Desktop\Цветные картинки\dveri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7" y="1124744"/>
            <a:ext cx="1584176" cy="2064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Сашок\Desktop\Цветные картинки\0a3010c85b42743f06f0ee96b8bcbfab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1124744"/>
            <a:ext cx="2952328" cy="20641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Сашок\AppData\Local\Microsoft\Windows\Temporary Internet Files\Content.Word\620622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685" y="4077072"/>
            <a:ext cx="2504172" cy="200500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332656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mbria" panose="02040503050406030204" pitchFamily="18" charset="0"/>
              </a:rPr>
              <a:t>Холодно</a:t>
            </a:r>
            <a:endParaRPr lang="ru-RU" b="1" dirty="0">
              <a:latin typeface="Cambria" panose="02040503050406030204" pitchFamily="18" charset="0"/>
            </a:endParaRPr>
          </a:p>
          <a:p>
            <a:pPr algn="r"/>
            <a:r>
              <a:rPr lang="ru-RU" sz="1400" dirty="0">
                <a:latin typeface="Cambria" panose="02040503050406030204" pitchFamily="18" charset="0"/>
              </a:rPr>
              <a:t>                                       </a:t>
            </a:r>
            <a:r>
              <a:rPr lang="ru-RU" sz="1400" b="1" dirty="0" err="1">
                <a:latin typeface="Cambria" panose="02040503050406030204" pitchFamily="18" charset="0"/>
              </a:rPr>
              <a:t>О.Высотская</a:t>
            </a:r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816" y="3343144"/>
            <a:ext cx="2411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Кто </a:t>
            </a:r>
            <a:r>
              <a:rPr lang="ru-RU" sz="1400" dirty="0">
                <a:latin typeface="Cambria" panose="02040503050406030204" pitchFamily="18" charset="0"/>
              </a:rPr>
              <a:t>мяукнул у дверей</a:t>
            </a:r>
            <a:r>
              <a:rPr lang="ru-RU" sz="1400" dirty="0" smtClean="0">
                <a:latin typeface="Cambria" panose="02040503050406030204" pitchFamily="18" charset="0"/>
              </a:rPr>
              <a:t>?</a:t>
            </a:r>
            <a:endParaRPr lang="ru-RU" sz="1400" dirty="0"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348831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- </a:t>
            </a:r>
            <a:r>
              <a:rPr lang="ru-RU" sz="1400" dirty="0">
                <a:latin typeface="Cambria" panose="02040503050406030204" pitchFamily="18" charset="0"/>
              </a:rPr>
              <a:t>Открывайте поскорей</a:t>
            </a:r>
            <a:r>
              <a:rPr lang="ru-RU" sz="1400" dirty="0" smtClean="0">
                <a:latin typeface="Cambria" panose="02040503050406030204" pitchFamily="18" charset="0"/>
              </a:rPr>
              <a:t>!</a:t>
            </a:r>
            <a:endParaRPr lang="ru-RU" sz="1400" dirty="0"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98368" y="3342931"/>
            <a:ext cx="26277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Очень </a:t>
            </a:r>
            <a:r>
              <a:rPr lang="ru-RU" sz="1400" dirty="0">
                <a:latin typeface="Cambria" panose="02040503050406030204" pitchFamily="18" charset="0"/>
              </a:rPr>
              <a:t>холодно зимой</a:t>
            </a:r>
            <a:r>
              <a:rPr lang="ru-RU" sz="1400" dirty="0" smtClean="0">
                <a:latin typeface="Cambria" panose="02040503050406030204" pitchFamily="18" charset="0"/>
              </a:rPr>
              <a:t>.</a:t>
            </a:r>
            <a:endParaRPr lang="ru-RU" sz="1400" dirty="0">
              <a:latin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1685" y="6165304"/>
            <a:ext cx="24482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Мурка </a:t>
            </a:r>
            <a:r>
              <a:rPr lang="ru-RU" sz="1400" dirty="0">
                <a:latin typeface="Cambria" panose="02040503050406030204" pitchFamily="18" charset="0"/>
              </a:rPr>
              <a:t>просится домой</a:t>
            </a:r>
            <a:r>
              <a:rPr lang="ru-RU" sz="1400" dirty="0" smtClean="0">
                <a:latin typeface="Cambria" panose="02040503050406030204" pitchFamily="18" charset="0"/>
              </a:rPr>
              <a:t>.</a:t>
            </a:r>
            <a:endParaRPr lang="ru-RU" sz="1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66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 среднем дошкольном возрасте (от 4 до 5 лет)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тематика стихотворений становится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разнообразнее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и охватывает разные сферы жизни ребенка (природа, семья, детский садик).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Для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заучивания наизусть выбираются стихи, объем которых составляет два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четверостишия.  </a:t>
            </a:r>
          </a:p>
          <a:p>
            <a:pPr algn="just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Картинки используются цветные и выстраиваются в виде </a:t>
            </a:r>
            <a:r>
              <a:rPr lang="ru-RU" sz="1600" b="1" dirty="0" err="1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мнемодорожек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.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92341" y="1747555"/>
            <a:ext cx="22428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ambria" panose="02040503050406030204" pitchFamily="18" charset="0"/>
              </a:rPr>
              <a:t>Считалка</a:t>
            </a:r>
            <a:endParaRPr lang="ru-RU" sz="1600" b="1" dirty="0">
              <a:latin typeface="Cambria" panose="020405030504060302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048359"/>
              </p:ext>
            </p:extLst>
          </p:nvPr>
        </p:nvGraphicFramePr>
        <p:xfrm>
          <a:off x="467544" y="2219974"/>
          <a:ext cx="8064895" cy="18722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2979"/>
                <a:gridCol w="1612979"/>
                <a:gridCol w="1612979"/>
                <a:gridCol w="1612979"/>
                <a:gridCol w="1612979"/>
              </a:tblGrid>
              <a:tr h="187220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C:\Users\Сашок\Desktop\Цветные картинки\Белка, заяц, ёж\hare-picture-color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04" y="2492896"/>
            <a:ext cx="1344608" cy="1268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ашок\AppData\Local\Microsoft\Windows\Temporary Internet Files\Content.Word\ct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092" y="2340275"/>
            <a:ext cx="1480240" cy="1574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Сашок\Desktop\Цветные картинки\skameyka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0940" y="2652855"/>
            <a:ext cx="1345672" cy="1192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Сашок\Desktop\Цветные картинки\DQtYmVjNT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0959" y="2416185"/>
            <a:ext cx="1460620" cy="14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Сашок\AppData\Local\Microsoft\Windows\Temporary Internet Files\Content.Word\1271799516_img28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500219"/>
            <a:ext cx="1168901" cy="154818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трелка вниз 10"/>
          <p:cNvSpPr/>
          <p:nvPr/>
        </p:nvSpPr>
        <p:spPr>
          <a:xfrm rot="5400000">
            <a:off x="7239411" y="2069431"/>
            <a:ext cx="236855" cy="819150"/>
          </a:xfrm>
          <a:prstGeom prst="downArrow">
            <a:avLst/>
          </a:prstGeom>
          <a:solidFill>
            <a:srgbClr val="0070C0"/>
          </a:solidFill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653136"/>
            <a:ext cx="2592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Cambria" panose="02040503050406030204" pitchFamily="18" charset="0"/>
              </a:rPr>
              <a:t>                      * </a:t>
            </a:r>
            <a:r>
              <a:rPr lang="ru-RU" sz="1600" dirty="0">
                <a:latin typeface="Cambria" panose="02040503050406030204" pitchFamily="18" charset="0"/>
              </a:rPr>
              <a:t>*  *</a:t>
            </a:r>
          </a:p>
          <a:p>
            <a:r>
              <a:rPr lang="ru-RU" sz="1600" dirty="0">
                <a:latin typeface="Cambria" panose="02040503050406030204" pitchFamily="18" charset="0"/>
              </a:rPr>
              <a:t>Серый зайка</a:t>
            </a:r>
          </a:p>
          <a:p>
            <a:r>
              <a:rPr lang="ru-RU" sz="1600" dirty="0">
                <a:latin typeface="Cambria" panose="02040503050406030204" pitchFamily="18" charset="0"/>
              </a:rPr>
              <a:t>Вырвал травку,</a:t>
            </a:r>
          </a:p>
          <a:p>
            <a:r>
              <a:rPr lang="ru-RU" sz="1600" dirty="0">
                <a:latin typeface="Cambria" panose="02040503050406030204" pitchFamily="18" charset="0"/>
              </a:rPr>
              <a:t>Положил её на лавку.</a:t>
            </a:r>
          </a:p>
          <a:p>
            <a:r>
              <a:rPr lang="ru-RU" sz="1600" dirty="0">
                <a:latin typeface="Cambria" panose="02040503050406030204" pitchFamily="18" charset="0"/>
              </a:rPr>
              <a:t>Кто травку возьмёт,</a:t>
            </a:r>
          </a:p>
          <a:p>
            <a:r>
              <a:rPr lang="ru-RU" sz="1600" dirty="0">
                <a:latin typeface="Cambria" panose="02040503050406030204" pitchFamily="18" charset="0"/>
              </a:rPr>
              <a:t>Тот и вон пойдёт</a:t>
            </a:r>
            <a:r>
              <a:rPr lang="ru-RU" sz="1600" dirty="0" smtClean="0">
                <a:latin typeface="Cambria" panose="02040503050406030204" pitchFamily="18" charset="0"/>
              </a:rPr>
              <a:t>.</a:t>
            </a:r>
            <a:endParaRPr lang="ru-RU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73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7" y="700583"/>
            <a:ext cx="22428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 smtClean="0">
                <a:latin typeface="Cambria" panose="02040503050406030204" pitchFamily="18" charset="0"/>
              </a:rPr>
              <a:t>Потешка</a:t>
            </a:r>
            <a:endParaRPr lang="ru-RU" sz="1600" b="1" dirty="0">
              <a:latin typeface="Cambria" panose="020405030504060302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787330"/>
              </p:ext>
            </p:extLst>
          </p:nvPr>
        </p:nvGraphicFramePr>
        <p:xfrm>
          <a:off x="971600" y="1556792"/>
          <a:ext cx="7416824" cy="20162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206"/>
                <a:gridCol w="1854206"/>
                <a:gridCol w="1854206"/>
                <a:gridCol w="1854206"/>
              </a:tblGrid>
              <a:tr h="2016224">
                <a:tc>
                  <a:txBody>
                    <a:bodyPr/>
                    <a:lstStyle/>
                    <a:p>
                      <a:pPr algn="ctr"/>
                      <a:endParaRPr lang="ru-RU" dirty="0">
                        <a:noFill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C:\Users\Сашок\Desktop\Цветные картинки\Люди\07a_Emelia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1584176" cy="1745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ашок\AppData\Local\Microsoft\Windows\Temporary Internet Files\Content.Word\bild_02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675746"/>
            <a:ext cx="1676757" cy="184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ашок\Desktop\Цветные картинки\f_215222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700808"/>
            <a:ext cx="1584176" cy="1745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ашок\Desktop\Цветные картинки\0002813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894576"/>
            <a:ext cx="1788468" cy="135774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008112" y="4005064"/>
            <a:ext cx="392392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Cambria" panose="02040503050406030204" pitchFamily="18" charset="0"/>
              </a:rPr>
              <a:t>                   * </a:t>
            </a:r>
            <a:r>
              <a:rPr lang="ru-RU" dirty="0">
                <a:latin typeface="Cambria" panose="02040503050406030204" pitchFamily="18" charset="0"/>
              </a:rPr>
              <a:t>*  *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Cambria" panose="02040503050406030204" pitchFamily="18" charset="0"/>
              </a:rPr>
              <a:t>Ваня, Ваня-простота,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Cambria" panose="02040503050406030204" pitchFamily="18" charset="0"/>
              </a:rPr>
              <a:t>Купил лошадь без хвоста,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Cambria" panose="02040503050406030204" pitchFamily="18" charset="0"/>
              </a:rPr>
              <a:t>Сел задом наперёд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Cambria" panose="02040503050406030204" pitchFamily="18" charset="0"/>
              </a:rPr>
              <a:t>И поехал в огород</a:t>
            </a:r>
            <a:r>
              <a:rPr lang="ru-RU" dirty="0" smtClean="0">
                <a:latin typeface="Cambria" panose="02040503050406030204" pitchFamily="18" charset="0"/>
              </a:rPr>
              <a:t>.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62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4704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    Заучивание стихотворений – одно из средств умственного, нравственного и эстетического воспитания детей. Воспринимая поэтические образы,  дети подучают эстетическое наслаждение.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В.Г.Белинский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, обращаясь к педагогам,  писал: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«Читайте детям стихи, пусть ухо их приучится  к гармонии русского слова, сердце преисполнится  чувством изящного, пусть поэзия действует на них  так же, как и музыка.» </a:t>
            </a:r>
          </a:p>
          <a:p>
            <a:pPr algn="just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   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Стихи действуют на ребенка силой и обаянием ритма, мелодики. Детей привлекает к себе мир звуков.</a:t>
            </a:r>
          </a:p>
          <a:p>
            <a:pPr algn="just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   В стихотворении рассматривают две стороны: содержание художественного образа  и поэтическую форму (музыкальность, ритмичность).</a:t>
            </a:r>
          </a:p>
          <a:p>
            <a:pPr algn="just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   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Легче запоминаются стихи с яркими, конкретными образами, так как мышление ребенка отличается образностью.  Воспринимая стихотворение, дети мысленно «рисуют» его содержание. Поэтому хорошо и запоминаются стихи, в которых налицо образность, предметность, лаконизм.  </a:t>
            </a:r>
          </a:p>
          <a:p>
            <a:pPr algn="just"/>
            <a:endParaRPr lang="ru-RU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3222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751482"/>
              </p:ext>
            </p:extLst>
          </p:nvPr>
        </p:nvGraphicFramePr>
        <p:xfrm>
          <a:off x="611560" y="1628800"/>
          <a:ext cx="8064895" cy="18722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2979"/>
                <a:gridCol w="1612979"/>
                <a:gridCol w="1612979"/>
                <a:gridCol w="1612979"/>
                <a:gridCol w="1612979"/>
              </a:tblGrid>
              <a:tr h="1872208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779912" y="498760"/>
            <a:ext cx="41044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ambria" panose="02040503050406030204" pitchFamily="18" charset="0"/>
              </a:rPr>
              <a:t>Солнышко                                                 </a:t>
            </a:r>
            <a:r>
              <a:rPr lang="ru-RU" sz="1200" b="1" dirty="0" err="1" smtClean="0">
                <a:latin typeface="Cambria" panose="02040503050406030204" pitchFamily="18" charset="0"/>
              </a:rPr>
              <a:t>Г.Бойко</a:t>
            </a:r>
            <a:endParaRPr lang="ru-RU" sz="1400" b="1" dirty="0">
              <a:latin typeface="Cambria" panose="02040503050406030204" pitchFamily="18" charset="0"/>
            </a:endParaRPr>
          </a:p>
        </p:txBody>
      </p:sp>
      <p:pic>
        <p:nvPicPr>
          <p:cNvPr id="4" name="Рисунок 3" descr="C:\Users\Сашок\AppData\Local\Microsoft\Windows\Temporary Internet Files\Content.Word\201212146971758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1512168" cy="146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ашок\AppData\Local\Microsoft\Windows\Temporary Internet Files\Content.Word\img6.pn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4373" y="1844824"/>
            <a:ext cx="1455539" cy="1414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ашок\Desktop\Картинный материал\Цветные картинки\Природные явления\82184637f10f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907021"/>
            <a:ext cx="1414264" cy="1342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ашок\Desktop\Картинный материал\Цветные картинки\DQtYmVjNT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948832"/>
            <a:ext cx="1368152" cy="1337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Сашок\Desktop\Картинный материал\Цветные картинки\13919fe96d32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9304" y="1926072"/>
            <a:ext cx="1330127" cy="125176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008112" y="4005064"/>
            <a:ext cx="3923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Cambria" panose="02040503050406030204" pitchFamily="18" charset="0"/>
              </a:rPr>
              <a:t>Тучка прячется за лес,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Cambria" panose="02040503050406030204" pitchFamily="18" charset="0"/>
              </a:rPr>
              <a:t>Смотрит солнышко с небес.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Cambria" panose="02040503050406030204" pitchFamily="18" charset="0"/>
              </a:rPr>
              <a:t>И такое чистое, доброе, лучистое!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Cambria" panose="02040503050406030204" pitchFamily="18" charset="0"/>
              </a:rPr>
              <a:t>Если б мы его достали,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Cambria" panose="02040503050406030204" pitchFamily="18" charset="0"/>
              </a:rPr>
              <a:t>Мы б его расцеловали!</a:t>
            </a:r>
            <a:endParaRPr lang="ru-RU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99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 старшем дошкольном возрасте (от 5 до 7 лет)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увеличивается объем стихотворений, 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усложняется их содержание и художественные средства. </a:t>
            </a:r>
          </a:p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На данном этапе используются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мнемотаблицы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, где можно использовать сначала цветные картинки, но постепенно вводить схематичное нецветное изображение –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символы,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а также цифры и буквы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1656095"/>
            <a:ext cx="31683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mbria" panose="02040503050406030204" pitchFamily="18" charset="0"/>
              </a:rPr>
              <a:t>*    *    *                        </a:t>
            </a:r>
            <a:r>
              <a:rPr lang="en-US" sz="1200" b="1" dirty="0" smtClean="0">
                <a:latin typeface="Cambria" panose="02040503050406030204" pitchFamily="18" charset="0"/>
              </a:rPr>
              <a:t>  </a:t>
            </a:r>
            <a:r>
              <a:rPr lang="ru-RU" sz="1200" b="1" dirty="0" smtClean="0">
                <a:latin typeface="Cambria" panose="02040503050406030204" pitchFamily="18" charset="0"/>
              </a:rPr>
              <a:t>        </a:t>
            </a:r>
            <a:r>
              <a:rPr lang="ru-RU" sz="1200" b="1" dirty="0" err="1" smtClean="0">
                <a:latin typeface="Cambria" panose="02040503050406030204" pitchFamily="18" charset="0"/>
              </a:rPr>
              <a:t>М.Ивенсен</a:t>
            </a:r>
            <a:endParaRPr lang="ru-RU" sz="1600" b="1" dirty="0">
              <a:latin typeface="Cambria" panose="020405030504060302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291799"/>
              </p:ext>
            </p:extLst>
          </p:nvPr>
        </p:nvGraphicFramePr>
        <p:xfrm>
          <a:off x="467544" y="2132856"/>
          <a:ext cx="8280920" cy="41764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0230"/>
                <a:gridCol w="2070230"/>
                <a:gridCol w="2070230"/>
                <a:gridCol w="2070230"/>
              </a:tblGrid>
              <a:tr h="2088232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ctr"/>
                      <a:endParaRPr lang="ru-RU" sz="12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l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l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l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l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l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l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l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l"/>
                      <a:endParaRPr lang="ru-RU" sz="1200" dirty="0" smtClean="0">
                        <a:latin typeface="Cambria" panose="02040503050406030204" pitchFamily="18" charset="0"/>
                      </a:endParaRPr>
                    </a:p>
                    <a:p>
                      <a:pPr algn="l"/>
                      <a:endParaRPr lang="ru-RU" sz="12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2088232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2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Сашок\AppData\Local\Microsoft\Windows\Temporary Internet Files\Content.Word\75325901713222259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93172"/>
            <a:ext cx="1776568" cy="1279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ашок\Desktop\Картинный материал\Цветные картинки\Времена года, природа\motto.net.ua-2128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9888" y="2308696"/>
            <a:ext cx="1529321" cy="1124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ашок\AppData\Local\Microsoft\Windows\Temporary Internet Files\Content.Word\2308.gi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210590"/>
            <a:ext cx="1000916" cy="858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Сашок\AppData\Local\Microsoft\Windows\Temporary Internet Files\Content.Word\2338.gif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495182"/>
            <a:ext cx="845084" cy="840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Сашок\Desktop\Картинный материал\Цветные картинки\Птицы\3074464-836056-fliegende-vogel-silhouette-auf-weisem-hintergrund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276872"/>
            <a:ext cx="1575274" cy="1058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Сашок\AppData\Local\Microsoft\Windows\Temporary Internet Files\Content.Word\001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924" y="4365104"/>
            <a:ext cx="1632704" cy="1087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Сашок\Desktop\Картинный материал\Цветные картинки\Птицы\img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866" y="4365104"/>
            <a:ext cx="940682" cy="704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Сашок\Desktop\Картинный материал\Цветные картинки\Птицы\img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534548" y="4556254"/>
            <a:ext cx="985339" cy="704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Сашок\AppData\Local\Microsoft\Windows\Temporary Internet Files\Content.Word\0_72291_896aed96_XL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8735" y="4350289"/>
            <a:ext cx="1272379" cy="1348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Сашок\Desktop\Картинный материал\Цветные картинки\Птицы\post-86-087021300 1285445040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066" y="4374441"/>
            <a:ext cx="1451670" cy="10819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14"/>
          <p:cNvSpPr/>
          <p:nvPr/>
        </p:nvSpPr>
        <p:spPr>
          <a:xfrm>
            <a:off x="539552" y="3768135"/>
            <a:ext cx="184857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Падают, падают листья -</a:t>
            </a:r>
            <a:endParaRPr lang="ru-RU" sz="1100" b="1" dirty="0" smtClean="0">
              <a:latin typeface="Cambria" panose="020405030504060302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10260" y="3760647"/>
            <a:ext cx="184857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В нашем саду листопад…</a:t>
            </a:r>
            <a:endParaRPr lang="ru-RU" sz="1100" b="1" dirty="0" smtClean="0">
              <a:latin typeface="Cambria" panose="020405030504060302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20636" y="3549050"/>
            <a:ext cx="1848576" cy="423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Жёлтые, красные листья</a:t>
            </a:r>
          </a:p>
          <a:p>
            <a:r>
              <a:rPr lang="ru-RU" sz="1100" b="1" dirty="0" smtClean="0">
                <a:latin typeface="Cambria" panose="02040503050406030204" pitchFamily="18" charset="0"/>
              </a:rPr>
              <a:t>По ветру вьются, летят.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804248" y="3666619"/>
            <a:ext cx="184857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Птицы на юг улетают -</a:t>
            </a:r>
            <a:endParaRPr lang="ru-RU" sz="1100" b="1" dirty="0" smtClean="0">
              <a:latin typeface="Cambria" panose="020405030504060302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17511" y="5680375"/>
            <a:ext cx="136466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Гуси,</a:t>
            </a:r>
            <a:endParaRPr lang="ru-RU" sz="1100" b="1" dirty="0" smtClean="0">
              <a:latin typeface="Cambria" panose="020405030504060302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03780" y="5666532"/>
            <a:ext cx="136466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грачи,</a:t>
            </a:r>
            <a:endParaRPr lang="ru-RU" sz="1100" b="1" dirty="0" smtClean="0">
              <a:latin typeface="Cambria" panose="020405030504060302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12226" y="5964363"/>
            <a:ext cx="136466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журавли.</a:t>
            </a:r>
            <a:endParaRPr lang="ru-RU" sz="1100" b="1" dirty="0" smtClean="0">
              <a:latin typeface="Cambria" panose="020405030504060302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19412" y="5680375"/>
            <a:ext cx="1848576" cy="423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latin typeface="Cambria" panose="02040503050406030204" pitchFamily="18" charset="0"/>
              </a:rPr>
              <a:t>Вот уж последняя стая</a:t>
            </a:r>
          </a:p>
          <a:p>
            <a:r>
              <a:rPr lang="ru-RU" sz="1050" b="1" dirty="0" smtClean="0">
                <a:latin typeface="Cambria" panose="02040503050406030204" pitchFamily="18" charset="0"/>
              </a:rPr>
              <a:t>Крыльями машет вдали.</a:t>
            </a:r>
            <a:endParaRPr lang="ru-RU" sz="1100" b="1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48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934435"/>
              </p:ext>
            </p:extLst>
          </p:nvPr>
        </p:nvGraphicFramePr>
        <p:xfrm>
          <a:off x="656728" y="1484785"/>
          <a:ext cx="7920880" cy="33843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76"/>
                <a:gridCol w="1584176"/>
                <a:gridCol w="1584176"/>
                <a:gridCol w="1584176"/>
                <a:gridCol w="1584176"/>
              </a:tblGrid>
              <a:tr h="1842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600" b="1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541864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438" y="1624769"/>
            <a:ext cx="1301326" cy="1034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Рисунок 34" descr="C:\Users\Сашок\AppData\Local\Microsoft\Windows\Temporary Internet Files\Content.Word\2150965_html_m1db5391.jp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8455" y="1690907"/>
            <a:ext cx="1371402" cy="90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Рисунок 35" descr="http://slovno.com.ua/photos/biologicheskiy_entsiklopedicheskiy_slovar/chij1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33441" y="1693751"/>
            <a:ext cx="1314634" cy="11207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Рисунок 36" descr="C:\Users\Сашок\AppData\Local\Microsoft\Windows\Temporary Internet Files\Content.Word\96408488_large_5.jpg"/>
          <p:cNvPicPr/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4997" y="1693751"/>
            <a:ext cx="1480304" cy="1203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Рисунок 37" descr="C:\Users\Сашок\Desktop\Цветные картинки\Кот, собака\82525372_10.jpg"/>
          <p:cNvPicPr/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912" y="3451847"/>
            <a:ext cx="1480378" cy="1047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Рисунок 38" descr="C:\Users\Сашок\Desktop\Цветные картинки\124403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5035" y="3451847"/>
            <a:ext cx="1380356" cy="1158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Рисунок 39" descr="C:\Users\Сашок\Desktop\Цветные картинки\orangepeel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390" y="3675582"/>
            <a:ext cx="1324223" cy="711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Рисунок 40" descr="C:\Users\Сашок\AppData\Local\Microsoft\Windows\Temporary Internet Files\Content.Word\76210_html_m7db0e592.jpg"/>
          <p:cNvPicPr/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2897" y="3406367"/>
            <a:ext cx="1499354" cy="1101467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Стрелка вправо 41"/>
          <p:cNvSpPr/>
          <p:nvPr/>
        </p:nvSpPr>
        <p:spPr>
          <a:xfrm rot="16200000">
            <a:off x="7510730" y="3489047"/>
            <a:ext cx="543703" cy="267877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Стрелка вправо 42"/>
          <p:cNvSpPr/>
          <p:nvPr/>
        </p:nvSpPr>
        <p:spPr>
          <a:xfrm rot="5400000">
            <a:off x="7507057" y="4205026"/>
            <a:ext cx="543703" cy="267877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Стрелка вправо 43"/>
          <p:cNvSpPr/>
          <p:nvPr/>
        </p:nvSpPr>
        <p:spPr>
          <a:xfrm>
            <a:off x="7938169" y="3813040"/>
            <a:ext cx="543703" cy="267877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Стрелка вправо 44"/>
          <p:cNvSpPr/>
          <p:nvPr/>
        </p:nvSpPr>
        <p:spPr>
          <a:xfrm rot="10800000">
            <a:off x="7104940" y="3841527"/>
            <a:ext cx="543703" cy="267877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25921" y="548680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Cambria" panose="02040503050406030204" pitchFamily="18" charset="0"/>
              </a:rPr>
              <a:t>Апельсин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94961" y="2996952"/>
            <a:ext cx="16016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Мы делили апельсин</a:t>
            </a:r>
            <a:r>
              <a:rPr lang="ru-RU" sz="1100" b="1" dirty="0" smtClean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267744" y="3029629"/>
            <a:ext cx="15841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latin typeface="Cambria" panose="02040503050406030204" pitchFamily="18" charset="0"/>
              </a:rPr>
              <a:t>Много </a:t>
            </a:r>
            <a:r>
              <a:rPr lang="ru-RU" sz="1050" b="1" dirty="0">
                <a:latin typeface="Cambria" panose="02040503050406030204" pitchFamily="18" charset="0"/>
              </a:rPr>
              <a:t>нас, а он один</a:t>
            </a:r>
            <a:r>
              <a:rPr lang="ru-RU" sz="1050" b="1" dirty="0" smtClean="0">
                <a:latin typeface="Cambria" panose="02040503050406030204" pitchFamily="18" charset="0"/>
              </a:rPr>
              <a:t>.</a:t>
            </a:r>
            <a:endParaRPr lang="ru-RU" sz="1050" b="1" dirty="0">
              <a:latin typeface="Cambria" panose="02040503050406030204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862271" y="3029629"/>
            <a:ext cx="14875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Эта </a:t>
            </a:r>
            <a:r>
              <a:rPr lang="ru-RU" sz="1050" b="1" dirty="0">
                <a:latin typeface="Cambria" panose="02040503050406030204" pitchFamily="18" charset="0"/>
              </a:rPr>
              <a:t>долька для ежа</a:t>
            </a:r>
            <a:r>
              <a:rPr lang="ru-RU" sz="1050" b="1" dirty="0" smtClean="0">
                <a:latin typeface="Cambria" panose="02040503050406030204" pitchFamily="18" charset="0"/>
              </a:rPr>
              <a:t>,</a:t>
            </a:r>
            <a:endParaRPr lang="ru-RU" sz="1050" b="1" dirty="0">
              <a:latin typeface="Cambria" panose="02040503050406030204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449688" y="3042291"/>
            <a:ext cx="160530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Эта </a:t>
            </a:r>
            <a:r>
              <a:rPr lang="ru-RU" sz="1050" b="1" dirty="0">
                <a:latin typeface="Cambria" panose="02040503050406030204" pitchFamily="18" charset="0"/>
              </a:rPr>
              <a:t>долька для </a:t>
            </a:r>
            <a:r>
              <a:rPr lang="ru-RU" sz="1050" b="1" dirty="0" smtClean="0">
                <a:latin typeface="Cambria" panose="02040503050406030204" pitchFamily="18" charset="0"/>
              </a:rPr>
              <a:t>чижа,</a:t>
            </a:r>
            <a:endParaRPr lang="ru-RU" sz="1050" b="1" dirty="0">
              <a:latin typeface="Cambria" panose="020405030504060302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984260" y="3014435"/>
            <a:ext cx="169060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Эта </a:t>
            </a:r>
            <a:r>
              <a:rPr lang="ru-RU" sz="1050" b="1" dirty="0">
                <a:latin typeface="Cambria" panose="02040503050406030204" pitchFamily="18" charset="0"/>
              </a:rPr>
              <a:t>долька для </a:t>
            </a:r>
            <a:r>
              <a:rPr lang="ru-RU" sz="1050" b="1" dirty="0" smtClean="0">
                <a:latin typeface="Cambria" panose="02040503050406030204" pitchFamily="18" charset="0"/>
              </a:rPr>
              <a:t>утят,</a:t>
            </a:r>
            <a:endParaRPr lang="ru-RU" sz="1050" b="1" dirty="0">
              <a:latin typeface="Cambria" panose="02040503050406030204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31960" y="4605699"/>
            <a:ext cx="168307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Эта </a:t>
            </a:r>
            <a:r>
              <a:rPr lang="ru-RU" sz="1050" b="1" dirty="0">
                <a:latin typeface="Cambria" panose="02040503050406030204" pitchFamily="18" charset="0"/>
              </a:rPr>
              <a:t>долька для </a:t>
            </a:r>
            <a:r>
              <a:rPr lang="ru-RU" sz="1050" b="1" dirty="0" smtClean="0">
                <a:latin typeface="Cambria" panose="02040503050406030204" pitchFamily="18" charset="0"/>
              </a:rPr>
              <a:t>котят,</a:t>
            </a:r>
            <a:endParaRPr lang="ru-RU" sz="1050" b="1" dirty="0">
              <a:latin typeface="Cambria" panose="02040503050406030204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206087" y="4610816"/>
            <a:ext cx="165618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Эта </a:t>
            </a:r>
            <a:r>
              <a:rPr lang="ru-RU" sz="1050" b="1" dirty="0">
                <a:latin typeface="Cambria" panose="02040503050406030204" pitchFamily="18" charset="0"/>
              </a:rPr>
              <a:t>долька для </a:t>
            </a:r>
            <a:r>
              <a:rPr lang="ru-RU" sz="1050" b="1" dirty="0" smtClean="0">
                <a:latin typeface="Cambria" panose="02040503050406030204" pitchFamily="18" charset="0"/>
              </a:rPr>
              <a:t>бобра,</a:t>
            </a:r>
            <a:endParaRPr lang="ru-RU" sz="1050" b="1" dirty="0">
              <a:latin typeface="Cambria" panose="02040503050406030204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780555" y="4607671"/>
            <a:ext cx="165101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А для волка – кожура!</a:t>
            </a:r>
            <a:endParaRPr lang="ru-RU" sz="1050" b="1" dirty="0">
              <a:latin typeface="Cambria" panose="02040503050406030204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349857" y="4605699"/>
            <a:ext cx="179207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latin typeface="Cambria" panose="02040503050406030204" pitchFamily="18" charset="0"/>
              </a:rPr>
              <a:t>Он сердит на нас – беда!</a:t>
            </a:r>
            <a:endParaRPr lang="ru-RU" sz="1050" b="1" dirty="0">
              <a:latin typeface="Cambria" panose="02040503050406030204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958643" y="4610816"/>
            <a:ext cx="175943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latin typeface="Cambria" panose="02040503050406030204" pitchFamily="18" charset="0"/>
              </a:rPr>
              <a:t>Разбегайтесь кто куда!</a:t>
            </a:r>
            <a:endParaRPr lang="ru-RU" sz="105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93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88640"/>
            <a:ext cx="56886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ambria" panose="02040503050406030204" pitchFamily="18" charset="0"/>
              </a:rPr>
              <a:t>                    </a:t>
            </a:r>
            <a:r>
              <a:rPr lang="ru-RU" sz="1400" b="1" dirty="0" smtClean="0">
                <a:latin typeface="Cambria" panose="02040503050406030204" pitchFamily="18" charset="0"/>
              </a:rPr>
              <a:t>Хрюша  обижается                                                     </a:t>
            </a:r>
            <a:r>
              <a:rPr lang="ru-RU" sz="1100" b="1" dirty="0" err="1" smtClean="0">
                <a:latin typeface="Cambria" panose="02040503050406030204" pitchFamily="18" charset="0"/>
              </a:rPr>
              <a:t>В.Орлов</a:t>
            </a:r>
            <a:r>
              <a:rPr lang="ru-RU" sz="1400" b="1" dirty="0" smtClean="0">
                <a:latin typeface="Cambria" panose="02040503050406030204" pitchFamily="18" charset="0"/>
              </a:rPr>
              <a:t> </a:t>
            </a:r>
            <a:endParaRPr lang="ru-RU" sz="1600" b="1" dirty="0">
              <a:latin typeface="Cambria" panose="020405030504060302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777998"/>
              </p:ext>
            </p:extLst>
          </p:nvPr>
        </p:nvGraphicFramePr>
        <p:xfrm>
          <a:off x="395536" y="692696"/>
          <a:ext cx="8280918" cy="41764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0153"/>
                <a:gridCol w="1380153"/>
                <a:gridCol w="1380153"/>
                <a:gridCol w="1380153"/>
                <a:gridCol w="1380153"/>
                <a:gridCol w="1380153"/>
              </a:tblGrid>
              <a:tr h="1296144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Рисунок 9" descr="C:\Users\Сашок\Desktop\Картинный материал\Цветные картинки\Кот, собака\item_251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64705"/>
            <a:ext cx="936104" cy="1111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Сашок\AppData\Local\Microsoft\Windows\Temporary Internet Files\Content.Word\41313_html_fde8374.jp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8469" y="959802"/>
            <a:ext cx="1010598" cy="740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Сашок\Desktop\Картинный материал\Цветные картинки\0_884d1_a25807bf_XL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954758"/>
            <a:ext cx="1152128" cy="917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792193"/>
            <a:ext cx="983357" cy="1083940"/>
          </a:xfrm>
          <a:prstGeom prst="rect">
            <a:avLst/>
          </a:prstGeom>
          <a:noFill/>
        </p:spPr>
      </p:pic>
      <p:pic>
        <p:nvPicPr>
          <p:cNvPr id="14" name="Рисунок 13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9503" y="2147950"/>
            <a:ext cx="880107" cy="951476"/>
          </a:xfrm>
          <a:prstGeom prst="rect">
            <a:avLst/>
          </a:prstGeom>
          <a:noFill/>
        </p:spPr>
      </p:pic>
      <p:pic>
        <p:nvPicPr>
          <p:cNvPr id="15" name="Рисунок 14" descr="C:\Users\Сашок\AppData\Local\Microsoft\Windows\Temporary Internet Files\Content.Word\41313_html_fde8374.jp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4441" y="2251511"/>
            <a:ext cx="917272" cy="681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Сашок\AppData\Local\Microsoft\Windows\Temporary Internet Files\Content.Word\4816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7343" y="840786"/>
            <a:ext cx="1119431" cy="1035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Сашок\AppData\Local\Microsoft\Windows\Temporary Internet Files\Content.Word\Yi00NWNhL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3981" y="753376"/>
            <a:ext cx="1058680" cy="1106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Сашок\AppData\Local\Microsoft\Windows\Temporary Internet Files\Content.Word\41313_html_7c38e41e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988" y="2046189"/>
            <a:ext cx="701788" cy="600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Сашок\AppData\Local\Microsoft\Windows\Temporary Internet Files\Content.Word\41313_html_7c38e41e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82" y="2710460"/>
            <a:ext cx="876917" cy="657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C:\Users\Сашок\Desktop\Картинный материал\Цветные картинки\full_1222867952.jpg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1692" y="2013096"/>
            <a:ext cx="825442" cy="666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C:\Users\Сашок\Desktop\Картинный материал\Цветные картинки\full_1222867952.jpg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493" y="4133856"/>
            <a:ext cx="872315" cy="593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/>
          <p:cNvPicPr/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23728" y="2772111"/>
            <a:ext cx="957330" cy="565115"/>
          </a:xfrm>
          <a:prstGeom prst="rect">
            <a:avLst/>
          </a:prstGeom>
          <a:noFill/>
        </p:spPr>
      </p:pic>
      <p:pic>
        <p:nvPicPr>
          <p:cNvPr id="23" name="Рисунок 22"/>
          <p:cNvPicPr/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306370" y="3479717"/>
            <a:ext cx="1007318" cy="595793"/>
          </a:xfrm>
          <a:prstGeom prst="rect">
            <a:avLst/>
          </a:prstGeom>
          <a:noFill/>
        </p:spPr>
      </p:pic>
      <p:pic>
        <p:nvPicPr>
          <p:cNvPr id="24" name="Рисунок 23" descr="C:\Users\Сашок\AppData\Local\Microsoft\Windows\Temporary Internet Files\Content.Word\1221657437_prikol54.jpg"/>
          <p:cNvPicPr/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319" y="2069033"/>
            <a:ext cx="888868" cy="554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C:\Users\Сашок\Desktop\Картинный материал\Картинки\500_pad_white.png"/>
          <p:cNvPicPr/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PaintStrokes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6717" y="2680829"/>
            <a:ext cx="764282" cy="62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C:\Users\Сашок\AppData\Local\Microsoft\Windows\Temporary Internet Files\Content.Word\2080068-735355-vektor-illustration-des-auges-der-hexe.jpg"/>
          <p:cNvPicPr/>
          <p:nvPr/>
        </p:nvPicPr>
        <p:blipFill>
          <a:blip r:embed="rId19" cstate="email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3178" y="2097066"/>
            <a:ext cx="314325" cy="308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C:\Users\Сашок\AppData\Local\Microsoft\Windows\Temporary Internet Files\Content.Word\2080068-735355-vektor-illustration-des-auges-der-hexe.jpg"/>
          <p:cNvPicPr/>
          <p:nvPr/>
        </p:nvPicPr>
        <p:blipFill>
          <a:blip r:embed="rId20" cstate="email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3165" y="2106952"/>
            <a:ext cx="314325" cy="3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Рисунок 29" descr="C:\Users\Сашок\Desktop\Картинный материал\Цветные картинки\podborka_609_106.jpg"/>
          <p:cNvPicPr/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5384" y="2444303"/>
            <a:ext cx="795116" cy="681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Рисунок 30" descr="C:\Users\Сашок\Desktop\Картинный материал\Цветные картинки\19_1.jpg"/>
          <p:cNvPicPr/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808" y="3549211"/>
            <a:ext cx="936104" cy="831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31" descr="C:\Users\Сашок\AppData\Local\Microsoft\Windows\Temporary Internet Files\Content.Word\230373_html_460f5f15.jpg"/>
          <p:cNvPicPr/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4028" y="3569860"/>
            <a:ext cx="955039" cy="944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 descr="C:\Users\Сашок\AppData\Local\Microsoft\Windows\Temporary Internet Files\Content.Word\250_mug_twotone_whitered.jpg"/>
          <p:cNvPicPr/>
          <p:nvPr/>
        </p:nvPicPr>
        <p:blipFill>
          <a:blip r:embed="rId24" cstate="email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4371" y="3491227"/>
            <a:ext cx="736129" cy="654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 descr="C:\Users\Сашок\AppData\Local\Microsoft\Windows\Temporary Internet Files\Content.Word\250_mug_twotone_whitered (1).jpg"/>
          <p:cNvPicPr/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6315" y="4207293"/>
            <a:ext cx="720596" cy="613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C:\Users\Сашок\Desktop\Картинный материал\Цветные картинки\13919fe96d32.jpg"/>
          <p:cNvPicPr/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6084" y="3682458"/>
            <a:ext cx="859129" cy="69805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Прямая соединительная линия 36"/>
          <p:cNvCxnSpPr/>
          <p:nvPr/>
        </p:nvCxnSpPr>
        <p:spPr>
          <a:xfrm>
            <a:off x="6029751" y="3566432"/>
            <a:ext cx="1154614" cy="1018155"/>
          </a:xfrm>
          <a:prstGeom prst="line">
            <a:avLst/>
          </a:prstGeom>
          <a:ln w="28575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6191249" y="3525526"/>
            <a:ext cx="967916" cy="1011918"/>
          </a:xfrm>
          <a:prstGeom prst="line">
            <a:avLst/>
          </a:prstGeom>
          <a:ln w="28575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44" name="Рисунок 43" descr="C:\Users\Сашок\AppData\Local\Microsoft\Windows\Temporary Internet Files\Content.Word\YL0001.jpg"/>
          <p:cNvPicPr/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929" y="3525526"/>
            <a:ext cx="854779" cy="591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Рисунок 44" descr="C:\Users\Сашок\Desktop\Картинный материал\Цветные картинки\p887_mare.jpg"/>
          <p:cNvPicPr/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7169" y="4233806"/>
            <a:ext cx="824774" cy="56085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Прямоугольник 46"/>
          <p:cNvSpPr/>
          <p:nvPr/>
        </p:nvSpPr>
        <p:spPr>
          <a:xfrm>
            <a:off x="371963" y="5013176"/>
            <a:ext cx="8448509" cy="1200329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r>
              <a:rPr lang="ru-RU" sz="1200" dirty="0" smtClean="0">
                <a:latin typeface="Cambria" panose="02040503050406030204" pitchFamily="18" charset="0"/>
              </a:rPr>
              <a:t>У пуделя новый лиловый берет,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У козлика красный, атласный жилет,      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У </a:t>
            </a:r>
            <a:r>
              <a:rPr lang="ru-RU" sz="1200" dirty="0">
                <a:latin typeface="Cambria" panose="02040503050406030204" pitchFamily="18" charset="0"/>
              </a:rPr>
              <a:t>курицы бантик</a:t>
            </a:r>
            <a:r>
              <a:rPr lang="ru-RU" sz="1200" dirty="0" smtClean="0">
                <a:latin typeface="Cambria" panose="02040503050406030204" pitchFamily="18" charset="0"/>
              </a:rPr>
              <a:t>, у кошки сапожки, 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У двух петухов по гармошке.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Все очень довольны,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А хрюша сердита.</a:t>
            </a:r>
          </a:p>
          <a:p>
            <a:r>
              <a:rPr lang="ru-RU" sz="1200" dirty="0">
                <a:latin typeface="Cambria" panose="02040503050406030204" pitchFamily="18" charset="0"/>
              </a:rPr>
              <a:t> </a:t>
            </a:r>
            <a:r>
              <a:rPr lang="ru-RU" sz="1200" dirty="0" smtClean="0">
                <a:latin typeface="Cambria" panose="02040503050406030204" pitchFamily="18" charset="0"/>
              </a:rPr>
              <a:t>    В слезах отвернулась 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     Она от корыта: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     Ей хочется новый лиловый берет,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     Ей хочется красный атласный жилет,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     Ей хочется бантик, сапожки, </a:t>
            </a:r>
            <a:endParaRPr lang="ru-RU" sz="1200" dirty="0">
              <a:latin typeface="Cambria" panose="02040503050406030204" pitchFamily="18" charset="0"/>
            </a:endParaRPr>
          </a:p>
          <a:p>
            <a:r>
              <a:rPr lang="ru-RU" sz="1200" dirty="0" smtClean="0">
                <a:latin typeface="Cambria" panose="02040503050406030204" pitchFamily="18" charset="0"/>
              </a:rPr>
              <a:t>     И две петушиных гармошки.</a:t>
            </a:r>
          </a:p>
          <a:p>
            <a:r>
              <a:rPr lang="ru-RU" sz="1200" dirty="0">
                <a:latin typeface="Cambria" panose="02040503050406030204" pitchFamily="18" charset="0"/>
              </a:rPr>
              <a:t> </a:t>
            </a:r>
            <a:r>
              <a:rPr lang="ru-RU" sz="1200" dirty="0" smtClean="0">
                <a:latin typeface="Cambria" panose="02040503050406030204" pitchFamily="18" charset="0"/>
              </a:rPr>
              <a:t>     Но только о ней не подумал никто</a:t>
            </a:r>
            <a:endParaRPr lang="ru-RU" sz="1200" dirty="0">
              <a:latin typeface="Cambria" panose="02040503050406030204" pitchFamily="18" charset="0"/>
            </a:endParaRPr>
          </a:p>
          <a:p>
            <a:r>
              <a:rPr lang="ru-RU" sz="1200" dirty="0" smtClean="0">
                <a:latin typeface="Cambria" panose="02040503050406030204" pitchFamily="18" charset="0"/>
              </a:rPr>
              <a:t>       Ей дали не то, </a:t>
            </a:r>
            <a:endParaRPr lang="ru-RU" sz="1200" dirty="0">
              <a:latin typeface="Cambria" panose="02040503050406030204" pitchFamily="18" charset="0"/>
            </a:endParaRPr>
          </a:p>
          <a:p>
            <a:r>
              <a:rPr lang="ru-RU" sz="1200" dirty="0" smtClean="0">
                <a:latin typeface="Cambria" panose="02040503050406030204" pitchFamily="18" charset="0"/>
              </a:rPr>
              <a:t>       Совершенно не то!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       А то, что она не любила -</a:t>
            </a:r>
            <a:endParaRPr lang="ru-RU" sz="1200" dirty="0">
              <a:latin typeface="Cambria" panose="02040503050406030204" pitchFamily="18" charset="0"/>
            </a:endParaRPr>
          </a:p>
          <a:p>
            <a:r>
              <a:rPr lang="ru-RU" sz="1400" dirty="0" smtClean="0">
                <a:latin typeface="Cambria" panose="02040503050406030204" pitchFamily="18" charset="0"/>
              </a:rPr>
              <a:t>      </a:t>
            </a:r>
            <a:r>
              <a:rPr lang="ru-RU" sz="1200" dirty="0" smtClean="0">
                <a:latin typeface="Cambria" panose="02040503050406030204" pitchFamily="18" charset="0"/>
              </a:rPr>
              <a:t>Ей дали мочалку и мыло</a:t>
            </a:r>
            <a:r>
              <a:rPr lang="ru-RU" sz="1400" dirty="0" smtClean="0">
                <a:latin typeface="Cambria" panose="02040503050406030204" pitchFamily="18" charset="0"/>
              </a:rPr>
              <a:t>.</a:t>
            </a:r>
            <a:endParaRPr lang="ru-RU" sz="1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99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588733"/>
              </p:ext>
            </p:extLst>
          </p:nvPr>
        </p:nvGraphicFramePr>
        <p:xfrm>
          <a:off x="1043608" y="854107"/>
          <a:ext cx="7344816" cy="3312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6204"/>
                <a:gridCol w="1836204"/>
                <a:gridCol w="1836204"/>
                <a:gridCol w="1836204"/>
              </a:tblGrid>
              <a:tr h="1656184"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34473" y="351412"/>
            <a:ext cx="42778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ambria" panose="02040503050406030204" pitchFamily="18" charset="0"/>
              </a:rPr>
              <a:t>Ромашка                                           </a:t>
            </a:r>
            <a:r>
              <a:rPr lang="ru-RU" sz="1200" b="1" dirty="0" err="1" smtClean="0">
                <a:latin typeface="Cambria" panose="02040503050406030204" pitchFamily="18" charset="0"/>
              </a:rPr>
              <a:t>М.А.Познанская</a:t>
            </a:r>
            <a:endParaRPr lang="ru-RU" sz="1600" b="1" dirty="0">
              <a:latin typeface="Cambria" panose="02040503050406030204" pitchFamily="18" charset="0"/>
            </a:endParaRPr>
          </a:p>
        </p:txBody>
      </p:sp>
      <p:pic>
        <p:nvPicPr>
          <p:cNvPr id="4" name="Рисунок 3" descr="C:\Users\Сашок\AppData\Local\Microsoft\Windows\Temporary Internet Files\Content.Word\1.jpeg"/>
          <p:cNvPicPr/>
          <p:nvPr/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1520121" cy="1404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Сашок\AppData\Local\Microsoft\Windows\Temporary Internet Files\Content.Word\2793_html_55ef8145.pn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032465"/>
            <a:ext cx="1440160" cy="1353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КонсультативныйПункт\AppData\Local\Microsoft\Windows\Temporary Internet Files\Content.Word\87441042_large_lttMVbhwCsg.jpg"/>
          <p:cNvPicPr/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510" y="1032465"/>
            <a:ext cx="1378704" cy="133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5674" y="1040603"/>
            <a:ext cx="936104" cy="550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7932" y="1754113"/>
            <a:ext cx="531588" cy="469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6230" y="2636912"/>
            <a:ext cx="1066924" cy="1442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39" y="2636912"/>
            <a:ext cx="1343273" cy="1357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5597" y="2594294"/>
            <a:ext cx="1250617" cy="1442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 descr="C:\Users\КонсультативныйПункт\AppData\Local\Microsoft\Windows\Temporary Internet Files\Content.Word\2.tif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4747" y="2725629"/>
            <a:ext cx="1457347" cy="1265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008112" y="4293096"/>
            <a:ext cx="313184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Cambria" panose="02040503050406030204" pitchFamily="18" charset="0"/>
            </a:endParaRPr>
          </a:p>
          <a:p>
            <a:r>
              <a:rPr lang="ru-RU" sz="1400" dirty="0" smtClean="0">
                <a:latin typeface="Cambria" panose="02040503050406030204" pitchFamily="18" charset="0"/>
              </a:rPr>
              <a:t>На лугу у той дорожки,</a:t>
            </a:r>
          </a:p>
          <a:p>
            <a:r>
              <a:rPr lang="ru-RU" sz="1400" dirty="0">
                <a:latin typeface="Cambria" panose="02040503050406030204" pitchFamily="18" charset="0"/>
              </a:rPr>
              <a:t>Что бежит к нам прямо в дом,</a:t>
            </a:r>
          </a:p>
          <a:p>
            <a:r>
              <a:rPr lang="ru-RU" sz="1400" dirty="0">
                <a:latin typeface="Cambria" panose="02040503050406030204" pitchFamily="18" charset="0"/>
              </a:rPr>
              <a:t>Рос цветок на длинной ножке –</a:t>
            </a:r>
          </a:p>
          <a:p>
            <a:r>
              <a:rPr lang="ru-RU" sz="1400" dirty="0">
                <a:latin typeface="Cambria" panose="02040503050406030204" pitchFamily="18" charset="0"/>
              </a:rPr>
              <a:t>Белый с жёлтеньким глазком.</a:t>
            </a:r>
          </a:p>
          <a:p>
            <a:r>
              <a:rPr lang="ru-RU" sz="1400" dirty="0">
                <a:latin typeface="Cambria" panose="02040503050406030204" pitchFamily="18" charset="0"/>
              </a:rPr>
              <a:t>Я цветок сорвать хотела,</a:t>
            </a:r>
          </a:p>
          <a:p>
            <a:r>
              <a:rPr lang="ru-RU" sz="1400" dirty="0">
                <a:latin typeface="Cambria" panose="02040503050406030204" pitchFamily="18" charset="0"/>
              </a:rPr>
              <a:t>Поднесла к нему ладонь,</a:t>
            </a:r>
          </a:p>
          <a:p>
            <a:r>
              <a:rPr lang="ru-RU" sz="1400" dirty="0">
                <a:latin typeface="Cambria" panose="02040503050406030204" pitchFamily="18" charset="0"/>
              </a:rPr>
              <a:t>А пчела с цветка слетела</a:t>
            </a:r>
          </a:p>
          <a:p>
            <a:r>
              <a:rPr lang="ru-RU" sz="1400" dirty="0" smtClean="0">
                <a:latin typeface="Cambria" panose="02040503050406030204" pitchFamily="18" charset="0"/>
              </a:rPr>
              <a:t>И </a:t>
            </a:r>
            <a:r>
              <a:rPr lang="ru-RU" sz="1400" dirty="0">
                <a:latin typeface="Cambria" panose="02040503050406030204" pitchFamily="18" charset="0"/>
              </a:rPr>
              <a:t>жужжит, жужжит:</a:t>
            </a:r>
          </a:p>
          <a:p>
            <a:r>
              <a:rPr lang="ru-RU" sz="1400" dirty="0">
                <a:latin typeface="Cambria" panose="02040503050406030204" pitchFamily="18" charset="0"/>
              </a:rPr>
              <a:t>                    </a:t>
            </a:r>
            <a:r>
              <a:rPr lang="ru-RU" sz="1400" dirty="0" smtClean="0">
                <a:latin typeface="Cambria" panose="02040503050406030204" pitchFamily="18" charset="0"/>
              </a:rPr>
              <a:t>                  «</a:t>
            </a:r>
            <a:r>
              <a:rPr lang="ru-RU" sz="1400" dirty="0">
                <a:latin typeface="Cambria" panose="02040503050406030204" pitchFamily="18" charset="0"/>
              </a:rPr>
              <a:t>Не тронь!»</a:t>
            </a:r>
          </a:p>
          <a:p>
            <a:endParaRPr lang="ru-RU" sz="1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46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973013"/>
              </p:ext>
            </p:extLst>
          </p:nvPr>
        </p:nvGraphicFramePr>
        <p:xfrm>
          <a:off x="606861" y="803082"/>
          <a:ext cx="7920880" cy="4032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76"/>
                <a:gridCol w="1584176"/>
                <a:gridCol w="1584176"/>
                <a:gridCol w="1584176"/>
                <a:gridCol w="1584176"/>
              </a:tblGrid>
              <a:tr h="1972332"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4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06011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195736" y="351412"/>
            <a:ext cx="60486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ambria" panose="02040503050406030204" pitchFamily="18" charset="0"/>
              </a:rPr>
              <a:t>                     Сказка на стекле                                          </a:t>
            </a:r>
            <a:r>
              <a:rPr lang="ru-RU" sz="1200" b="1" dirty="0" err="1" smtClean="0">
                <a:latin typeface="Cambria" panose="02040503050406030204" pitchFamily="18" charset="0"/>
              </a:rPr>
              <a:t>Т.Шорыгина</a:t>
            </a:r>
            <a:endParaRPr lang="ru-RU" sz="1600" b="1" dirty="0">
              <a:latin typeface="Cambria" panose="02040503050406030204" pitchFamily="18" charset="0"/>
            </a:endParaRPr>
          </a:p>
        </p:txBody>
      </p:sp>
      <p:pic>
        <p:nvPicPr>
          <p:cNvPr id="4" name="Рисунок 3" descr="C:\Users\КонсультативныйПункт\AppData\Local\Microsoft\Windows\Temporary Internet Files\Content.Word\1.tif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737" y="907368"/>
            <a:ext cx="981070" cy="952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815" y="1969162"/>
            <a:ext cx="698624" cy="73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C:\Users\КонсультативныйПункт\AppData\Local\Microsoft\Windows\Temporary Internet Files\Content.Word\10.ti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7095" y="995602"/>
            <a:ext cx="1135375" cy="133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4530" y="995602"/>
            <a:ext cx="1305541" cy="126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052736"/>
            <a:ext cx="10668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5445" y="1324781"/>
            <a:ext cx="11334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 descr="C:\Users\Сашок\AppData\Local\Microsoft\Windows\Temporary Internet Files\Content.Word\2012-10-01_132033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2937" y="1663522"/>
            <a:ext cx="1334383" cy="785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КонсультативныйПункт\AppData\Local\Microsoft\Windows\Temporary Internet Files\Content.Word\4.tif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255" y="2965188"/>
            <a:ext cx="583119" cy="74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онсультативныйПункт\AppData\Local\Microsoft\Windows\Temporary Internet Files\Content.Word\4.tif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79" y="3152527"/>
            <a:ext cx="583119" cy="74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374" y="3987329"/>
            <a:ext cx="7715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737" y="4208241"/>
            <a:ext cx="953070" cy="360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972" y="4311179"/>
            <a:ext cx="953070" cy="360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3303" y="2965188"/>
            <a:ext cx="916452" cy="877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268" y="4005387"/>
            <a:ext cx="558353" cy="628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6269" y="3146536"/>
            <a:ext cx="1253802" cy="116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3" y="2984376"/>
            <a:ext cx="823759" cy="1081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2182" y="3775402"/>
            <a:ext cx="682749" cy="89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9781" y="2950493"/>
            <a:ext cx="734119" cy="80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5114" y="3926746"/>
            <a:ext cx="728786" cy="794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591678" y="5013176"/>
            <a:ext cx="7868754" cy="1569660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r>
              <a:rPr lang="ru-RU" sz="1200" dirty="0" smtClean="0">
                <a:latin typeface="Cambria" panose="02040503050406030204" pitchFamily="18" charset="0"/>
              </a:rPr>
              <a:t>На стекле мороз начертил узор,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Серебром нанес </a:t>
            </a:r>
          </a:p>
          <a:p>
            <a:r>
              <a:rPr lang="ru-RU" sz="1200" dirty="0">
                <a:latin typeface="Cambria" panose="02040503050406030204" pitchFamily="18" charset="0"/>
              </a:rPr>
              <a:t> </a:t>
            </a:r>
            <a:r>
              <a:rPr lang="ru-RU" sz="1200" dirty="0" smtClean="0">
                <a:latin typeface="Cambria" panose="02040503050406030204" pitchFamily="18" charset="0"/>
              </a:rPr>
              <a:t>                      белый пышный бор.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Рано поутру подойду к окну,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Буду в том бору </a:t>
            </a:r>
          </a:p>
          <a:p>
            <a:r>
              <a:rPr lang="ru-RU" sz="1200" dirty="0">
                <a:latin typeface="Cambria" panose="02040503050406030204" pitchFamily="18" charset="0"/>
              </a:rPr>
              <a:t> </a:t>
            </a:r>
            <a:r>
              <a:rPr lang="ru-RU" sz="1200" dirty="0" smtClean="0">
                <a:latin typeface="Cambria" panose="02040503050406030204" pitchFamily="18" charset="0"/>
              </a:rPr>
              <a:t>                               слушать тишину.  </a:t>
            </a:r>
          </a:p>
          <a:p>
            <a:endParaRPr lang="ru-RU" sz="1200" dirty="0" smtClean="0">
              <a:latin typeface="Cambria" panose="02040503050406030204" pitchFamily="18" charset="0"/>
            </a:endParaRPr>
          </a:p>
          <a:p>
            <a:r>
              <a:rPr lang="ru-RU" sz="1200" dirty="0" smtClean="0">
                <a:latin typeface="Cambria" panose="02040503050406030204" pitchFamily="18" charset="0"/>
              </a:rPr>
              <a:t> 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Чудится ли мне? Или снится сон?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Мчусь я по лыжне, </a:t>
            </a:r>
          </a:p>
          <a:p>
            <a:r>
              <a:rPr lang="ru-RU" sz="1200" dirty="0">
                <a:latin typeface="Cambria" panose="02040503050406030204" pitchFamily="18" charset="0"/>
              </a:rPr>
              <a:t> </a:t>
            </a:r>
            <a:r>
              <a:rPr lang="ru-RU" sz="1200" dirty="0" smtClean="0">
                <a:latin typeface="Cambria" panose="02040503050406030204" pitchFamily="18" charset="0"/>
              </a:rPr>
              <a:t>                               слышу сосен звон,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 Вьется по снегу  </a:t>
            </a:r>
          </a:p>
          <a:p>
            <a:r>
              <a:rPr lang="ru-RU" sz="1200" dirty="0">
                <a:latin typeface="Cambria" panose="02040503050406030204" pitchFamily="18" charset="0"/>
              </a:rPr>
              <a:t> </a:t>
            </a:r>
            <a:r>
              <a:rPr lang="ru-RU" sz="1200" dirty="0" smtClean="0">
                <a:latin typeface="Cambria" panose="02040503050406030204" pitchFamily="18" charset="0"/>
              </a:rPr>
              <a:t>                            свежий лисий след,</a:t>
            </a:r>
          </a:p>
          <a:p>
            <a:r>
              <a:rPr lang="ru-RU" sz="1200" dirty="0">
                <a:latin typeface="Cambria" panose="02040503050406030204" pitchFamily="18" charset="0"/>
              </a:rPr>
              <a:t> </a:t>
            </a:r>
            <a:r>
              <a:rPr lang="ru-RU" sz="1200" dirty="0" smtClean="0">
                <a:latin typeface="Cambria" panose="02040503050406030204" pitchFamily="18" charset="0"/>
              </a:rPr>
              <a:t> Тает на лугу розовый рассвет.</a:t>
            </a:r>
            <a:endParaRPr lang="ru-RU" sz="1200" dirty="0">
              <a:latin typeface="Cambria" panose="02040503050406030204" pitchFamily="18" charset="0"/>
            </a:endParaRPr>
          </a:p>
          <a:p>
            <a:endParaRPr lang="ru-RU" sz="1200" dirty="0" smtClean="0">
              <a:latin typeface="Cambria" panose="02040503050406030204" pitchFamily="18" charset="0"/>
            </a:endParaRPr>
          </a:p>
          <a:p>
            <a:endParaRPr lang="ru-RU" sz="1200" dirty="0" smtClean="0">
              <a:latin typeface="Cambria" panose="02040503050406030204" pitchFamily="18" charset="0"/>
            </a:endParaRPr>
          </a:p>
          <a:p>
            <a:r>
              <a:rPr lang="ru-RU" sz="1200" dirty="0" smtClean="0">
                <a:latin typeface="Cambria" panose="02040503050406030204" pitchFamily="18" charset="0"/>
              </a:rPr>
              <a:t>      И дрожит во мгле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                                      белый дым берез - 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       Сказку на стекле</a:t>
            </a:r>
          </a:p>
          <a:p>
            <a:r>
              <a:rPr lang="ru-RU" sz="1200" dirty="0" smtClean="0">
                <a:latin typeface="Cambria" panose="02040503050406030204" pitchFamily="18" charset="0"/>
              </a:rPr>
              <a:t>                                        начертил мороз.</a:t>
            </a:r>
          </a:p>
        </p:txBody>
      </p:sp>
    </p:spTree>
    <p:extLst>
      <p:ext uri="{BB962C8B-B14F-4D97-AF65-F5344CB8AC3E}">
        <p14:creationId xmlns:p14="http://schemas.microsoft.com/office/powerpoint/2010/main" val="307901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92696"/>
            <a:ext cx="763284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Из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выше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сказанного и собственного опыта работы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можно сделать вывод о том, что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наглядное моделирование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, а конкретно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мнемотехника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является действенным методом в обучении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детей с ОНР.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И чем раньше начать обучать детей рассказывать, пересказывать и заучивать стихи, используя данный метод, тем лучше мы сможем подготовить их к школе, так как связная речь является важным показателем умственных способностей ребенка и готовности его к школьному обучению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ru-RU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Спасибо за внимание!</a:t>
            </a:r>
          </a:p>
          <a:p>
            <a:pPr algn="just">
              <a:lnSpc>
                <a:spcPct val="150000"/>
              </a:lnSpc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7346"/>
            <a:ext cx="78488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    В дошкольном возрасте преобладает наглядно-образная память, и запоминание носит в основном непроизвольный характер: дети лучше запоминают события, предметы, факты, явления, близкие их жизненному опыту. </a:t>
            </a:r>
          </a:p>
          <a:p>
            <a:pPr algn="just"/>
            <a:r>
              <a:rPr lang="ru-RU" b="0" i="0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    Исследования показали, что объём зрительной памяти и возможности смыслового, логического запоминания </a:t>
            </a:r>
            <a:r>
              <a:rPr lang="ru-RU" b="1" i="0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у детей с ОНР</a:t>
            </a:r>
            <a:r>
              <a:rPr lang="ru-RU" b="0" i="0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, практически не отличается от нормы, но заметно снижена их слуховая память и продуктивность запоминания.</a:t>
            </a:r>
            <a:endParaRPr lang="ru-RU" dirty="0" smtClean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    При обучении связной речи детей, вполне обосновано использование творческих методик, эффективность которых очевидна, наряду с  общепринятыми. </a:t>
            </a:r>
          </a:p>
          <a:p>
            <a:pPr algn="just"/>
            <a:r>
              <a:rPr lang="ru-RU" b="1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    </a:t>
            </a:r>
            <a:r>
              <a:rPr lang="ru-RU" b="1" i="0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Приёмы наглядного моделирования </a:t>
            </a:r>
            <a:r>
              <a:rPr lang="ru-RU" b="0" i="0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облегчают запоминание у детей и увеличивают объём памяти путём образования дополнительных ассоциаций.</a:t>
            </a:r>
          </a:p>
          <a:p>
            <a:pPr algn="just"/>
            <a:r>
              <a:rPr lang="ru-RU" b="0" i="0" dirty="0" smtClean="0">
                <a:solidFill>
                  <a:schemeClr val="accent4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    </a:t>
            </a:r>
            <a:r>
              <a:rPr lang="ru-RU" b="1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Наглядное моделирование </a:t>
            </a:r>
            <a:r>
              <a:rPr lang="ru-RU" b="0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– это воспроизведение существенных свойств изучаемого объекта, создание его заместителя и работа с ним. Метод наглядного моделирования помогает ребенку зрительно представить абстрактные понятия (звук, слово, предложение, текст), научиться работать с ними. Это особенно важно для дошкольников, поскольку мыслительные задачи у них решаются с преобладающей ролью внешних средств, наглядный материал усваивается лучше вербального.</a:t>
            </a:r>
          </a:p>
        </p:txBody>
      </p:sp>
    </p:spTree>
    <p:extLst>
      <p:ext uri="{BB962C8B-B14F-4D97-AF65-F5344CB8AC3E}">
        <p14:creationId xmlns:p14="http://schemas.microsoft.com/office/powerpoint/2010/main" val="35872002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5846"/>
            <a:ext cx="7704856" cy="5442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    Исходя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из этого,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актуальность использования наглядного моделирования в работе с дошкольниками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 ОНР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состоит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 том, что: 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во-первых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, ребенок-дошкольник очень пластичен и легко обучаем, но для них так же характерна быстрая утомляемость и потеря интереса к занятию. Использование наглядного моделирования вызывает интерес и помогает решить эту проблему; 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во-вторых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, использование символической аналогии облегчает и ускоряет процесс запоминания и усвоения материала, формирует приемы работы с памятью. Ведь одно из правил укрепления памяти гласит: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«Когда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учишь – записывай, рисуй схемы, диаграммы, черти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графики»;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в-третьих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, применяя графическую аналогию, мы учим детей видеть главное, систематизировать полученные знания.</a:t>
            </a:r>
          </a:p>
        </p:txBody>
      </p:sp>
    </p:spTree>
    <p:extLst>
      <p:ext uri="{BB962C8B-B14F-4D97-AF65-F5344CB8AC3E}">
        <p14:creationId xmlns:p14="http://schemas.microsoft.com/office/powerpoint/2010/main" val="12989359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560840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Наглядное моделирование 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включает в себя: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опорные картинки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мнемосхемы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мнемотаблицы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карточки-символы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реальные предметы</a:t>
            </a:r>
          </a:p>
          <a:p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 своей работе с детьми с ОНР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при заучивании стихотворений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я использовала  опорные картинки (</a:t>
            </a:r>
            <a:r>
              <a:rPr lang="ru-RU" sz="1600" i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предметные картинки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), </a:t>
            </a:r>
            <a:r>
              <a:rPr lang="ru-RU" sz="1600" i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мнемосхемы и мнемотаблицы.</a:t>
            </a:r>
            <a:endParaRPr lang="ru-RU" sz="1600" i="1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1691233" cy="16432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31840" y="3348831"/>
            <a:ext cx="3240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ПРЕДМЕТНЫЕ КАРТИНКИ</a:t>
            </a:r>
            <a:endParaRPr lang="ru-RU" sz="1400" b="1" dirty="0">
              <a:latin typeface="Cambria" panose="020405030504060302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781991"/>
            <a:ext cx="1475209" cy="15028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1538" y="3932769"/>
            <a:ext cx="1564237" cy="2018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506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76672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Мнемосхемы – </a:t>
            </a:r>
            <a:r>
              <a:rPr lang="ru-RU" sz="1600" dirty="0" smtClean="0">
                <a:solidFill>
                  <a:srgbClr val="7030A0"/>
                </a:solidFill>
                <a:latin typeface="Cambria" panose="02040503050406030204" pitchFamily="18" charset="0"/>
              </a:rPr>
              <a:t>это</a:t>
            </a:r>
            <a:r>
              <a:rPr lang="ru-RU" sz="16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 </a:t>
            </a:r>
            <a:r>
              <a:rPr lang="ru-RU" sz="1600" dirty="0" smtClean="0">
                <a:solidFill>
                  <a:srgbClr val="7030A0"/>
                </a:solidFill>
                <a:latin typeface="Cambria" panose="02040503050406030204" pitchFamily="18" charset="0"/>
              </a:rPr>
              <a:t>1 </a:t>
            </a:r>
            <a:r>
              <a:rPr lang="ru-RU" sz="1600" dirty="0">
                <a:solidFill>
                  <a:srgbClr val="7030A0"/>
                </a:solidFill>
                <a:latin typeface="Cambria" panose="02040503050406030204" pitchFamily="18" charset="0"/>
              </a:rPr>
              <a:t>карточка с 1 </a:t>
            </a:r>
            <a:r>
              <a:rPr lang="ru-RU" sz="1600" dirty="0" smtClean="0">
                <a:solidFill>
                  <a:srgbClr val="7030A0"/>
                </a:solidFill>
                <a:latin typeface="Cambria" panose="02040503050406030204" pitchFamily="18" charset="0"/>
              </a:rPr>
              <a:t>рисунком или символом, который обозначает предмет или действие.</a:t>
            </a:r>
            <a:r>
              <a:rPr lang="ru-RU" sz="1600" dirty="0">
                <a:solidFill>
                  <a:srgbClr val="7030A0"/>
                </a:solidFill>
                <a:latin typeface="Cambria" panose="02040503050406030204" pitchFamily="18" charset="0"/>
              </a:rPr>
              <a:t> </a:t>
            </a:r>
            <a:r>
              <a:rPr lang="ru-RU" sz="16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 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Предметные картинки </a:t>
            </a:r>
            <a:r>
              <a:rPr lang="ru-RU" sz="1600" dirty="0" smtClean="0">
                <a:solidFill>
                  <a:srgbClr val="7030A0"/>
                </a:solidFill>
                <a:latin typeface="Cambria" panose="02040503050406030204" pitchFamily="18" charset="0"/>
              </a:rPr>
              <a:t>и</a:t>
            </a:r>
            <a:r>
              <a:rPr lang="ru-RU" sz="16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 мнемосхемы </a:t>
            </a:r>
            <a:r>
              <a:rPr lang="ru-RU" sz="1600" dirty="0" smtClean="0">
                <a:solidFill>
                  <a:srgbClr val="7030A0"/>
                </a:solidFill>
                <a:latin typeface="Cambria" panose="02040503050406030204" pitchFamily="18" charset="0"/>
              </a:rPr>
              <a:t>выстраиваются в линию – и получается </a:t>
            </a:r>
            <a:r>
              <a:rPr lang="ru-RU" sz="1600" b="1" dirty="0" err="1" smtClean="0">
                <a:solidFill>
                  <a:srgbClr val="7030A0"/>
                </a:solidFill>
                <a:latin typeface="Cambria" panose="02040503050406030204" pitchFamily="18" charset="0"/>
              </a:rPr>
              <a:t>мнемодорожка</a:t>
            </a:r>
            <a:r>
              <a:rPr lang="ru-RU" sz="16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. </a:t>
            </a:r>
            <a:endParaRPr lang="ru-RU" sz="1600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109" y="2184720"/>
            <a:ext cx="1303461" cy="1512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7543" y="2184720"/>
            <a:ext cx="1508687" cy="1512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82302" y="3800006"/>
            <a:ext cx="13034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Cambria" panose="02040503050406030204" pitchFamily="18" charset="0"/>
              </a:rPr>
              <a:t>Лапа</a:t>
            </a:r>
            <a:endParaRPr lang="ru-RU" sz="1200" b="1" dirty="0"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0259" y="3759959"/>
            <a:ext cx="1800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Cambria" panose="02040503050406030204" pitchFamily="18" charset="0"/>
              </a:rPr>
              <a:t>Я сверну с дорожки.</a:t>
            </a:r>
            <a:endParaRPr lang="ru-RU" sz="1200" b="1" dirty="0">
              <a:latin typeface="Cambria" panose="020405030504060302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201" y="2177169"/>
            <a:ext cx="1398887" cy="15197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828546" y="3759958"/>
            <a:ext cx="1800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Cambria" panose="02040503050406030204" pitchFamily="18" charset="0"/>
              </a:rPr>
              <a:t>Снова улетели.</a:t>
            </a:r>
            <a:endParaRPr lang="ru-RU" sz="1200" b="1" dirty="0">
              <a:latin typeface="Cambria" panose="02040503050406030204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184720"/>
            <a:ext cx="1303461" cy="1512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483768" y="3790012"/>
            <a:ext cx="13034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Cambria" panose="02040503050406030204" pitchFamily="18" charset="0"/>
              </a:rPr>
              <a:t>Ловит лапой</a:t>
            </a:r>
            <a:endParaRPr lang="ru-RU" sz="1200" b="1" dirty="0">
              <a:latin typeface="Cambria" panose="020405030504060302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1628799"/>
            <a:ext cx="20936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МНЕМОСХЕМЫ</a:t>
            </a:r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23443" y="4293096"/>
            <a:ext cx="20936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МНЕМОДОРОЖКА</a:t>
            </a:r>
            <a:endParaRPr lang="ru-RU" sz="1400" b="1" dirty="0">
              <a:latin typeface="Cambria" panose="02040503050406030204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0018" y="4797152"/>
            <a:ext cx="4949825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99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404664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Мнемотаблицы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- это графическое или частично графическое изображение персонажей сказки, явлений природы, некоторых действий и др. путем выделения главных смысловых звеньев сюжета. Главное – нужно передать условно-наглядную схему, изобразить так, чтобы нарисованное было понятно детям. 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Суть заключается в следующем: на каждое слово или маленькое словосочетание придумывается картинка (изображение); таким образом, все стихотворение зарисовывается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схематически.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После этого ребенок по памяти, используя графическое изображение, воспроизводит стихотворение целиком.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30975" y="2786544"/>
            <a:ext cx="20936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МНЕМОТАБЛИЦЫ</a:t>
            </a:r>
            <a:endParaRPr lang="ru-RU" sz="1400" b="1" dirty="0">
              <a:latin typeface="Cambria" panose="020405030504060302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900" y="3212976"/>
            <a:ext cx="4075274" cy="2882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191898"/>
            <a:ext cx="3384376" cy="288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79975" y="6170820"/>
            <a:ext cx="17281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Cambria" panose="02040503050406030204" pitchFamily="18" charset="0"/>
              </a:rPr>
              <a:t>Стихотворение</a:t>
            </a:r>
            <a:endParaRPr lang="ru-RU" sz="1200" b="1" dirty="0"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32140" y="6095665"/>
            <a:ext cx="17281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Cambria" panose="02040503050406030204" pitchFamily="18" charset="0"/>
              </a:rPr>
              <a:t>Скороговорка</a:t>
            </a:r>
            <a:endParaRPr lang="ru-RU" sz="12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31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764704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Этапы работы над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стихотворением:</a:t>
            </a: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Выразительное чтение стихотворения. 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Сообщение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, что это стихотворение дети будут учить наизусть.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Затем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еще раз чтение стихотворения с опорой на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мнемосхему или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мнемотаблицу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. 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Вопросы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по содержанию стихотворения, помогая детям уяснить основную мысль. 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Выяснить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, какие слова непонятны детям, объяснить их значение в доступной для детей форме. 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Чтение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отдельно каждой строчки стихотворения. 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Дети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повторяет ее с опорой на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мнемотаблицу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. 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Дети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рассказывает стихотворение с опорой на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мнемотаблицу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82033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4"/>
            <a:ext cx="79208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На сегодняшний день существует огромное количество готовых мнемотаблиц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к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стихам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,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скороговоркам и потешкам. В зависимости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от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возрастных особенностей детей они выполнены в цветном или чёрно-белом исполнении. Рассмотрим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некоторые из них. </a:t>
            </a:r>
          </a:p>
        </p:txBody>
      </p:sp>
      <p:pic>
        <p:nvPicPr>
          <p:cNvPr id="1028" name="Picture 4" descr="Мнемотаблица для заучивания стихотворения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700808"/>
            <a:ext cx="486334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1924" y="1983030"/>
            <a:ext cx="322196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Вот идет Алиса в сад.</a:t>
            </a:r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Скоро будет листопад.</a:t>
            </a:r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Слива там и абрикос,</a:t>
            </a:r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На скамейке – сонный пес.</a:t>
            </a:r>
          </a:p>
          <a:p>
            <a:endParaRPr lang="ru-RU" sz="1400" dirty="0" smtClean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      Там краса и чудеса:</a:t>
            </a:r>
          </a:p>
          <a:p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      Солнце, киска и роса,</a:t>
            </a:r>
          </a:p>
          <a:p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      У скамейки стол стоит,</a:t>
            </a:r>
          </a:p>
          <a:p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      Самовар на нем свистит.</a:t>
            </a:r>
          </a:p>
          <a:p>
            <a:endParaRPr lang="ru-RU" sz="1400" dirty="0" smtClean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Вот в песочнице песок,</a:t>
            </a:r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Самосвал там и совок, </a:t>
            </a:r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Рядом с ними самокат.</a:t>
            </a:r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Ах, какой прекрасный сад!</a:t>
            </a:r>
          </a:p>
          <a:p>
            <a:endParaRPr lang="ru-RU" sz="1400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013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792</TotalTime>
  <Words>1568</Words>
  <Application>Microsoft Office PowerPoint</Application>
  <PresentationFormat>Экран (4:3)</PresentationFormat>
  <Paragraphs>222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Calibri</vt:lpstr>
      <vt:lpstr>Cambria</vt:lpstr>
      <vt:lpstr>Cambria Math</vt:lpstr>
      <vt:lpstr>Georgia</vt:lpstr>
      <vt:lpstr>Times New Roman</vt:lpstr>
      <vt:lpstr>Trebuchet MS</vt:lpstr>
      <vt:lpstr>Wingdings</vt:lpstr>
      <vt:lpstr>Воздушный поток</vt:lpstr>
      <vt:lpstr>Заучивание стихов, скороговорок, потешек  с  использованием метода  наглядного моделирования с детьми дошкольного возраста с ОНР                Автор: Гонцова  Оксана Николаевна                   воспитатель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Сашок</dc:creator>
  <cp:lastModifiedBy>Пользователь</cp:lastModifiedBy>
  <cp:revision>87</cp:revision>
  <dcterms:created xsi:type="dcterms:W3CDTF">2014-04-13T15:08:06Z</dcterms:created>
  <dcterms:modified xsi:type="dcterms:W3CDTF">2017-09-20T17:38:04Z</dcterms:modified>
</cp:coreProperties>
</file>