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0"/>
  </p:notesMasterIdLst>
  <p:sldIdLst>
    <p:sldId id="256" r:id="rId3"/>
    <p:sldId id="302" r:id="rId4"/>
    <p:sldId id="257" r:id="rId5"/>
    <p:sldId id="263" r:id="rId6"/>
    <p:sldId id="264" r:id="rId7"/>
    <p:sldId id="265" r:id="rId8"/>
    <p:sldId id="266" r:id="rId9"/>
    <p:sldId id="295" r:id="rId10"/>
    <p:sldId id="296" r:id="rId11"/>
    <p:sldId id="293" r:id="rId12"/>
    <p:sldId id="262" r:id="rId13"/>
    <p:sldId id="267" r:id="rId14"/>
    <p:sldId id="270" r:id="rId15"/>
    <p:sldId id="272" r:id="rId16"/>
    <p:sldId id="290" r:id="rId17"/>
    <p:sldId id="307" r:id="rId18"/>
    <p:sldId id="308" r:id="rId19"/>
    <p:sldId id="271" r:id="rId20"/>
    <p:sldId id="275" r:id="rId21"/>
    <p:sldId id="276" r:id="rId22"/>
    <p:sldId id="277" r:id="rId23"/>
    <p:sldId id="291" r:id="rId24"/>
    <p:sldId id="274" r:id="rId25"/>
    <p:sldId id="281" r:id="rId26"/>
    <p:sldId id="282" r:id="rId27"/>
    <p:sldId id="283" r:id="rId28"/>
    <p:sldId id="288" r:id="rId29"/>
    <p:sldId id="287" r:id="rId30"/>
    <p:sldId id="289" r:id="rId31"/>
    <p:sldId id="284" r:id="rId32"/>
    <p:sldId id="300" r:id="rId33"/>
    <p:sldId id="278" r:id="rId34"/>
    <p:sldId id="285" r:id="rId35"/>
    <p:sldId id="297" r:id="rId36"/>
    <p:sldId id="301" r:id="rId37"/>
    <p:sldId id="298" r:id="rId38"/>
    <p:sldId id="304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5500"/>
    <a:srgbClr val="FF6600"/>
    <a:srgbClr val="009900"/>
    <a:srgbClr val="00FF00"/>
    <a:srgbClr val="FA6500"/>
    <a:srgbClr val="FFFF99"/>
    <a:srgbClr val="0033CC"/>
    <a:srgbClr val="0066FF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5" autoAdjust="0"/>
    <p:restoredTop sz="94660"/>
  </p:normalViewPr>
  <p:slideViewPr>
    <p:cSldViewPr>
      <p:cViewPr>
        <p:scale>
          <a:sx n="70" d="100"/>
          <a:sy n="70" d="100"/>
        </p:scale>
        <p:origin x="-135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5C2CD-6366-4E18-AC68-E407C1C7913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25D46-E022-4F03-9584-99247ADA36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7.gif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87824" y="1196752"/>
            <a:ext cx="4968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Применение </a:t>
            </a:r>
            <a:r>
              <a:rPr lang="ru-RU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здоровьесберегающих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технологий на уроках физики и математики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5013176"/>
            <a:ext cx="5112568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Подготовили: учитель математики  Филина О.Д.</a:t>
            </a:r>
          </a:p>
          <a:p>
            <a:pPr algn="r">
              <a:lnSpc>
                <a:spcPct val="90000"/>
              </a:lnSpc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физики Шершнева О.А.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6064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 образовательное учреждение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«Средняя общеобразовательная школа №24» г. Рязани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6237312"/>
            <a:ext cx="1395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Рязань 2012</a:t>
            </a:r>
            <a:endParaRPr lang="ru-RU" b="1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7" y="260350"/>
            <a:ext cx="8014345" cy="13843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урока </a:t>
            </a:r>
            <a:b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основе принципов здоровьесбережения</a:t>
            </a:r>
            <a:endParaRPr lang="ru-RU" sz="34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1916113"/>
            <a:ext cx="7581280" cy="4114800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</a:pPr>
            <a:r>
              <a:rPr lang="ru-RU" sz="2000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Правильная организация урока</a:t>
            </a:r>
            <a:endParaRPr lang="ru-RU" sz="2800" b="1" i="1" u="sng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None/>
            </a:pPr>
            <a:endParaRPr lang="ru-RU" sz="2400" b="1" i="1" dirty="0" smtClean="0">
              <a:solidFill>
                <a:srgbClr val="3366CC"/>
              </a:solidFill>
            </a:endParaRPr>
          </a:p>
          <a:p>
            <a:r>
              <a:rPr lang="ru-RU" sz="2800" b="1" i="1" dirty="0" smtClean="0"/>
              <a:t>учет критериев </a:t>
            </a:r>
            <a:r>
              <a:rPr lang="ru-RU" sz="2800" b="1" i="1" dirty="0" err="1" smtClean="0"/>
              <a:t>здоровьесбережения</a:t>
            </a:r>
            <a:r>
              <a:rPr lang="ru-RU" sz="2800" b="1" i="1" dirty="0" smtClean="0"/>
              <a:t>,</a:t>
            </a:r>
          </a:p>
          <a:p>
            <a:endParaRPr lang="ru-RU" sz="2800" b="1" i="1" dirty="0" smtClean="0"/>
          </a:p>
          <a:p>
            <a:r>
              <a:rPr lang="ru-RU" sz="2800" b="1" i="1" dirty="0" smtClean="0"/>
              <a:t>мотивация к обучению,</a:t>
            </a:r>
          </a:p>
          <a:p>
            <a:pPr>
              <a:buNone/>
            </a:pPr>
            <a:endParaRPr lang="ru-RU" sz="2800" b="1" i="1" dirty="0" smtClean="0"/>
          </a:p>
          <a:p>
            <a:r>
              <a:rPr lang="ru-RU" sz="2800" b="1" i="1" dirty="0" smtClean="0"/>
              <a:t>взаимный интерес в процессе урока.</a:t>
            </a:r>
          </a:p>
          <a:p>
            <a:pPr algn="ctr">
              <a:buFontTx/>
              <a:buNone/>
            </a:pPr>
            <a:endParaRPr lang="ru-RU" sz="2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827585" y="332656"/>
            <a:ext cx="7704856" cy="1296144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772816"/>
            <a:ext cx="60486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подготовка кабинета к работе</a:t>
            </a:r>
            <a:endParaRPr lang="ru-RU" sz="2800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029.radikal.ru/1005/1f/eb1bf102b25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2348880"/>
            <a:ext cx="2427470" cy="2664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499992" y="5229200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Благотворно на здоровье и настроение влияет озеленение кабинета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49" name="Picture 1" descr="I:\здоровье\DSCN07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2420888"/>
            <a:ext cx="2880320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827585" y="332656"/>
            <a:ext cx="7704856" cy="1296144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1772816"/>
            <a:ext cx="26153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приветствие</a:t>
            </a:r>
            <a:endParaRPr lang="ru-RU" sz="2800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5" name="Picture 1" descr="G:\ФОТО\фото с урока\P10100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852936"/>
            <a:ext cx="547260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bms.24open.ru/images/5c8cbd72ad24ccbd50f5db51605fa6a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1700808"/>
            <a:ext cx="2933126" cy="23476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827585" y="332656"/>
            <a:ext cx="7704856" cy="1296144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1772816"/>
            <a:ext cx="4345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профилактика стрессов</a:t>
            </a:r>
            <a:endParaRPr lang="ru-RU" sz="2400" b="1" i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I:\здоровье\DSCN07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2852936"/>
            <a:ext cx="3960440" cy="2741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I:\здоровье\DSCN074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lum bright="40000" contrast="40000"/>
          </a:blip>
          <a:srcRect/>
          <a:stretch>
            <a:fillRect/>
          </a:stretch>
        </p:blipFill>
        <p:spPr bwMode="auto">
          <a:xfrm>
            <a:off x="5549251" y="1844824"/>
            <a:ext cx="3127205" cy="21890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4" descr="I:\здоровье\DSCN0739.JPG"/>
          <p:cNvPicPr>
            <a:picLocks noChangeAspect="1" noChangeArrowheads="1"/>
          </p:cNvPicPr>
          <p:nvPr/>
        </p:nvPicPr>
        <p:blipFill>
          <a:blip r:embed="rId4" cstate="email">
            <a:lum bright="30000" contrast="20000"/>
          </a:blip>
          <a:srcRect/>
          <a:stretch>
            <a:fillRect/>
          </a:stretch>
        </p:blipFill>
        <p:spPr bwMode="auto">
          <a:xfrm>
            <a:off x="5508104" y="4149080"/>
            <a:ext cx="3121152" cy="234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700808"/>
            <a:ext cx="41576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объяснение материала</a:t>
            </a:r>
            <a:endParaRPr lang="ru-RU" sz="2800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827585" y="332656"/>
            <a:ext cx="7704856" cy="1296144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3356992"/>
            <a:ext cx="57961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D25500"/>
                </a:solidFill>
                <a:latin typeface="Times New Roman" pitchFamily="18" charset="0"/>
                <a:cs typeface="Times New Roman" pitchFamily="18" charset="0"/>
              </a:rPr>
              <a:t> Пример - запоминание числа Пи:</a:t>
            </a:r>
          </a:p>
          <a:p>
            <a:pPr>
              <a:buNone/>
            </a:pPr>
            <a:r>
              <a:rPr lang="ru-RU" b="1" dirty="0" smtClean="0">
                <a:solidFill>
                  <a:srgbClr val="D25500"/>
                </a:solidFill>
                <a:latin typeface="Times New Roman" pitchFamily="18" charset="0"/>
                <a:cs typeface="Times New Roman" pitchFamily="18" charset="0"/>
              </a:rPr>
              <a:t>                    «Это я знаю и помню прекрасно.</a:t>
            </a:r>
          </a:p>
          <a:p>
            <a:pPr>
              <a:buNone/>
            </a:pPr>
            <a:r>
              <a:rPr lang="ru-RU" b="1" dirty="0" smtClean="0">
                <a:solidFill>
                  <a:srgbClr val="D25500"/>
                </a:solidFill>
                <a:latin typeface="Times New Roman" pitchFamily="18" charset="0"/>
                <a:cs typeface="Times New Roman" pitchFamily="18" charset="0"/>
              </a:rPr>
              <a:t>                    Пи многие знаки мне лишни, напрасны».</a:t>
            </a:r>
            <a:endParaRPr lang="ru-RU" dirty="0">
              <a:solidFill>
                <a:srgbClr val="D255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437112"/>
            <a:ext cx="65527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при изучении темы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«Атмосферное давление»: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На стене висит тарелка,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По тарелке ходит стрелка.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Эта стрелка наперед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Нам погоду узнает.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22768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Например,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запоминалки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для учащихся: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"Массу мы легко найдем 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умножим плотность на объем».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4" name="Picture 4" descr="http://www.suveni.ru/images/catalog/zoom/BTC_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4293096"/>
            <a:ext cx="2181575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899592" y="533400"/>
            <a:ext cx="7863408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u="sng" dirty="0">
                <a:solidFill>
                  <a:srgbClr val="990000"/>
                </a:solidFill>
                <a:latin typeface="Times New Roman" pitchFamily="18" charset="0"/>
              </a:rPr>
              <a:t>Чему равна сумма углов треугольника?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899592" y="1412776"/>
            <a:ext cx="7848872" cy="984250"/>
          </a:xfrm>
          <a:prstGeom prst="rect">
            <a:avLst/>
          </a:prstGeom>
          <a:solidFill>
            <a:srgbClr val="FFFF66"/>
          </a:solidFill>
          <a:ln w="38100" cap="sq" cmpd="dbl">
            <a:solidFill>
              <a:srgbClr val="99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</a:rPr>
              <a:t>Попробуй ответить на этот вопрос с помощью практической работы</a:t>
            </a:r>
            <a:endParaRPr lang="ru-RU" sz="2800" b="1" dirty="0">
              <a:solidFill>
                <a:srgbClr val="333300"/>
              </a:solidFill>
              <a:latin typeface="Times New Roman" pitchFamily="18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971600" y="2743200"/>
            <a:ext cx="7715200" cy="1676400"/>
            <a:chOff x="384" y="1728"/>
            <a:chExt cx="5088" cy="1056"/>
          </a:xfrm>
        </p:grpSpPr>
        <p:pic>
          <p:nvPicPr>
            <p:cNvPr id="2054" name="Picture 6" descr="C:\Documents and Settings\учитель\Мои документы\Шабанова\Рисунки\тр1.bmp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V="1">
              <a:off x="384" y="1728"/>
              <a:ext cx="1232" cy="1056"/>
            </a:xfrm>
            <a:prstGeom prst="rect">
              <a:avLst/>
            </a:prstGeom>
            <a:noFill/>
          </p:spPr>
        </p:pic>
        <p:pic>
          <p:nvPicPr>
            <p:cNvPr id="2055" name="Picture 7" descr="C:\Documents and Settings\учитель\Мои документы\Шабанова\Рисунки\тр2.bmp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680" y="1728"/>
              <a:ext cx="1264" cy="1056"/>
            </a:xfrm>
            <a:prstGeom prst="rect">
              <a:avLst/>
            </a:prstGeom>
            <a:noFill/>
          </p:spPr>
        </p:pic>
        <p:pic>
          <p:nvPicPr>
            <p:cNvPr id="2056" name="Picture 8" descr="C:\Documents and Settings\учитель\Мои документы\Шабанова\Рисунки\тр3.bmp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024" y="1728"/>
              <a:ext cx="1200" cy="1056"/>
            </a:xfrm>
            <a:prstGeom prst="rect">
              <a:avLst/>
            </a:prstGeom>
            <a:noFill/>
          </p:spPr>
        </p:pic>
        <p:pic>
          <p:nvPicPr>
            <p:cNvPr id="2057" name="Picture 9" descr="C:\Documents and Settings\учитель\Мои документы\Шабанова\Рисунки\тр4.bmp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4272" y="1728"/>
              <a:ext cx="1200" cy="1056"/>
            </a:xfrm>
            <a:prstGeom prst="rect">
              <a:avLst/>
            </a:prstGeom>
            <a:noFill/>
          </p:spPr>
        </p:pic>
      </p:grp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899592" y="4653136"/>
            <a:ext cx="7848872" cy="1815882"/>
          </a:xfrm>
          <a:prstGeom prst="rect">
            <a:avLst/>
          </a:prstGeom>
          <a:solidFill>
            <a:srgbClr val="FFFF66"/>
          </a:solidFill>
          <a:ln w="38100" cap="sq" cmpd="dbl">
            <a:solidFill>
              <a:srgbClr val="99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</a:rPr>
              <a:t>Вырежь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</a:rPr>
              <a:t> из бумаги произвольный треугольник и, выполняя перегибания его, как показано на рисунке, </a:t>
            </a:r>
            <a:r>
              <a:rPr lang="ru-RU" sz="2800" b="1" dirty="0" err="1">
                <a:solidFill>
                  <a:srgbClr val="0000FF"/>
                </a:solidFill>
                <a:latin typeface="Times New Roman" pitchFamily="18" charset="0"/>
              </a:rPr>
              <a:t>убедись,что</a:t>
            </a:r>
            <a:r>
              <a:rPr lang="ru-RU" sz="2800" b="1" dirty="0">
                <a:solidFill>
                  <a:srgbClr val="0000FF"/>
                </a:solidFill>
                <a:latin typeface="Times New Roman" pitchFamily="18" charset="0"/>
              </a:rPr>
              <a:t> сумма углов треугольника равна…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 autoUpdateAnimBg="0"/>
      <p:bldP spid="2058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99592" y="333375"/>
            <a:ext cx="7848872" cy="719361"/>
          </a:xfrm>
        </p:spPr>
        <p:txBody>
          <a:bodyPr/>
          <a:lstStyle/>
          <a:p>
            <a:pPr algn="ctr"/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200" b="1" i="1" dirty="0" smtClean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Распределение интенсивности </a:t>
            </a:r>
            <a:br>
              <a:rPr lang="ru-RU" sz="3200" b="1" i="1" dirty="0" smtClean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A6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умственной деятельности</a:t>
            </a:r>
            <a:endParaRPr lang="ru-RU" sz="3400" b="1" i="1" dirty="0" smtClean="0">
              <a:solidFill>
                <a:srgbClr val="FA65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6" name="Group 26"/>
          <p:cNvGraphicFramePr>
            <a:graphicFrameLocks noGrp="1"/>
          </p:cNvGraphicFramePr>
          <p:nvPr>
            <p:ph idx="4294967295"/>
          </p:nvPr>
        </p:nvGraphicFramePr>
        <p:xfrm>
          <a:off x="899593" y="1628800"/>
          <a:ext cx="7798320" cy="4651352"/>
        </p:xfrm>
        <a:graphic>
          <a:graphicData uri="http://schemas.openxmlformats.org/drawingml/2006/table">
            <a:tbl>
              <a:tblPr/>
              <a:tblGrid>
                <a:gridCol w="2304255"/>
                <a:gridCol w="936104"/>
                <a:gridCol w="1860808"/>
                <a:gridCol w="2697153"/>
              </a:tblGrid>
              <a:tr h="4457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Часть урока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Время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Нагрузка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Деятельность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87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 этап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Врабатывание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 мин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Относительно невелика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Репродуктивная, переходящая в продуктивную. Повторение.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680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 этап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Максимальная работоспособность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20 – 25 мин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Максимальное снижение на 15 мин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Продуктивная, творческая, знакомство с новым материалом.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187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 этап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Конечный порыв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10 – 15 мин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Небольшое повышение работоспо-собности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Репродуктивная, отработка узловых моментов пройденного.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899592" y="404664"/>
            <a:ext cx="7561263" cy="1229171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1" dirty="0"/>
              <a:t>Работоспособность в течение </a:t>
            </a:r>
            <a:br>
              <a:rPr lang="ru-RU" sz="3200" b="1" dirty="0"/>
            </a:br>
            <a:r>
              <a:rPr lang="ru-RU" sz="3200" b="1" dirty="0"/>
              <a:t>учебного дня</a:t>
            </a:r>
            <a:r>
              <a:rPr lang="ru-RU" sz="2800" b="1" dirty="0">
                <a:latin typeface="Arial" charset="0"/>
              </a:rPr>
              <a:t/>
            </a:r>
            <a:br>
              <a:rPr lang="ru-RU" sz="2800" b="1" dirty="0">
                <a:latin typeface="Arial" charset="0"/>
              </a:rPr>
            </a:br>
            <a:endParaRPr lang="ru-RU" sz="2800" b="1" dirty="0">
              <a:latin typeface="Arial" charset="0"/>
            </a:endParaRPr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971600" y="1340768"/>
          <a:ext cx="4102051" cy="2693913"/>
        </p:xfrm>
        <a:graphic>
          <a:graphicData uri="http://schemas.openxmlformats.org/presentationml/2006/ole">
            <p:oleObj spid="_x0000_s163842" r:id="rId4" imgW="2828571" imgH="1857143" progId="PBrush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91680" y="980728"/>
            <a:ext cx="1428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charset="0"/>
              </a:rPr>
              <a:t>1-6 классы</a:t>
            </a:r>
            <a:endParaRPr lang="ru-RU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067944" y="4005064"/>
          <a:ext cx="4577471" cy="2490167"/>
        </p:xfrm>
        <a:graphic>
          <a:graphicData uri="http://schemas.openxmlformats.org/presentationml/2006/ole">
            <p:oleObj spid="_x0000_s163843" r:id="rId5" imgW="3258005" imgH="1771429" progId="PBrush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796136" y="3573016"/>
            <a:ext cx="1543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charset="0"/>
              </a:rPr>
              <a:t>7-11 классы</a:t>
            </a: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827585" y="332656"/>
            <a:ext cx="7704856" cy="1296144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683568" y="1772816"/>
            <a:ext cx="489654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смена видов деятельности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Picture 3" descr="I:\здоровье\DSCN07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1835696" y="2132856"/>
            <a:ext cx="5688885" cy="4339588"/>
          </a:xfrm>
          <a:prstGeom prst="rect">
            <a:avLst/>
          </a:prstGeom>
          <a:noFill/>
        </p:spPr>
      </p:pic>
      <p:pic>
        <p:nvPicPr>
          <p:cNvPr id="6" name="Picture 2" descr="G:\DCIM\100NIKON\DSCN01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2132856"/>
            <a:ext cx="5688632" cy="4267921"/>
          </a:xfrm>
          <a:prstGeom prst="rect">
            <a:avLst/>
          </a:prstGeom>
          <a:noFill/>
        </p:spPr>
      </p:pic>
      <p:pic>
        <p:nvPicPr>
          <p:cNvPr id="5" name="Picture 4" descr="G:\DCIM\100NIKON\DSCN017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2132856"/>
            <a:ext cx="5662708" cy="4248472"/>
          </a:xfrm>
          <a:prstGeom prst="rect">
            <a:avLst/>
          </a:prstGeom>
          <a:noFill/>
        </p:spPr>
      </p:pic>
      <p:pic>
        <p:nvPicPr>
          <p:cNvPr id="7" name="Picture 2" descr="G:\ФОТО\открытые уроки, март 2012г\P101004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35696" y="2132856"/>
            <a:ext cx="5664628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844824"/>
            <a:ext cx="25219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наглядность</a:t>
            </a:r>
            <a:endParaRPr lang="ru-RU" sz="2800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827585" y="332656"/>
            <a:ext cx="7704856" cy="1296144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Picture 3" descr="G:\DCIM\100NIKON\DSCN01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2564904"/>
            <a:ext cx="3888948" cy="2917700"/>
          </a:xfrm>
          <a:prstGeom prst="rect">
            <a:avLst/>
          </a:prstGeom>
          <a:noFill/>
        </p:spPr>
      </p:pic>
      <p:pic>
        <p:nvPicPr>
          <p:cNvPr id="46081" name="Picture 1" descr="I:\здоровье\DSCN07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2492896"/>
            <a:ext cx="2808312" cy="3619602"/>
          </a:xfrm>
          <a:prstGeom prst="rect">
            <a:avLst/>
          </a:prstGeom>
          <a:noFill/>
        </p:spPr>
      </p:pic>
      <p:pic>
        <p:nvPicPr>
          <p:cNvPr id="8" name="Picture 2" descr="G:\ФОТО\открытые уроки, март 2012г\DCIM\100NIKON\DSCN00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2420888"/>
            <a:ext cx="422446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6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www.ramlife.ru/img/0003/4622-3c3c48ed_8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4077072"/>
            <a:ext cx="2508821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http://stat18.privet.ru/lr/0a1db069c736b0ad59e408678eb4e55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264" y="404664"/>
            <a:ext cx="1568094" cy="2873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4" descr="http://www.sch491.lact.ru/uploads/f1/s/3/436/image/1302/644/medium_CIMG888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404664"/>
            <a:ext cx="5054962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4" descr="http://omskgazeta.ru/thumbnails/3d645ea0792cc71937227ac5ffea8ec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6" y="3284984"/>
            <a:ext cx="5082073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8" descr="http://www.verbena-travel.ru/img/letokids/karel-b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99592" y="404664"/>
            <a:ext cx="7922555" cy="597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2348880"/>
            <a:ext cx="1374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m=6 </a:t>
            </a:r>
            <a:r>
              <a:rPr lang="ru-RU" sz="3200" b="1" dirty="0" smtClean="0"/>
              <a:t>кг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332656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Чему равна сила тяжести, </a:t>
            </a:r>
          </a:p>
          <a:p>
            <a:pPr algn="ctr"/>
            <a:r>
              <a:rPr lang="ru-RU" sz="3200" b="1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действующая на этих животных </a:t>
            </a:r>
            <a:r>
              <a:rPr lang="en-US" sz="3200" b="1" dirty="0" smtClean="0">
                <a:ln w="1905"/>
                <a:solidFill>
                  <a:srgbClr val="FF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3200" b="1" dirty="0">
              <a:ln w="1905"/>
              <a:solidFill>
                <a:srgbClr val="FF66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9792" y="4149080"/>
            <a:ext cx="15824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m=40 </a:t>
            </a:r>
            <a:r>
              <a:rPr lang="ru-RU" sz="3200" b="1" dirty="0" smtClean="0"/>
              <a:t>кг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771800" y="5517232"/>
            <a:ext cx="17908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m=400</a:t>
            </a:r>
            <a:r>
              <a:rPr lang="en-US" sz="3200" dirty="0" smtClean="0"/>
              <a:t> </a:t>
            </a:r>
            <a:r>
              <a:rPr lang="ru-RU" sz="3200" b="1" dirty="0" smtClean="0"/>
              <a:t>кг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04048" y="2636912"/>
            <a:ext cx="135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/>
              <a:t>m=2 </a:t>
            </a:r>
            <a:r>
              <a:rPr lang="ru-RU" sz="3200" b="1" dirty="0" smtClean="0"/>
              <a:t>т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148064" y="4653136"/>
            <a:ext cx="1178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m=</a:t>
            </a:r>
            <a:r>
              <a:rPr lang="ru-RU" sz="3200" b="1" dirty="0" smtClean="0"/>
              <a:t>4</a:t>
            </a:r>
            <a:r>
              <a:rPr lang="en-US" sz="3200" b="1" dirty="0" smtClean="0"/>
              <a:t> </a:t>
            </a:r>
            <a:r>
              <a:rPr lang="ru-RU" sz="3200" b="1" dirty="0" smtClean="0"/>
              <a:t>т</a:t>
            </a:r>
            <a:endParaRPr lang="ru-RU" sz="3200" b="1" dirty="0"/>
          </a:p>
        </p:txBody>
      </p:sp>
      <p:pic>
        <p:nvPicPr>
          <p:cNvPr id="15" name="Рисунок 14" descr="zayac.jpg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43607" y="1988840"/>
            <a:ext cx="1440161" cy="12961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Рисунок 15" descr="volk.jpg"/>
          <p:cNvPicPr>
            <a:picLocks noChangeAspect="1"/>
          </p:cNvPicPr>
          <p:nvPr/>
        </p:nvPicPr>
        <p:blipFill>
          <a:blip r:embed="rId3" cstate="email"/>
          <a:srcRect t="7560" b="9281"/>
          <a:stretch>
            <a:fillRect/>
          </a:stretch>
        </p:blipFill>
        <p:spPr>
          <a:xfrm>
            <a:off x="1043608" y="3356992"/>
            <a:ext cx="1512168" cy="1584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Рисунок 16" descr="medve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43608" y="5013176"/>
            <a:ext cx="1512168" cy="14401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Рисунок 17" descr="nosorog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444208" y="2060848"/>
            <a:ext cx="2121664" cy="15841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Рисунок 18" descr="slon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444208" y="3789041"/>
            <a:ext cx="2160240" cy="26642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1043608" y="1412776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Для выбора задачи щелкните по рисунку</a:t>
            </a:r>
            <a:endParaRPr lang="ru-RU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3143240" y="1643050"/>
            <a:ext cx="3286148" cy="2643206"/>
          </a:xfrm>
          <a:prstGeom prst="rect">
            <a:avLst/>
          </a:prstGeom>
          <a:blipFill dpi="0" rotWithShape="1">
            <a:blip r:embed="rId3" cstate="email">
              <a:lum bright="18000" contrast="19000"/>
            </a:blip>
            <a:srcRect/>
            <a:stretch>
              <a:fillRect/>
            </a:stretch>
          </a:blip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15616" y="1268760"/>
            <a:ext cx="1374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m=6 </a:t>
            </a:r>
            <a:r>
              <a:rPr lang="ru-RU" sz="3200" b="1" dirty="0" smtClean="0"/>
              <a:t>кг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260648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Чему равна сила тяжести, 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действующая на зайца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259632" y="2996952"/>
          <a:ext cx="1733550" cy="2854325"/>
        </p:xfrm>
        <a:graphic>
          <a:graphicData uri="http://schemas.openxmlformats.org/presentationml/2006/ole">
            <p:oleObj spid="_x0000_s44034" name="Формула" r:id="rId4" imgW="647640" imgH="1066680" progId="Equation.3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3419872" y="2852936"/>
          <a:ext cx="3194050" cy="3397250"/>
        </p:xfrm>
        <a:graphic>
          <a:graphicData uri="http://schemas.openxmlformats.org/presentationml/2006/ole">
            <p:oleObj spid="_x0000_s44035" name="Формула" r:id="rId5" imgW="1193760" imgH="1269720" progId="Equation.3">
              <p:embed/>
            </p:oleObj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 rot="5400000">
            <a:off x="1489560" y="4639232"/>
            <a:ext cx="3286148" cy="158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1043608" y="5301208"/>
            <a:ext cx="2000264" cy="10318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низ 15"/>
          <p:cNvSpPr/>
          <p:nvPr/>
        </p:nvSpPr>
        <p:spPr>
          <a:xfrm>
            <a:off x="6786578" y="1500174"/>
            <a:ext cx="357190" cy="1214446"/>
          </a:xfrm>
          <a:prstGeom prst="downArrow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21"/>
          <p:cNvGrpSpPr/>
          <p:nvPr/>
        </p:nvGrpSpPr>
        <p:grpSpPr>
          <a:xfrm>
            <a:off x="7000892" y="2857496"/>
            <a:ext cx="871777" cy="646331"/>
            <a:chOff x="7358082" y="3143248"/>
            <a:chExt cx="871777" cy="646331"/>
          </a:xfrm>
        </p:grpSpPr>
        <p:sp>
          <p:nvSpPr>
            <p:cNvPr id="17" name="TextBox 16"/>
            <p:cNvSpPr txBox="1"/>
            <p:nvPr/>
          </p:nvSpPr>
          <p:spPr>
            <a:xfrm>
              <a:off x="7358082" y="3143248"/>
              <a:ext cx="8717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/>
                <a:t>F</a:t>
              </a:r>
              <a:r>
                <a:rPr lang="ru-RU" sz="3600" baseline="-25000" dirty="0" smtClean="0"/>
                <a:t>тяж</a:t>
              </a:r>
              <a:endParaRPr lang="ru-RU" sz="3600" baseline="-25000" dirty="0"/>
            </a:p>
          </p:txBody>
        </p:sp>
        <p:cxnSp>
          <p:nvCxnSpPr>
            <p:cNvPr id="19" name="Прямая со стрелкой 18"/>
            <p:cNvCxnSpPr/>
            <p:nvPr/>
          </p:nvCxnSpPr>
          <p:spPr>
            <a:xfrm flipV="1">
              <a:off x="7429520" y="3214686"/>
              <a:ext cx="364451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971600" y="1916832"/>
            <a:ext cx="43008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Для просмотра условия задачи </a:t>
            </a:r>
          </a:p>
          <a:p>
            <a:r>
              <a:rPr lang="ru-RU" sz="2000" dirty="0" smtClean="0"/>
              <a:t>или ее  решения щелкните по шторке</a:t>
            </a:r>
            <a:endParaRPr lang="ru-RU" sz="20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715140" y="6000768"/>
            <a:ext cx="2214578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27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</a:rPr>
              <a:t>НАЗАД</a:t>
            </a:r>
            <a:endParaRPr lang="ru-RU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Рисунок 17" descr="штора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19872" y="2492896"/>
            <a:ext cx="3699917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штора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3568" y="2492896"/>
            <a:ext cx="2835821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467544" y="2708920"/>
            <a:ext cx="6408738" cy="0"/>
          </a:xfrm>
          <a:prstGeom prst="line">
            <a:avLst/>
          </a:prstGeom>
          <a:noFill/>
          <a:ln w="66675" cmpd="sng"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1"/>
              <a:tileRect/>
            </a:gra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0.28368 -0.226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11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333 0.03145 L 1.30677 0.0228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7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611 -0.01411 L 0.70451 -0.01897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16" grpId="0" animBg="1"/>
      <p:bldP spid="23" grpId="0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332656"/>
            <a:ext cx="7847518" cy="6120680"/>
          </a:xfrm>
          <a:prstGeom prst="rect">
            <a:avLst/>
          </a:prstGeom>
          <a:ln>
            <a:solidFill>
              <a:srgbClr val="FFC000"/>
            </a:solidFill>
          </a:ln>
          <a:effectLst>
            <a:softEdge rad="1125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827584" y="332656"/>
            <a:ext cx="7704856" cy="1296144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1628800"/>
            <a:ext cx="37419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динамические паузы</a:t>
            </a:r>
            <a:endParaRPr lang="ru-RU" sz="2800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4"/>
          <p:cNvSpPr txBox="1">
            <a:spLocks/>
          </p:cNvSpPr>
          <p:nvPr/>
        </p:nvSpPr>
        <p:spPr bwMode="auto">
          <a:xfrm>
            <a:off x="971600" y="2204864"/>
            <a:ext cx="7488832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Физкультминутка при изучении темы «Инерция» в 7 классе:  </a:t>
            </a:r>
            <a:r>
              <a:rPr lang="ru-RU" sz="2000" b="1" dirty="0" smtClean="0"/>
              <a:t>«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Представьте, что вы пассажиры автобуса,  давайте выберем водителя. Я говорю, как едет  автобус, а вы  наклонами туловища покажите, что с вами будет происходить в следующих случаях.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1. Автобус резко начинает движение вперед.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2. Автобус поворачивает вправо.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3. Автобус  резко  тормозит.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4. Автобус  снова разгоняется.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5. Автобус поворачивает влево.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6. Автобус тормозит.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Приехали!»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4754" name="Picture 2" descr="http://cs11512.userapi.com/u36864992/146961582/x_4fcce8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40152" y="4365104"/>
            <a:ext cx="2784309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665168" cy="1425575"/>
          </a:xfrm>
        </p:spPr>
        <p:txBody>
          <a:bodyPr/>
          <a:lstStyle/>
          <a:p>
            <a:pPr algn="ctr" eaLnBrk="1" fontAlgn="auto" hangingPunct="1">
              <a:spcBef>
                <a:spcPts val="300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Зарядка для глаз</a:t>
            </a:r>
            <a:br>
              <a:rPr lang="ru-RU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/>
              <a:t>Посчитаем уток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339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25780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Сколько уточек Вы увидели?  </a:t>
            </a:r>
          </a:p>
        </p:txBody>
      </p:sp>
      <p:pic>
        <p:nvPicPr>
          <p:cNvPr id="14340" name="Picture 3" descr="C:\Users\Администратор\Desktop\Оптические игры\ут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450" y="1427163"/>
            <a:ext cx="7056958" cy="4946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67600" cy="1080666"/>
          </a:xfrm>
        </p:spPr>
        <p:txBody>
          <a:bodyPr>
            <a:normAutofit fontScale="90000"/>
          </a:bodyPr>
          <a:lstStyle/>
          <a:p>
            <a:pPr eaLnBrk="1" fontAlgn="auto" hangingPunct="1">
              <a:spcBef>
                <a:spcPts val="3600"/>
              </a:spcBef>
              <a:spcAft>
                <a:spcPts val="0"/>
              </a:spcAft>
              <a:defRPr/>
            </a:pPr>
            <a:r>
              <a:rPr lang="ru-RU" sz="4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Зарядка для глаз</a:t>
            </a:r>
            <a:br>
              <a:rPr lang="ru-RU" sz="49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/>
              <a:t>Ответ: 9 уток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3" name="Picture 4" descr="C:\Users\Администратор\Desktop\Оптические игры\ут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42987" y="1253708"/>
            <a:ext cx="7273429" cy="50978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2132856"/>
            <a:ext cx="7560840" cy="4525963"/>
          </a:xfrm>
        </p:spPr>
        <p:txBody>
          <a:bodyPr/>
          <a:lstStyle/>
          <a:p>
            <a:pPr lvl="1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 «Инерция»</a:t>
            </a:r>
          </a:p>
          <a:p>
            <a:pPr marL="457200" indent="-4572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Почему  нельзя  переходить  дорогу  перед  близко  идущим  транспортом?</a:t>
            </a:r>
          </a:p>
          <a:p>
            <a:pPr marL="457200" indent="-4572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Мальчик  играл  на  тротуаре  с  мячом.   Неожиданно  мяч  выкатился  на  дорогу.  Чтобы  поймать  мяч  и  вернуться  назад,  необходимо  7  секунд.  Какой  путь  пройдет  за  это  время  машина,  движущаяся  со  скоростью  60 км/ч?</a:t>
            </a:r>
          </a:p>
          <a:p>
            <a:pPr marL="457200" indent="-45720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тема  «Глаз.  Зрение.  Очки»  </a:t>
            </a:r>
          </a:p>
          <a:p>
            <a:pPr marL="457200" indent="-4572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дать  рекомендации  по  сохранению   нормального  зрения.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тема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«Волны»  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показать  последствия  громких  звуков,    шумов  на  человека.</a:t>
            </a:r>
          </a:p>
          <a:p>
            <a:pPr algn="just">
              <a:buFont typeface="Wingdings" pitchFamily="2" charset="2"/>
              <a:buChar char="v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700808"/>
            <a:ext cx="67778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задачи, связанные с изучением здоровья</a:t>
            </a:r>
            <a:endParaRPr lang="ru-RU" sz="2800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827584" y="332656"/>
            <a:ext cx="7704856" cy="1296144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2132856"/>
            <a:ext cx="842090" cy="432048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физика</a:t>
            </a:r>
            <a:endParaRPr lang="ru-RU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970a368c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19672" y="548680"/>
            <a:ext cx="7056784" cy="57107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292225" y="1857375"/>
            <a:ext cx="7851775" cy="18288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dirty="0" smtClean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Решение задач на проценты</a:t>
            </a:r>
            <a:endParaRPr lang="ru-RU" sz="7200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404664"/>
            <a:ext cx="769121" cy="5976664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ru-RU" sz="32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472282" cy="86409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от витамина С</a:t>
            </a:r>
            <a:endParaRPr lang="ru-RU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vegetables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109668" y="1700808"/>
            <a:ext cx="3661330" cy="3168352"/>
          </a:xfrm>
        </p:spPr>
      </p:pic>
      <p:sp>
        <p:nvSpPr>
          <p:cNvPr id="6" name="TextBox 5"/>
          <p:cNvSpPr txBox="1"/>
          <p:nvPr/>
        </p:nvSpPr>
        <p:spPr>
          <a:xfrm>
            <a:off x="428596" y="4000504"/>
            <a:ext cx="24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908720"/>
            <a:ext cx="77443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Одна сигарета разрушает 25 мг витамина С. Дневная норма приема витамина С 500 мг. Сколько витамина ворует у себя тот, кто выкуривает 14 сигарет в день?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Сколько витамина С у него остается?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2219918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Решение.   1) 25 </a:t>
            </a:r>
            <a:r>
              <a:rPr lang="ru-RU" b="1" i="1" dirty="0" smtClean="0">
                <a:latin typeface="Times New Roman" pitchFamily="18" charset="0"/>
                <a:ea typeface="Arial Unicode MS"/>
                <a:cs typeface="Times New Roman" pitchFamily="18" charset="0"/>
              </a:rPr>
              <a:t>∙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14 =  350 мг.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2) 500 – 350 = 150 мг.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 350 мг; 150 мг.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D:\Ольга\ФОТО\О.Д\100OLYMP\P3130019.JPG"/>
          <p:cNvPicPr>
            <a:picLocks noChangeAspect="1" noChangeArrowheads="1"/>
          </p:cNvPicPr>
          <p:nvPr/>
        </p:nvPicPr>
        <p:blipFill>
          <a:blip r:embed="rId3" cstate="email">
            <a:lum bright="30000" contrast="40000"/>
          </a:blip>
          <a:srcRect/>
          <a:stretch>
            <a:fillRect/>
          </a:stretch>
        </p:blipFill>
        <p:spPr bwMode="auto">
          <a:xfrm>
            <a:off x="971600" y="3645024"/>
            <a:ext cx="3940013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5deadd69d6b7560420413bbd287.jpe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3968" y="2420888"/>
            <a:ext cx="4501581" cy="3378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215423" y="332656"/>
            <a:ext cx="707142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Отделение </a:t>
            </a:r>
            <a:r>
              <a:rPr lang="ru-RU" sz="3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сердечно-сосудисты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заболеваний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412776"/>
            <a:ext cx="73866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30 больных перенесли инфаркт (нарушение питания участка сердечной мышцы  и его омертвение). Известно, что среди      них 80% курящих. Сколько человек  могли бы быть здоровыми?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708920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Решение. 30 : 100  80 = 24 здоровых человека.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Ответ: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D:\Ольга\ФОТО\О.Д\100OLYMP\P31300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3861048"/>
            <a:ext cx="3161654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ФОТО\открытые уроки, март 2012г\P10100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3140968"/>
            <a:ext cx="4320480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755576" y="332656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Здоровьесберегающие</a:t>
            </a:r>
            <a:r>
              <a:rPr lang="ru-RU" sz="2400" b="1" dirty="0" smtClean="0"/>
              <a:t> образовательные технологии – это технологии, использование которых в образовательном процессе идет на пользу здоровья учащихся.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1484784"/>
            <a:ext cx="280831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Опережающее обучение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1556792"/>
            <a:ext cx="316835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Уровневая дифференциация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2636912"/>
            <a:ext cx="417646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Подача материала крупными блоками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43808" y="2060848"/>
            <a:ext cx="410445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Нормированное домашнее задание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2852936"/>
            <a:ext cx="320486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Обеспечение психологической поддержки обучающихся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508104" y="4005064"/>
            <a:ext cx="3168352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Использование учебных тренингов для укрепления памяти и отработки учебных навыков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08104" y="5445224"/>
            <a:ext cx="309634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Физкультминутки и другие оздоровительные моменты на уроке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1772816"/>
            <a:ext cx="4427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эмоциональные разрядки</a:t>
            </a:r>
            <a:endParaRPr lang="ru-RU" sz="2800" b="1" i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827584" y="332656"/>
            <a:ext cx="7704856" cy="1296144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0419" name="Picture 3" descr="D:\Ольга\ФОТО\открытые уроки, март 2012г\DCIM\100NIKON\DSCN01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2276872"/>
            <a:ext cx="2844824" cy="2134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420" name="Picture 4" descr="D:\Ольга\ФОТО\открытые уроки, март 2012г\DCIM\100NIKON\DSCN00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736" y="4581128"/>
            <a:ext cx="2833091" cy="1837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572000" y="227687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Нам радостно, нам весело!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Смеёмся мы с утра.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Но вот пришло мгновение,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Серьёзным стать пора.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Глазки прикрыли, ручки сложили,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Головки опустили, ротики закрыли.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И затихли на минутку,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Чтоб не слышать даже шутку,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Чтоб не видеть никого,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А себя лишь одного! 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1700808"/>
            <a:ext cx="4351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личный пример учителя</a:t>
            </a:r>
            <a:endParaRPr lang="ru-RU" sz="2800" b="1" i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827584" y="332656"/>
            <a:ext cx="7704856" cy="1296144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27687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2149019"/>
            <a:ext cx="48965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Благодаря позитивному примеру учителя дети овладевают</a:t>
            </a:r>
          </a:p>
          <a:p>
            <a:pPr marL="804863" indent="-354013"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способами делового и личностного общения, </a:t>
            </a:r>
          </a:p>
          <a:p>
            <a:pPr marL="804863" indent="-354013"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сотрудничества,</a:t>
            </a:r>
          </a:p>
          <a:p>
            <a:pPr marL="804863" indent="-354013"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принятия иной точки зрения,</a:t>
            </a:r>
          </a:p>
          <a:p>
            <a:pPr marL="804863" indent="-354013"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умением слышать и слушать,</a:t>
            </a:r>
          </a:p>
          <a:p>
            <a:pPr marL="804863" indent="-354013"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умением понять и принять другого человека, что помогает развитию коммуникативных навыков, толерантности, </a:t>
            </a:r>
          </a:p>
          <a:p>
            <a:pPr marL="804863" indent="-354013"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овладевают способами формирования правильной осанки.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G:\фото с урока\P10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2060848"/>
            <a:ext cx="3391412" cy="2543559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844824"/>
            <a:ext cx="21216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рефлексия</a:t>
            </a:r>
            <a:endParaRPr lang="ru-RU" sz="2800" b="1" i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"/>
          <p:cNvSpPr txBox="1">
            <a:spLocks noChangeArrowheads="1"/>
          </p:cNvSpPr>
          <p:nvPr/>
        </p:nvSpPr>
        <p:spPr bwMode="auto">
          <a:xfrm>
            <a:off x="827584" y="332656"/>
            <a:ext cx="7704856" cy="1296144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2420888"/>
            <a:ext cx="384042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971600" y="2564904"/>
            <a:ext cx="38884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Желательно, чтобы завершение урока было спокойным: учащиеся имели возможность задать учителю вопросы, учитель мог прокомментировать задание на дом.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6" descr="http://news.am/pic/news/475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2348880"/>
            <a:ext cx="2895600" cy="3857625"/>
          </a:xfrm>
          <a:prstGeom prst="rect">
            <a:avLst/>
          </a:prstGeom>
          <a:noFill/>
        </p:spPr>
      </p:pic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827584" y="332656"/>
            <a:ext cx="7704856" cy="1296144"/>
          </a:xfrm>
          <a:prstGeom prst="rect">
            <a:avLst/>
          </a:prstGeom>
          <a:ln w="9525" cap="flat" cmpd="sng" algn="ctr">
            <a:solidFill>
              <a:schemeClr val="accent3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Методы, приёмы и формы обучения, способствующие сохранению и укреплению здоровья учащихся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772816"/>
            <a:ext cx="33978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домашнее задание</a:t>
            </a:r>
            <a:endParaRPr lang="ru-RU" sz="2800" b="1" i="1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97552" cy="114300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D25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Уважаемые коллеги!</a:t>
            </a:r>
            <a:br>
              <a:rPr lang="ru-RU" sz="2800" b="1" i="1" dirty="0" smtClean="0">
                <a:solidFill>
                  <a:srgbClr val="D25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rgbClr val="D25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ЗДОРОВЬЕСБЕРЕГАЮЩАЯ СРЕДА – ЭТО СРЕДА ПЕДАГОГИЧЕСКОЙ КУЛЬТУРЫ</a:t>
            </a:r>
            <a:endParaRPr lang="ru-RU" sz="2800" b="1" i="1" dirty="0">
              <a:solidFill>
                <a:srgbClr val="D255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916832"/>
            <a:ext cx="7787208" cy="45259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 спешите ставить отметку, особенно плохую.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Делайте ребенку замечания так, чтобы не уронить его авторитет в классе, лучше конфиденциально, выражая не свое раздражение, а желание помочь.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 делайте бесконечные замечания.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Проследите, сколько слов с частицей «НЕ» у Вас в речи. Это - тоже  форма психологического насилия.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Помощь не должна быть навязчивой, предлагайте ее, если ребенок мотивирован на нее.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 сравнивайте одного ребенка с другим, более успешным в настоящее время.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Оптимистически прогнозируйте учебную деятельность ребенка.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Создавайте ситуации успеха для каждого ребенка.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Пытайтесь разобраться в причинах неудач ребенка.</a:t>
            </a:r>
          </a:p>
          <a:p>
            <a:pPr>
              <a:buFont typeface="Arial" pitchFamily="34" charset="0"/>
              <a:buChar char="•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725544" cy="114300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D25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Уважаемые коллеги!</a:t>
            </a:r>
            <a:br>
              <a:rPr lang="ru-RU" sz="2800" b="1" i="1" dirty="0" smtClean="0">
                <a:solidFill>
                  <a:srgbClr val="D25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rgbClr val="D25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ЗДОРОВЬЕСБЕРЕГАЮЩАЯ СРЕДА – ЭТО СРЕДА ПЕДАГОГИЧЕСКОЙ КУЛЬТУРЫ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988840"/>
            <a:ext cx="7632848" cy="4525963"/>
          </a:xfrm>
        </p:spPr>
        <p:txBody>
          <a:bodyPr/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Помните, что знания и умения ребенка, приобретаемые в школе – еще не вся его жизнь; </a:t>
            </a: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самое главное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каким он вырастет человеком, гражданином, семьянином, не потеряет ли любовь к познанию, саморазвитию.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Ребенок имеет право быть не таким, каким хотите его видеть Вы.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Помните, что проблемы ребенка с учебой и поведением всегда носят комплексный характер.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Если вы не можете научить ребенка, это еще не значит, что он не обучаем или Вы – плохой специалист. Там, где есть общение людей, бывают случаи плохой психофизиологической совместимости. Может быть, у другого педагога этот ребенок будет успешнее.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Никогда не рассказывайте родителю одного ребенка о проблемах чужого ребенка ( или его родителей ).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99592" y="620688"/>
            <a:ext cx="7797552" cy="114300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D25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Уважаемые коллеги!</a:t>
            </a:r>
            <a:br>
              <a:rPr lang="ru-RU" sz="2800" b="1" i="1" dirty="0" smtClean="0">
                <a:solidFill>
                  <a:srgbClr val="D25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rgbClr val="D25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ЗДОРОВЬЕСБЕРЕГАЮЩАЯ СРЕДА – ЭТО СРЕДА ПЕДАГОГИЧЕСКОЙ КУЛЬТУРЫ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27584" y="2132856"/>
            <a:ext cx="7797552" cy="2664296"/>
          </a:xfrm>
        </p:spPr>
        <p:txBody>
          <a:bodyPr/>
          <a:lstStyle/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Заботьтесь о здоровье детей, включайте физкультминутки и динамические паузы, следите за чистотой в классе, температурным режимом, освещенностью, что прямо влияет на здоровье учеников. Приучайте своих учащихся к здоровому образу жизни. Будьте для них ярким примером.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chitalochka-ru.ru/wp-content/uploads/2012/01/0_6c7b5_71d9b453_L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224" y="4509120"/>
            <a:ext cx="2040227" cy="194421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620688"/>
            <a:ext cx="7035901" cy="9361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5538" name="Picture 2" descr="http://mirgif.com/cvety/cvety4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2060848"/>
            <a:ext cx="3705225" cy="3857625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ru-RU" sz="2800" dirty="0" smtClean="0"/>
              <a:t>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Возрастание учебной нагрузки, повышение утомляемости на уроке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www.zdorovje-rebenka.ru/wp-content/uploads/2012/09/shkoljnye-bolezn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412776"/>
            <a:ext cx="5029342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 descr="BD00146_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3717032"/>
            <a:ext cx="2729037" cy="2708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992888" cy="936104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Неумение учащихся самостоятельно преодолевать усталость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twilighters.ru/upload/iblock/deb/deba4e6044b8e6aab67c3d5245b008a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556792"/>
            <a:ext cx="7409178" cy="4645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8" name="Picture 6" descr="http://static.skynetblogs.be/media/1670/086_cffd6adce4205d2c6d01d8eed8f8b28d.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3429000"/>
            <a:ext cx="1944216" cy="30655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Повышенная степень тревожности из-за боязни не быть успешным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8914" name="Picture 2" descr="http://www.theparentreport.com/wp-content/uploads/2012/08/Social-Anxiety-Disord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16918" y="1696886"/>
            <a:ext cx="6059538" cy="4036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Однообразие видов деятельности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www.tsogu.ru/media/photos/2011/01_11/na-rabotu-posle-kaniku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7" y="1484784"/>
            <a:ext cx="6569445" cy="4361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899592" y="1268760"/>
            <a:ext cx="44644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5250" marR="0" lvl="0" indent="2603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обеспечить школьнику возможность сохранения здоровья за период обучения в школе,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957" y="404665"/>
            <a:ext cx="3309699" cy="2448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971600" y="476672"/>
            <a:ext cx="20162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D25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Цели:</a:t>
            </a:r>
            <a:endParaRPr lang="ru-RU" sz="4000" b="1" i="1" dirty="0" smtClean="0">
              <a:solidFill>
                <a:srgbClr val="D255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852936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730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сформировать у него необходимые знания, умения и навыки по здоровому образу жизни,</a:t>
            </a:r>
          </a:p>
          <a:p>
            <a:pPr lvl="0" indent="2730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lvl="0" indent="27305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научить использовать полученные знания в повседневной жизни.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971600" y="212785"/>
            <a:ext cx="7560840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D255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Задачи: 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D255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создать каждому ученику необходимые и достаточные условия личностного развития;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предоставить учащимся многообразные знания и виды деятельности для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опробывания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 своих сил и возможностей, проявления интересов и склонностей;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перейти от пассивных форм обучения к деятельному с вовлечением учащихся в самостоятельную познавательную деятельность;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формировать физически здоровую толерантную личность, способную свободно адаптироваться в современном мире.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</Template>
  <TotalTime>257</TotalTime>
  <Words>1118</Words>
  <Application>Microsoft Office PowerPoint</Application>
  <PresentationFormat>Экран (4:3)</PresentationFormat>
  <Paragraphs>195</Paragraphs>
  <Slides>37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0" baseType="lpstr">
      <vt:lpstr>1_Тема Office</vt:lpstr>
      <vt:lpstr>2_Тема Office</vt:lpstr>
      <vt:lpstr>Формула</vt:lpstr>
      <vt:lpstr>Слайд 1</vt:lpstr>
      <vt:lpstr>Слайд 2</vt:lpstr>
      <vt:lpstr>Слайд 3</vt:lpstr>
      <vt:lpstr> Возрастание учебной нагрузки, повышение утомляемости на уроке </vt:lpstr>
      <vt:lpstr>Неумение учащихся самостоятельно преодолевать усталость </vt:lpstr>
      <vt:lpstr>Повышенная степень тревожности из-за боязни не быть успешным</vt:lpstr>
      <vt:lpstr>Однообразие видов деятельности</vt:lpstr>
      <vt:lpstr>Слайд 8</vt:lpstr>
      <vt:lpstr>Слайд 9</vt:lpstr>
      <vt:lpstr> Организация урока  на основе принципов здоровьесбережения</vt:lpstr>
      <vt:lpstr> Методы, приёмы и формы обучения, способствующие сохранению и укреплению здоровья учащихся </vt:lpstr>
      <vt:lpstr>Слайд 12</vt:lpstr>
      <vt:lpstr>Слайд 13</vt:lpstr>
      <vt:lpstr> </vt:lpstr>
      <vt:lpstr>Слайд 15</vt:lpstr>
      <vt:lpstr> Распределение интенсивности  умственной деятельности</vt:lpstr>
      <vt:lpstr>Работоспособность в течение  учебного дня </vt:lpstr>
      <vt:lpstr>Слайд 18</vt:lpstr>
      <vt:lpstr> </vt:lpstr>
      <vt:lpstr>Слайд 20</vt:lpstr>
      <vt:lpstr>Слайд 21</vt:lpstr>
      <vt:lpstr>Слайд 22</vt:lpstr>
      <vt:lpstr>Слайд 23</vt:lpstr>
      <vt:lpstr>Зарядка для глаз Посчитаем уток  </vt:lpstr>
      <vt:lpstr>Зарядка для глаз Ответ: 9 уток </vt:lpstr>
      <vt:lpstr>Слайд 26</vt:lpstr>
      <vt:lpstr>Решение задач на проценты</vt:lpstr>
      <vt:lpstr>Задача от витамина С</vt:lpstr>
      <vt:lpstr>Слайд 29</vt:lpstr>
      <vt:lpstr>Слайд 30</vt:lpstr>
      <vt:lpstr>Слайд 31</vt:lpstr>
      <vt:lpstr> </vt:lpstr>
      <vt:lpstr> </vt:lpstr>
      <vt:lpstr>Уважаемые коллеги! ЗДОРОВЬЕСБЕРЕГАЮЩАЯ СРЕДА – ЭТО СРЕДА ПЕДАГОГИЧЕСКОЙ КУЛЬТУРЫ</vt:lpstr>
      <vt:lpstr>Уважаемые коллеги! ЗДОРОВЬЕСБЕРЕГАЮЩАЯ СРЕДА – ЭТО СРЕДА ПЕДАГОГИЧЕСКОЙ КУЛЬТУРЫ</vt:lpstr>
      <vt:lpstr>Уважаемые коллеги! ЗДОРОВЬЕСБЕРЕГАЮЩАЯ СРЕДА – ЭТО СРЕДА ПЕДАГОГИЧЕСКОЙ КУЛЬТУРЫ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1</cp:lastModifiedBy>
  <cp:revision>26</cp:revision>
  <dcterms:created xsi:type="dcterms:W3CDTF">2012-11-26T15:03:09Z</dcterms:created>
  <dcterms:modified xsi:type="dcterms:W3CDTF">2017-09-21T07:03:59Z</dcterms:modified>
</cp:coreProperties>
</file>