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87" r:id="rId2"/>
  </p:sldMasterIdLst>
  <p:notesMasterIdLst>
    <p:notesMasterId r:id="rId19"/>
  </p:notesMasterIdLst>
  <p:sldIdLst>
    <p:sldId id="264" r:id="rId3"/>
    <p:sldId id="287" r:id="rId4"/>
    <p:sldId id="266" r:id="rId5"/>
    <p:sldId id="260" r:id="rId6"/>
    <p:sldId id="261" r:id="rId7"/>
    <p:sldId id="270" r:id="rId8"/>
    <p:sldId id="282" r:id="rId9"/>
    <p:sldId id="289" r:id="rId10"/>
    <p:sldId id="292" r:id="rId11"/>
    <p:sldId id="293" r:id="rId12"/>
    <p:sldId id="268" r:id="rId13"/>
    <p:sldId id="269" r:id="rId14"/>
    <p:sldId id="307" r:id="rId15"/>
    <p:sldId id="308" r:id="rId16"/>
    <p:sldId id="280" r:id="rId17"/>
    <p:sldId id="29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00"/>
    <a:srgbClr val="FF0000"/>
    <a:srgbClr val="0000CC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2292" autoAdjust="0"/>
    <p:restoredTop sz="9466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8628C1-30D0-498B-9C1E-74F25FE4E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" ГИМНАЗИЯ № 29"                   ИГОШИНА С.Н.</a:t>
            </a: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C1338-FEB9-44B8-A7A0-F6FAEC34B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" ГИМНАЗИЯ № 29"                   ИГОШИНА С.Н.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E4FBF-C488-4A57-9255-0B93E5BA2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" ГИМНАЗИЯ № 29"                   ИГОШИНА С.Н.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0E90C-44B7-473D-9C42-445405B1F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ru-RU" smtClean="0"/>
              <a:t>МОУ " ГИМНАЗИЯ № 29"                   ИГОШИНА С.Н.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5576D9F-D340-4C22-AB0B-24E7030D48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МОУ " ГИМНАЗИЯ № 29"                   ИГОШИНА С.Н.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3267929-A759-47C1-8D31-EA3482D77E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r>
              <a:rPr lang="ru-RU" smtClean="0"/>
              <a:t>МОУ " ГИМНАЗИЯ № 29"                   ИГОШИНА С.Н.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623E0DBE-A94E-480B-9523-50CAAE3901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МОУ " ГИМНАЗИЯ № 29"                   ИГОШИНА С.Н.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40A20C1-E9EB-4872-A827-DAA5CE9BC8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МОУ " ГИМНАЗИЯ № 29"                   ИГОШИНА С.Н.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77FA0D3-B198-4A4D-B039-27775F0736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МОУ " ГИМНАЗИЯ № 29"                   ИГОШИНА С.Н.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EEB5190-7023-4500-9D0D-24713974EF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r>
              <a:rPr lang="ru-RU" smtClean="0"/>
              <a:t>МОУ " ГИМНАЗИЯ № 29"                   ИГОШИНА С.Н.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A54570E-858F-4CB5-A935-D751DC9862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МОУ " ГИМНАЗИЯ № 29"                   ИГОШИНА С.Н.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1279B8F-7536-423E-A38D-8E11A56393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" ГИМНАЗИЯ № 29"                   ИГОШИНА С.Н.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D6050-7991-4A7F-B8E5-28C37BA99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МОУ " ГИМНАЗИЯ № 29"                   ИГОШИНА С.Н.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3FD080B-BD8C-40DF-AB11-D29E83C23B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МОУ " ГИМНАЗИЯ № 29"                   ИГОШИНА С.Н.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2CC2215-D0D1-4DE5-A247-194DAE1CD3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МОУ " ГИМНАЗИЯ № 29"                   ИГОШИНА С.Н.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F06B05B-4641-48E9-96D9-F41421E9DE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" ГИМНАЗИЯ № 29"                   ИГОШИНА С.Н.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A09BA-2F90-41E4-A6F9-3B978A02E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" ГИМНАЗИЯ № 29"                   ИГОШИНА С.Н.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6BF43-C23D-4797-94D7-967817F5B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" ГИМНАЗИЯ № 29"                   ИГОШИНА С.Н.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B265D-AD64-4DDB-A81D-745E42D4B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" ГИМНАЗИЯ № 29"                   ИГОШИНА С.Н.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F7660-B4BC-4407-B81F-37A05B989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" ГИМНАЗИЯ № 29"                   ИГОШИНА С.Н.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664A9-A4B3-4A7A-9E0A-1B9C29617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" ГИМНАЗИЯ № 29"                   ИГОШИНА С.Н.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E5032-ACD6-4836-AE95-246259387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" ГИМНАЗИЯ № 29"                   ИГОШИНА С.Н.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60409-E80D-4607-844F-397513703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ru-RU"/>
              <a:t>МОУ " ГИМНАЗИЯ № 29"                   ИГОШИНА С.Н.</a:t>
            </a: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933795F-FE4F-461E-8590-92DFC2EB1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482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482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08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3482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2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2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3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3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3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3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3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3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10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310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3483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3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4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3484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84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84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3113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3484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4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4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4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4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5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5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5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308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3485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5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84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3085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3485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3088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3486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3" y="32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3" y="17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2" y="89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2" y="13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3486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r>
              <a:rPr lang="ru-RU" smtClean="0"/>
              <a:t>МОУ " ГИМНАЗИЯ № 29"                   ИГОШИНА С.Н.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BB141B3-443D-47ED-B51E-F0BF96502A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14250" y="2214554"/>
            <a:ext cx="89297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 dirty="0">
                <a:solidFill>
                  <a:srgbClr val="FF0000"/>
                </a:solidFill>
              </a:rPr>
              <a:t>КАКИМИ БУКВАМИ ОБОЗНАЧАЮТСЯ </a:t>
            </a:r>
          </a:p>
          <a:p>
            <a:pPr algn="ctr">
              <a:spcBef>
                <a:spcPct val="50000"/>
              </a:spcBef>
            </a:pPr>
            <a:r>
              <a:rPr lang="ru-RU" sz="3200" b="1" i="1" dirty="0">
                <a:solidFill>
                  <a:srgbClr val="FF0000"/>
                </a:solidFill>
              </a:rPr>
              <a:t>СЛЕДУЮЩИЕ ФИЗИЧЕСКИЕ ВЕЛИЧИНЫ: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428596" y="4000504"/>
            <a:ext cx="6624637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i="1" dirty="0"/>
              <a:t>МАГНИТНЫЙ ПОТОК.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i="1" dirty="0"/>
              <a:t>ИНДУКЦИЯ МАГНИТНОГО ПОЛЯ.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i="1" dirty="0"/>
              <a:t>СИЛА АМПЕРА.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i="1" dirty="0"/>
              <a:t>СИЛА ТОКА.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i="1" dirty="0"/>
              <a:t>СКОРОСТЬ ЗАРЯДА.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 i="1" dirty="0"/>
              <a:t>ДЛИНА ПРОВОДНИКА.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14290"/>
            <a:ext cx="81439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Явление </a:t>
            </a:r>
          </a:p>
          <a:p>
            <a:pPr algn="ctr"/>
            <a:r>
              <a:rPr lang="ru-RU" sz="3600" b="1" kern="10" dirty="0" smtClean="0">
                <a:ln w="19050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Электромагнитной</a:t>
            </a:r>
          </a:p>
          <a:p>
            <a:pPr algn="ctr"/>
            <a:r>
              <a:rPr lang="ru-RU" sz="3600" b="1" kern="10" dirty="0" smtClean="0">
                <a:ln w="19050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 индукции.</a:t>
            </a:r>
            <a:endParaRPr lang="ru-RU" sz="3600" b="1" kern="10" dirty="0">
              <a:ln w="19050">
                <a:solidFill>
                  <a:srgbClr val="FF99CC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486400" y="6286520"/>
            <a:ext cx="3657600" cy="571480"/>
          </a:xfrm>
          <a:noFill/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МБОУ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Улюнская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СОШ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Аходаев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А.Д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0"/>
            <a:ext cx="2160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Физика - 9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 advAuto="40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/>
              <a:t>ЯВЛЕНИЕ ЭЛЕКТРОМАГНИТНОЙ ИНДУКЦИИ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27088" y="2349500"/>
            <a:ext cx="3770312" cy="3867150"/>
          </a:xfrm>
        </p:spPr>
        <p:txBody>
          <a:bodyPr>
            <a:normAutofit/>
          </a:bodyPr>
          <a:lstStyle/>
          <a:p>
            <a:pPr algn="ctr"/>
            <a:r>
              <a:rPr lang="ru-RU" sz="2400"/>
              <a:t>Заключается в возникновении электрического тока в замкнутом контуре при </a:t>
            </a:r>
          </a:p>
          <a:p>
            <a:pPr algn="ctr">
              <a:buFont typeface="Wingdings" pitchFamily="2" charset="2"/>
              <a:buNone/>
            </a:pPr>
            <a:r>
              <a:rPr lang="ru-RU" sz="2400" b="1">
                <a:solidFill>
                  <a:schemeClr val="folHlink"/>
                </a:solidFill>
              </a:rPr>
              <a:t>    </a:t>
            </a:r>
            <a:r>
              <a:rPr lang="ru-RU" sz="2400" b="1" u="sng">
                <a:solidFill>
                  <a:schemeClr val="folHlink"/>
                </a:solidFill>
              </a:rPr>
              <a:t>любом изменении магнитного потока</a:t>
            </a:r>
            <a:r>
              <a:rPr lang="ru-RU" sz="2400" b="1"/>
              <a:t> </a:t>
            </a:r>
            <a:r>
              <a:rPr lang="ru-RU" sz="2400"/>
              <a:t> через поверхность, ограниченную этим контуром</a:t>
            </a:r>
            <a:endParaRPr lang="ru-RU" sz="2400" b="1"/>
          </a:p>
        </p:txBody>
      </p:sp>
      <p:sp>
        <p:nvSpPr>
          <p:cNvPr id="4710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2000"/>
          </a:p>
          <a:p>
            <a:endParaRPr lang="ru-RU" sz="2000"/>
          </a:p>
          <a:p>
            <a:endParaRPr lang="ru-RU" sz="2000"/>
          </a:p>
          <a:p>
            <a:endParaRPr lang="ru-RU" sz="2000"/>
          </a:p>
          <a:p>
            <a:endParaRPr lang="ru-RU" sz="2000"/>
          </a:p>
          <a:p>
            <a:pPr algn="ctr"/>
            <a:r>
              <a:rPr lang="ru-RU" sz="2000"/>
              <a:t>Отличие полученного тока от известного нам ранее заключается в том, что для его получения </a:t>
            </a:r>
          </a:p>
          <a:p>
            <a:pPr algn="ctr">
              <a:buFont typeface="Wingdings" pitchFamily="2" charset="2"/>
              <a:buNone/>
            </a:pPr>
            <a:r>
              <a:rPr lang="ru-RU" sz="2400" b="1" u="sng">
                <a:solidFill>
                  <a:schemeClr val="folHlink"/>
                </a:solidFill>
              </a:rPr>
              <a:t>не нужен источник тока</a:t>
            </a:r>
          </a:p>
          <a:p>
            <a:endParaRPr lang="ru-RU" sz="2000" u="sng"/>
          </a:p>
        </p:txBody>
      </p:sp>
      <p:pic>
        <p:nvPicPr>
          <p:cNvPr id="47109" name="Picture 5" descr="замыкание ключ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428736"/>
            <a:ext cx="3311525" cy="18081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4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471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71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11188" y="333375"/>
            <a:ext cx="806450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latin typeface="Times New Roman" pitchFamily="18" charset="0"/>
              </a:rPr>
              <a:t>Возникновение в замкнутом проводнике электрического тока , обусловленное изменение магнитного поля называют явлением 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ЭЛЕКТРОМАГНИТНОЙ ИНДУКЦИИ.</a:t>
            </a:r>
          </a:p>
          <a:p>
            <a:pPr>
              <a:spcBef>
                <a:spcPct val="50000"/>
              </a:spcBef>
              <a:defRPr/>
            </a:pPr>
            <a:r>
              <a:rPr lang="ru-RU" sz="2800" b="1">
                <a:latin typeface="Times New Roman" pitchFamily="18" charset="0"/>
              </a:rPr>
              <a:t>Полученный ток называют – 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индукционным.</a:t>
            </a:r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250825" y="3789363"/>
            <a:ext cx="88931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000" b="1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71472" y="3429000"/>
            <a:ext cx="7920038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ВЫВОД:</a:t>
            </a:r>
            <a:r>
              <a:rPr lang="ru-RU" sz="3000" b="1" dirty="0"/>
              <a:t> Индукционный ток возникает только при относительном перемещении катушки и магнита. Направление индукционного тока зависит от направления вектора В внешнего магнитного поля.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build="p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85720" y="274638"/>
            <a:ext cx="7858180" cy="5654675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Немного из истории родного края</a:t>
            </a:r>
            <a:br>
              <a:rPr lang="ru-RU" sz="40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«</a:t>
            </a:r>
            <a:r>
              <a:rPr lang="ru-RU" sz="3200" dirty="0" err="1" smtClean="0"/>
              <a:t>Улзахинская</a:t>
            </a:r>
            <a:r>
              <a:rPr lang="ru-RU" sz="3200" dirty="0" smtClean="0"/>
              <a:t> ГЭС», которая находится на реке </a:t>
            </a:r>
            <a:r>
              <a:rPr lang="ru-RU" sz="3200" dirty="0" err="1" smtClean="0"/>
              <a:t>Улзаха</a:t>
            </a:r>
            <a:r>
              <a:rPr lang="ru-RU" sz="3200" dirty="0" smtClean="0"/>
              <a:t> с. </a:t>
            </a:r>
            <a:r>
              <a:rPr lang="ru-RU" sz="3200" dirty="0" err="1" smtClean="0"/>
              <a:t>Ярикто</a:t>
            </a:r>
            <a:r>
              <a:rPr lang="ru-RU" sz="3200" dirty="0" smtClean="0"/>
              <a:t>. Она обеспечивала электричеством три села</a:t>
            </a:r>
            <a:br>
              <a:rPr lang="ru-RU" sz="3200" dirty="0" smtClean="0"/>
            </a:br>
            <a:r>
              <a:rPr lang="ru-RU" sz="3200" dirty="0" err="1" smtClean="0"/>
              <a:t>Улюн</a:t>
            </a:r>
            <a:r>
              <a:rPr lang="ru-RU" sz="3200" dirty="0" smtClean="0"/>
              <a:t>, Улюкчикан, </a:t>
            </a:r>
            <a:r>
              <a:rPr lang="ru-RU" sz="3200" dirty="0" err="1" smtClean="0"/>
              <a:t>Ярикто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 smtClean="0"/>
              <a:t>Мощность – 360 кВт</a:t>
            </a:r>
            <a:br>
              <a:rPr lang="ru-RU" sz="3200" dirty="0" smtClean="0"/>
            </a:br>
            <a:r>
              <a:rPr lang="ru-RU" sz="3200" dirty="0" smtClean="0"/>
              <a:t>Год ввода – 1953 г.</a:t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МОУ " ГИМНАЗИЯ № 29"                   ИГОШИНА С.Н.</a:t>
            </a:r>
            <a:endParaRPr lang="ru-RU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08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000108"/>
            <a:ext cx="7242048" cy="2714644"/>
          </a:xfrm>
        </p:spPr>
        <p:txBody>
          <a:bodyPr>
            <a:noAutofit/>
          </a:bodyPr>
          <a:lstStyle/>
          <a:p>
            <a:r>
              <a:rPr lang="ru-RU" sz="3600" dirty="0" smtClean="0"/>
              <a:t>Итог урока</a:t>
            </a:r>
            <a:br>
              <a:rPr lang="ru-RU" sz="3600" dirty="0" smtClean="0"/>
            </a:br>
            <a:r>
              <a:rPr lang="ru-RU" sz="3600" dirty="0" smtClean="0"/>
              <a:t>Что нового узнали сегодня?</a:t>
            </a:r>
            <a:br>
              <a:rPr lang="ru-RU" sz="3600" dirty="0" smtClean="0"/>
            </a:br>
            <a:r>
              <a:rPr lang="ru-RU" sz="3600" dirty="0" smtClean="0"/>
              <a:t>Выставление оценок.</a:t>
            </a:r>
            <a:endParaRPr lang="ru-RU" sz="3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2"/>
          <p:cNvSpPr>
            <a:spLocks noChangeArrowheads="1" noChangeShapeType="1" noTextEdit="1"/>
          </p:cNvSpPr>
          <p:nvPr/>
        </p:nvSpPr>
        <p:spPr bwMode="auto">
          <a:xfrm>
            <a:off x="1187450" y="404813"/>
            <a:ext cx="6121400" cy="10890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Домашнее задание: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539750" y="1916113"/>
            <a:ext cx="806450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54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§</a:t>
            </a:r>
            <a:r>
              <a:rPr lang="ru-RU" sz="54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49.</a:t>
            </a:r>
          </a:p>
          <a:p>
            <a:pPr>
              <a:spcBef>
                <a:spcPct val="50000"/>
              </a:spcBef>
              <a:defRPr/>
            </a:pPr>
            <a:r>
              <a:rPr lang="ru-RU" sz="36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Упр.39(1,2).</a:t>
            </a:r>
          </a:p>
          <a:p>
            <a:pPr>
              <a:spcBef>
                <a:spcPct val="50000"/>
              </a:spcBef>
              <a:defRPr/>
            </a:pPr>
            <a:r>
              <a:rPr lang="ru-RU" sz="36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Подготовиться к лабораторной работе № 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4351" y="2967335"/>
            <a:ext cx="78752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428604"/>
            <a:ext cx="80010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kern="10" dirty="0" smtClean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Цель урока:</a:t>
            </a:r>
          </a:p>
          <a:p>
            <a:pPr algn="ctr"/>
            <a:r>
              <a:rPr lang="ru-RU" sz="4800" kern="10" dirty="0" smtClean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  </a:t>
            </a:r>
            <a:br>
              <a:rPr lang="ru-RU" sz="4800" kern="10" dirty="0" smtClean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</a:br>
            <a:r>
              <a:rPr lang="ru-RU" sz="4800" kern="10" dirty="0" smtClean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5000">
                      <a:srgbClr val="66008F"/>
                    </a:gs>
                    <a:gs pos="32499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1">
                      <a:srgbClr val="FF0000"/>
                    </a:gs>
                    <a:gs pos="67501">
                      <a:srgbClr val="BA0066"/>
                    </a:gs>
                    <a:gs pos="85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Arial"/>
                <a:cs typeface="Arial"/>
              </a:rPr>
              <a:t>Раскрытие физической</a:t>
            </a:r>
            <a:br>
              <a:rPr lang="ru-RU" sz="4800" kern="10" dirty="0" smtClean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5000">
                      <a:srgbClr val="66008F"/>
                    </a:gs>
                    <a:gs pos="32499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1">
                      <a:srgbClr val="FF0000"/>
                    </a:gs>
                    <a:gs pos="67501">
                      <a:srgbClr val="BA0066"/>
                    </a:gs>
                    <a:gs pos="85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Arial"/>
                <a:cs typeface="Arial"/>
              </a:rPr>
            </a:br>
            <a:r>
              <a:rPr lang="ru-RU" sz="4800" kern="10" dirty="0" smtClean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5000">
                      <a:srgbClr val="66008F"/>
                    </a:gs>
                    <a:gs pos="32499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1">
                      <a:srgbClr val="FF0000"/>
                    </a:gs>
                    <a:gs pos="67501">
                      <a:srgbClr val="BA0066"/>
                    </a:gs>
                    <a:gs pos="85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Arial"/>
                <a:cs typeface="Arial"/>
              </a:rPr>
              <a:t>сущности явления</a:t>
            </a:r>
            <a:br>
              <a:rPr lang="ru-RU" sz="4800" kern="10" dirty="0" smtClean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5000">
                      <a:srgbClr val="66008F"/>
                    </a:gs>
                    <a:gs pos="32499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1">
                      <a:srgbClr val="FF0000"/>
                    </a:gs>
                    <a:gs pos="67501">
                      <a:srgbClr val="BA0066"/>
                    </a:gs>
                    <a:gs pos="85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Arial"/>
                <a:cs typeface="Arial"/>
              </a:rPr>
            </a:br>
            <a:r>
              <a:rPr lang="ru-RU" sz="4800" kern="10" dirty="0" smtClean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5000">
                      <a:srgbClr val="66008F"/>
                    </a:gs>
                    <a:gs pos="32499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1">
                      <a:srgbClr val="FF0000"/>
                    </a:gs>
                    <a:gs pos="67501">
                      <a:srgbClr val="BA0066"/>
                    </a:gs>
                    <a:gs pos="85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Arial"/>
                <a:cs typeface="Arial"/>
              </a:rPr>
              <a:t>электромагнитной индукции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85720" y="3857628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 dirty="0">
                <a:solidFill>
                  <a:srgbClr val="FF0000"/>
                </a:solidFill>
              </a:rPr>
              <a:t>НАПИШИТЕ ЕДИНИЦЫ ИЗМЕРЕНИЯ ФИЗИЧЕСКИХ ВЕЛИЧИН: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85720" y="5072896"/>
            <a:ext cx="7056438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/>
              <a:t>1</a:t>
            </a:r>
            <a:r>
              <a:rPr lang="en-US" sz="2000" b="1" i="1" dirty="0"/>
              <a:t>1</a:t>
            </a:r>
            <a:r>
              <a:rPr lang="ru-RU" sz="2000" b="1" i="1" dirty="0"/>
              <a:t>. СИЛЫ ТОКА.</a:t>
            </a:r>
          </a:p>
          <a:p>
            <a:pPr>
              <a:spcBef>
                <a:spcPct val="50000"/>
              </a:spcBef>
            </a:pPr>
            <a:r>
              <a:rPr lang="ru-RU" sz="2000" b="1" i="1" dirty="0"/>
              <a:t>1</a:t>
            </a:r>
            <a:r>
              <a:rPr lang="en-US" sz="2000" b="1" i="1" dirty="0"/>
              <a:t>2</a:t>
            </a:r>
            <a:r>
              <a:rPr lang="ru-RU" sz="2000" b="1" i="1" dirty="0"/>
              <a:t>. МАГНИТНОГО ПОТОКА.</a:t>
            </a:r>
          </a:p>
          <a:p>
            <a:pPr>
              <a:spcBef>
                <a:spcPct val="50000"/>
              </a:spcBef>
            </a:pPr>
            <a:r>
              <a:rPr lang="ru-RU" sz="2000" b="1" i="1" dirty="0"/>
              <a:t>1</a:t>
            </a:r>
            <a:r>
              <a:rPr lang="en-US" sz="2000" b="1" i="1" dirty="0"/>
              <a:t>3</a:t>
            </a:r>
            <a:r>
              <a:rPr lang="ru-RU" sz="2000" b="1" i="1" dirty="0"/>
              <a:t>. МАГНИТНОЙ ИНДУКЦИИ.</a:t>
            </a:r>
          </a:p>
          <a:p>
            <a:pPr>
              <a:spcBef>
                <a:spcPct val="50000"/>
              </a:spcBef>
            </a:pPr>
            <a:r>
              <a:rPr lang="ru-RU" sz="2000" b="1" i="1" dirty="0"/>
              <a:t>1</a:t>
            </a:r>
            <a:r>
              <a:rPr lang="en-US" sz="2000" b="1" i="1" dirty="0"/>
              <a:t>4</a:t>
            </a:r>
            <a:r>
              <a:rPr lang="ru-RU" sz="2000" b="1" i="1" dirty="0"/>
              <a:t>. СИЛЫ ЛОРЕНЦА.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643050"/>
            <a:ext cx="4572000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b="1" i="1" dirty="0" smtClean="0"/>
              <a:t> 7. МАГНИТНОГО ПОТОКА.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i="1" dirty="0" smtClean="0"/>
              <a:t>  8. СИЛЫ, ДЕЙСТВУЮЩЕЙ НА ПРОВОДНИК С ТОКОМ.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i="1" dirty="0" smtClean="0"/>
              <a:t>  9. МАГНИТНОЙ ИНДУКЦИИ.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i="1" dirty="0" smtClean="0"/>
              <a:t>10. СИЛЫ, ДЕЙСТВУЮЩЕЙ НА ДВИЖУЩИЙСЯ ЗАРЯД.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14290"/>
            <a:ext cx="73581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НАПИШИТЕ ФОРМУЛУ ДЛЯ РАСЧЁТА</a:t>
            </a:r>
            <a:r>
              <a:rPr lang="en-US" sz="3200" b="1" i="1" dirty="0" smtClean="0">
                <a:solidFill>
                  <a:srgbClr val="FF0000"/>
                </a:solidFill>
              </a:rPr>
              <a:t>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 advAuto="500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059113" y="2781300"/>
            <a:ext cx="2592387" cy="349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Arial Black" pitchFamily="34" charset="0"/>
              </a:rPr>
              <a:t>×  ×  ×  ×  ×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Arial Black" pitchFamily="34" charset="0"/>
              </a:rPr>
              <a:t>×  ×  ×  ×  ×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Arial Black" pitchFamily="34" charset="0"/>
              </a:rPr>
              <a:t>×  ×  ×  ×  ×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Arial Black" pitchFamily="34" charset="0"/>
              </a:rPr>
              <a:t>×  ×  ×  ×  ×</a:t>
            </a:r>
          </a:p>
          <a:p>
            <a:pPr>
              <a:spcBef>
                <a:spcPct val="50000"/>
              </a:spcBef>
            </a:pPr>
            <a:r>
              <a:rPr lang="en-US" sz="2800" b="1"/>
              <a:t>B</a:t>
            </a:r>
          </a:p>
          <a:p>
            <a:pPr>
              <a:spcBef>
                <a:spcPct val="50000"/>
              </a:spcBef>
            </a:pPr>
            <a:endParaRPr lang="en-US">
              <a:latin typeface="Arial Black" pitchFamily="34" charset="0"/>
            </a:endParaRPr>
          </a:p>
        </p:txBody>
      </p:sp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971550" y="620713"/>
            <a:ext cx="7345363" cy="1296987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ЗАДАЧИ - РИСУНКИ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71550" y="2133600"/>
            <a:ext cx="7129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50825" y="2133600"/>
            <a:ext cx="82819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Укажите направление силы Ампера.</a:t>
            </a: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V="1">
            <a:off x="3995738" y="2924175"/>
            <a:ext cx="0" cy="18002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067175" y="3141663"/>
            <a:ext cx="288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I</a:t>
            </a:r>
            <a:endParaRPr lang="ru-RU" sz="2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3132138" y="5373688"/>
            <a:ext cx="358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48" grpId="0" animBg="1"/>
      <p:bldP spid="6150" grpId="0"/>
      <p:bldP spid="6151" grpId="0" animBg="1"/>
      <p:bldP spid="6152" grpId="0"/>
      <p:bldP spid="61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285720" y="1214422"/>
            <a:ext cx="4464050" cy="1296987"/>
          </a:xfrm>
          <a:prstGeom prst="ellips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2517745" y="2509822"/>
            <a:ext cx="14398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0" y="0"/>
            <a:ext cx="8569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16. </a:t>
            </a: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Определите направление тока в    проводнике?</a:t>
            </a: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2428860" y="642918"/>
            <a:ext cx="144463" cy="3311525"/>
          </a:xfrm>
          <a:prstGeom prst="can">
            <a:avLst>
              <a:gd name="adj" fmla="val 151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Oval 7"/>
          <p:cNvSpPr>
            <a:spLocks noChangeArrowheads="1"/>
          </p:cNvSpPr>
          <p:nvPr/>
        </p:nvSpPr>
        <p:spPr bwMode="auto">
          <a:xfrm>
            <a:off x="1293783" y="1501759"/>
            <a:ext cx="2447925" cy="6477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285720" y="1862122"/>
            <a:ext cx="719138" cy="12239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flipH="1" flipV="1">
            <a:off x="3957608" y="638159"/>
            <a:ext cx="792162" cy="1225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4173508" y="493697"/>
            <a:ext cx="503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</a:t>
            </a:r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>
            <a:off x="4244945" y="493697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642910" y="3071810"/>
            <a:ext cx="1223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В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717520" y="3086084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3886170" y="2725722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3813145" y="2654284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373283" y="1574784"/>
            <a:ext cx="792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?</a:t>
            </a: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0" y="3786190"/>
            <a:ext cx="8064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en-U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7</a:t>
            </a: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Определите магнитные полюсы катушки с током.</a:t>
            </a:r>
          </a:p>
        </p:txBody>
      </p:sp>
      <p:sp>
        <p:nvSpPr>
          <p:cNvPr id="47" name="AutoShape 8"/>
          <p:cNvSpPr>
            <a:spLocks noChangeArrowheads="1"/>
          </p:cNvSpPr>
          <p:nvPr/>
        </p:nvSpPr>
        <p:spPr bwMode="auto">
          <a:xfrm rot="-5400000">
            <a:off x="4213239" y="2482850"/>
            <a:ext cx="288925" cy="5076825"/>
          </a:xfrm>
          <a:prstGeom prst="can">
            <a:avLst>
              <a:gd name="adj" fmla="val 5710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" name="Oval 9"/>
          <p:cNvSpPr>
            <a:spLocks noChangeArrowheads="1"/>
          </p:cNvSpPr>
          <p:nvPr/>
        </p:nvSpPr>
        <p:spPr bwMode="auto">
          <a:xfrm>
            <a:off x="1027127" y="6534150"/>
            <a:ext cx="288925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9" name="Oval 10"/>
          <p:cNvSpPr>
            <a:spLocks noChangeArrowheads="1"/>
          </p:cNvSpPr>
          <p:nvPr/>
        </p:nvSpPr>
        <p:spPr bwMode="auto">
          <a:xfrm>
            <a:off x="7004064" y="6534150"/>
            <a:ext cx="288925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0" name="Text Box 22"/>
          <p:cNvSpPr txBox="1">
            <a:spLocks noChangeArrowheads="1"/>
          </p:cNvSpPr>
          <p:nvPr/>
        </p:nvSpPr>
        <p:spPr bwMode="auto">
          <a:xfrm>
            <a:off x="1027127" y="6461125"/>
            <a:ext cx="217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+</a:t>
            </a:r>
          </a:p>
        </p:txBody>
      </p:sp>
      <p:sp>
        <p:nvSpPr>
          <p:cNvPr id="51" name="Text Box 23"/>
          <p:cNvSpPr txBox="1">
            <a:spLocks noChangeArrowheads="1"/>
          </p:cNvSpPr>
          <p:nvPr/>
        </p:nvSpPr>
        <p:spPr bwMode="auto">
          <a:xfrm>
            <a:off x="7004064" y="6461125"/>
            <a:ext cx="288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-</a:t>
            </a:r>
          </a:p>
        </p:txBody>
      </p:sp>
      <p:sp>
        <p:nvSpPr>
          <p:cNvPr id="52" name="Freeform 27"/>
          <p:cNvSpPr>
            <a:spLocks/>
          </p:cNvSpPr>
          <p:nvPr/>
        </p:nvSpPr>
        <p:spPr bwMode="auto">
          <a:xfrm>
            <a:off x="1171589" y="4132262"/>
            <a:ext cx="1152525" cy="2401888"/>
          </a:xfrm>
          <a:custGeom>
            <a:avLst/>
            <a:gdLst>
              <a:gd name="T0" fmla="*/ 0 w 567"/>
              <a:gd name="T1" fmla="*/ 2147483647 h 1513"/>
              <a:gd name="T2" fmla="*/ 2147483647 w 567"/>
              <a:gd name="T3" fmla="*/ 2147483647 h 1513"/>
              <a:gd name="T4" fmla="*/ 2147483647 w 567"/>
              <a:gd name="T5" fmla="*/ 2147483647 h 1513"/>
              <a:gd name="T6" fmla="*/ 2147483647 w 567"/>
              <a:gd name="T7" fmla="*/ 2147483647 h 1513"/>
              <a:gd name="T8" fmla="*/ 2147483647 w 567"/>
              <a:gd name="T9" fmla="*/ 2147483647 h 15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67"/>
              <a:gd name="T16" fmla="*/ 0 h 1513"/>
              <a:gd name="T17" fmla="*/ 567 w 567"/>
              <a:gd name="T18" fmla="*/ 1513 h 15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67" h="1513">
                <a:moveTo>
                  <a:pt x="0" y="1513"/>
                </a:moveTo>
                <a:cubicBezTo>
                  <a:pt x="4" y="953"/>
                  <a:pt x="8" y="394"/>
                  <a:pt x="91" y="197"/>
                </a:cubicBezTo>
                <a:cubicBezTo>
                  <a:pt x="174" y="0"/>
                  <a:pt x="431" y="219"/>
                  <a:pt x="499" y="333"/>
                </a:cubicBezTo>
                <a:cubicBezTo>
                  <a:pt x="567" y="447"/>
                  <a:pt x="514" y="825"/>
                  <a:pt x="499" y="878"/>
                </a:cubicBezTo>
                <a:cubicBezTo>
                  <a:pt x="484" y="931"/>
                  <a:pt x="423" y="689"/>
                  <a:pt x="408" y="65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" name="Freeform 28"/>
          <p:cNvSpPr>
            <a:spLocks/>
          </p:cNvSpPr>
          <p:nvPr/>
        </p:nvSpPr>
        <p:spPr bwMode="auto">
          <a:xfrm>
            <a:off x="2252677" y="4373562"/>
            <a:ext cx="431800" cy="1223963"/>
          </a:xfrm>
          <a:custGeom>
            <a:avLst/>
            <a:gdLst>
              <a:gd name="T0" fmla="*/ 0 w 211"/>
              <a:gd name="T1" fmla="*/ 2147483647 h 771"/>
              <a:gd name="T2" fmla="*/ 2147483647 w 211"/>
              <a:gd name="T3" fmla="*/ 2147483647 h 771"/>
              <a:gd name="T4" fmla="*/ 2147483647 w 211"/>
              <a:gd name="T5" fmla="*/ 2147483647 h 771"/>
              <a:gd name="T6" fmla="*/ 2147483647 w 211"/>
              <a:gd name="T7" fmla="*/ 2147483647 h 771"/>
              <a:gd name="T8" fmla="*/ 2147483647 w 211"/>
              <a:gd name="T9" fmla="*/ 2147483647 h 7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1"/>
              <a:gd name="T16" fmla="*/ 0 h 771"/>
              <a:gd name="T17" fmla="*/ 211 w 211"/>
              <a:gd name="T18" fmla="*/ 771 h 7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1" h="771">
                <a:moveTo>
                  <a:pt x="0" y="332"/>
                </a:moveTo>
                <a:cubicBezTo>
                  <a:pt x="75" y="166"/>
                  <a:pt x="151" y="0"/>
                  <a:pt x="181" y="60"/>
                </a:cubicBezTo>
                <a:cubicBezTo>
                  <a:pt x="211" y="120"/>
                  <a:pt x="204" y="619"/>
                  <a:pt x="181" y="695"/>
                </a:cubicBezTo>
                <a:cubicBezTo>
                  <a:pt x="158" y="771"/>
                  <a:pt x="68" y="551"/>
                  <a:pt x="45" y="514"/>
                </a:cubicBezTo>
                <a:cubicBezTo>
                  <a:pt x="22" y="477"/>
                  <a:pt x="45" y="476"/>
                  <a:pt x="45" y="4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" name="Freeform 33"/>
          <p:cNvSpPr>
            <a:spLocks/>
          </p:cNvSpPr>
          <p:nvPr/>
        </p:nvSpPr>
        <p:spPr bwMode="auto">
          <a:xfrm>
            <a:off x="2684477" y="4373562"/>
            <a:ext cx="431800" cy="1223963"/>
          </a:xfrm>
          <a:custGeom>
            <a:avLst/>
            <a:gdLst>
              <a:gd name="T0" fmla="*/ 0 w 211"/>
              <a:gd name="T1" fmla="*/ 2147483647 h 771"/>
              <a:gd name="T2" fmla="*/ 2147483647 w 211"/>
              <a:gd name="T3" fmla="*/ 2147483647 h 771"/>
              <a:gd name="T4" fmla="*/ 2147483647 w 211"/>
              <a:gd name="T5" fmla="*/ 2147483647 h 771"/>
              <a:gd name="T6" fmla="*/ 2147483647 w 211"/>
              <a:gd name="T7" fmla="*/ 2147483647 h 771"/>
              <a:gd name="T8" fmla="*/ 2147483647 w 211"/>
              <a:gd name="T9" fmla="*/ 2147483647 h 7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1"/>
              <a:gd name="T16" fmla="*/ 0 h 771"/>
              <a:gd name="T17" fmla="*/ 211 w 211"/>
              <a:gd name="T18" fmla="*/ 771 h 7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1" h="771">
                <a:moveTo>
                  <a:pt x="0" y="332"/>
                </a:moveTo>
                <a:cubicBezTo>
                  <a:pt x="75" y="166"/>
                  <a:pt x="151" y="0"/>
                  <a:pt x="181" y="60"/>
                </a:cubicBezTo>
                <a:cubicBezTo>
                  <a:pt x="211" y="120"/>
                  <a:pt x="204" y="619"/>
                  <a:pt x="181" y="695"/>
                </a:cubicBezTo>
                <a:cubicBezTo>
                  <a:pt x="158" y="771"/>
                  <a:pt x="68" y="551"/>
                  <a:pt x="45" y="514"/>
                </a:cubicBezTo>
                <a:cubicBezTo>
                  <a:pt x="22" y="477"/>
                  <a:pt x="45" y="476"/>
                  <a:pt x="45" y="4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" name="Freeform 34"/>
          <p:cNvSpPr>
            <a:spLocks/>
          </p:cNvSpPr>
          <p:nvPr/>
        </p:nvSpPr>
        <p:spPr bwMode="auto">
          <a:xfrm>
            <a:off x="3116277" y="4373562"/>
            <a:ext cx="431800" cy="1223963"/>
          </a:xfrm>
          <a:custGeom>
            <a:avLst/>
            <a:gdLst>
              <a:gd name="T0" fmla="*/ 0 w 211"/>
              <a:gd name="T1" fmla="*/ 2147483647 h 771"/>
              <a:gd name="T2" fmla="*/ 2147483647 w 211"/>
              <a:gd name="T3" fmla="*/ 2147483647 h 771"/>
              <a:gd name="T4" fmla="*/ 2147483647 w 211"/>
              <a:gd name="T5" fmla="*/ 2147483647 h 771"/>
              <a:gd name="T6" fmla="*/ 2147483647 w 211"/>
              <a:gd name="T7" fmla="*/ 2147483647 h 771"/>
              <a:gd name="T8" fmla="*/ 2147483647 w 211"/>
              <a:gd name="T9" fmla="*/ 2147483647 h 7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1"/>
              <a:gd name="T16" fmla="*/ 0 h 771"/>
              <a:gd name="T17" fmla="*/ 211 w 211"/>
              <a:gd name="T18" fmla="*/ 771 h 7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1" h="771">
                <a:moveTo>
                  <a:pt x="0" y="332"/>
                </a:moveTo>
                <a:cubicBezTo>
                  <a:pt x="75" y="166"/>
                  <a:pt x="151" y="0"/>
                  <a:pt x="181" y="60"/>
                </a:cubicBezTo>
                <a:cubicBezTo>
                  <a:pt x="211" y="120"/>
                  <a:pt x="204" y="619"/>
                  <a:pt x="181" y="695"/>
                </a:cubicBezTo>
                <a:cubicBezTo>
                  <a:pt x="158" y="771"/>
                  <a:pt x="68" y="551"/>
                  <a:pt x="45" y="514"/>
                </a:cubicBezTo>
                <a:cubicBezTo>
                  <a:pt x="22" y="477"/>
                  <a:pt x="45" y="476"/>
                  <a:pt x="45" y="4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" name="Freeform 35"/>
          <p:cNvSpPr>
            <a:spLocks/>
          </p:cNvSpPr>
          <p:nvPr/>
        </p:nvSpPr>
        <p:spPr bwMode="auto">
          <a:xfrm>
            <a:off x="3548077" y="4373562"/>
            <a:ext cx="431800" cy="1223963"/>
          </a:xfrm>
          <a:custGeom>
            <a:avLst/>
            <a:gdLst>
              <a:gd name="T0" fmla="*/ 0 w 211"/>
              <a:gd name="T1" fmla="*/ 2147483647 h 771"/>
              <a:gd name="T2" fmla="*/ 2147483647 w 211"/>
              <a:gd name="T3" fmla="*/ 2147483647 h 771"/>
              <a:gd name="T4" fmla="*/ 2147483647 w 211"/>
              <a:gd name="T5" fmla="*/ 2147483647 h 771"/>
              <a:gd name="T6" fmla="*/ 2147483647 w 211"/>
              <a:gd name="T7" fmla="*/ 2147483647 h 771"/>
              <a:gd name="T8" fmla="*/ 2147483647 w 211"/>
              <a:gd name="T9" fmla="*/ 2147483647 h 7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1"/>
              <a:gd name="T16" fmla="*/ 0 h 771"/>
              <a:gd name="T17" fmla="*/ 211 w 211"/>
              <a:gd name="T18" fmla="*/ 771 h 7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1" h="771">
                <a:moveTo>
                  <a:pt x="0" y="332"/>
                </a:moveTo>
                <a:cubicBezTo>
                  <a:pt x="75" y="166"/>
                  <a:pt x="151" y="0"/>
                  <a:pt x="181" y="60"/>
                </a:cubicBezTo>
                <a:cubicBezTo>
                  <a:pt x="211" y="120"/>
                  <a:pt x="204" y="619"/>
                  <a:pt x="181" y="695"/>
                </a:cubicBezTo>
                <a:cubicBezTo>
                  <a:pt x="158" y="771"/>
                  <a:pt x="68" y="551"/>
                  <a:pt x="45" y="514"/>
                </a:cubicBezTo>
                <a:cubicBezTo>
                  <a:pt x="22" y="477"/>
                  <a:pt x="45" y="476"/>
                  <a:pt x="45" y="4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" name="Freeform 36"/>
          <p:cNvSpPr>
            <a:spLocks/>
          </p:cNvSpPr>
          <p:nvPr/>
        </p:nvSpPr>
        <p:spPr bwMode="auto">
          <a:xfrm>
            <a:off x="3979877" y="4373562"/>
            <a:ext cx="431800" cy="1223963"/>
          </a:xfrm>
          <a:custGeom>
            <a:avLst/>
            <a:gdLst>
              <a:gd name="T0" fmla="*/ 0 w 211"/>
              <a:gd name="T1" fmla="*/ 2147483647 h 771"/>
              <a:gd name="T2" fmla="*/ 2147483647 w 211"/>
              <a:gd name="T3" fmla="*/ 2147483647 h 771"/>
              <a:gd name="T4" fmla="*/ 2147483647 w 211"/>
              <a:gd name="T5" fmla="*/ 2147483647 h 771"/>
              <a:gd name="T6" fmla="*/ 2147483647 w 211"/>
              <a:gd name="T7" fmla="*/ 2147483647 h 771"/>
              <a:gd name="T8" fmla="*/ 2147483647 w 211"/>
              <a:gd name="T9" fmla="*/ 2147483647 h 7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1"/>
              <a:gd name="T16" fmla="*/ 0 h 771"/>
              <a:gd name="T17" fmla="*/ 211 w 211"/>
              <a:gd name="T18" fmla="*/ 771 h 7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1" h="771">
                <a:moveTo>
                  <a:pt x="0" y="332"/>
                </a:moveTo>
                <a:cubicBezTo>
                  <a:pt x="75" y="166"/>
                  <a:pt x="151" y="0"/>
                  <a:pt x="181" y="60"/>
                </a:cubicBezTo>
                <a:cubicBezTo>
                  <a:pt x="211" y="120"/>
                  <a:pt x="204" y="619"/>
                  <a:pt x="181" y="695"/>
                </a:cubicBezTo>
                <a:cubicBezTo>
                  <a:pt x="158" y="771"/>
                  <a:pt x="68" y="551"/>
                  <a:pt x="45" y="514"/>
                </a:cubicBezTo>
                <a:cubicBezTo>
                  <a:pt x="22" y="477"/>
                  <a:pt x="45" y="476"/>
                  <a:pt x="45" y="4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" name="Freeform 37"/>
          <p:cNvSpPr>
            <a:spLocks/>
          </p:cNvSpPr>
          <p:nvPr/>
        </p:nvSpPr>
        <p:spPr bwMode="auto">
          <a:xfrm>
            <a:off x="4411677" y="4373562"/>
            <a:ext cx="431800" cy="1223963"/>
          </a:xfrm>
          <a:custGeom>
            <a:avLst/>
            <a:gdLst>
              <a:gd name="T0" fmla="*/ 0 w 211"/>
              <a:gd name="T1" fmla="*/ 2147483647 h 771"/>
              <a:gd name="T2" fmla="*/ 2147483647 w 211"/>
              <a:gd name="T3" fmla="*/ 2147483647 h 771"/>
              <a:gd name="T4" fmla="*/ 2147483647 w 211"/>
              <a:gd name="T5" fmla="*/ 2147483647 h 771"/>
              <a:gd name="T6" fmla="*/ 2147483647 w 211"/>
              <a:gd name="T7" fmla="*/ 2147483647 h 771"/>
              <a:gd name="T8" fmla="*/ 2147483647 w 211"/>
              <a:gd name="T9" fmla="*/ 2147483647 h 7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1"/>
              <a:gd name="T16" fmla="*/ 0 h 771"/>
              <a:gd name="T17" fmla="*/ 211 w 211"/>
              <a:gd name="T18" fmla="*/ 771 h 7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1" h="771">
                <a:moveTo>
                  <a:pt x="0" y="332"/>
                </a:moveTo>
                <a:cubicBezTo>
                  <a:pt x="75" y="166"/>
                  <a:pt x="151" y="0"/>
                  <a:pt x="181" y="60"/>
                </a:cubicBezTo>
                <a:cubicBezTo>
                  <a:pt x="211" y="120"/>
                  <a:pt x="204" y="619"/>
                  <a:pt x="181" y="695"/>
                </a:cubicBezTo>
                <a:cubicBezTo>
                  <a:pt x="158" y="771"/>
                  <a:pt x="68" y="551"/>
                  <a:pt x="45" y="514"/>
                </a:cubicBezTo>
                <a:cubicBezTo>
                  <a:pt x="22" y="477"/>
                  <a:pt x="45" y="476"/>
                  <a:pt x="45" y="4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" name="Freeform 38"/>
          <p:cNvSpPr>
            <a:spLocks/>
          </p:cNvSpPr>
          <p:nvPr/>
        </p:nvSpPr>
        <p:spPr bwMode="auto">
          <a:xfrm>
            <a:off x="4845064" y="4373562"/>
            <a:ext cx="431800" cy="1223963"/>
          </a:xfrm>
          <a:custGeom>
            <a:avLst/>
            <a:gdLst>
              <a:gd name="T0" fmla="*/ 0 w 211"/>
              <a:gd name="T1" fmla="*/ 2147483647 h 771"/>
              <a:gd name="T2" fmla="*/ 2147483647 w 211"/>
              <a:gd name="T3" fmla="*/ 2147483647 h 771"/>
              <a:gd name="T4" fmla="*/ 2147483647 w 211"/>
              <a:gd name="T5" fmla="*/ 2147483647 h 771"/>
              <a:gd name="T6" fmla="*/ 2147483647 w 211"/>
              <a:gd name="T7" fmla="*/ 2147483647 h 771"/>
              <a:gd name="T8" fmla="*/ 2147483647 w 211"/>
              <a:gd name="T9" fmla="*/ 2147483647 h 7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1"/>
              <a:gd name="T16" fmla="*/ 0 h 771"/>
              <a:gd name="T17" fmla="*/ 211 w 211"/>
              <a:gd name="T18" fmla="*/ 771 h 7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1" h="771">
                <a:moveTo>
                  <a:pt x="0" y="332"/>
                </a:moveTo>
                <a:cubicBezTo>
                  <a:pt x="75" y="166"/>
                  <a:pt x="151" y="0"/>
                  <a:pt x="181" y="60"/>
                </a:cubicBezTo>
                <a:cubicBezTo>
                  <a:pt x="211" y="120"/>
                  <a:pt x="204" y="619"/>
                  <a:pt x="181" y="695"/>
                </a:cubicBezTo>
                <a:cubicBezTo>
                  <a:pt x="158" y="771"/>
                  <a:pt x="68" y="551"/>
                  <a:pt x="45" y="514"/>
                </a:cubicBezTo>
                <a:cubicBezTo>
                  <a:pt x="22" y="477"/>
                  <a:pt x="45" y="476"/>
                  <a:pt x="45" y="4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" name="Freeform 39"/>
          <p:cNvSpPr>
            <a:spLocks/>
          </p:cNvSpPr>
          <p:nvPr/>
        </p:nvSpPr>
        <p:spPr bwMode="auto">
          <a:xfrm>
            <a:off x="5276864" y="4373562"/>
            <a:ext cx="431800" cy="1223963"/>
          </a:xfrm>
          <a:custGeom>
            <a:avLst/>
            <a:gdLst>
              <a:gd name="T0" fmla="*/ 0 w 211"/>
              <a:gd name="T1" fmla="*/ 2147483647 h 771"/>
              <a:gd name="T2" fmla="*/ 2147483647 w 211"/>
              <a:gd name="T3" fmla="*/ 2147483647 h 771"/>
              <a:gd name="T4" fmla="*/ 2147483647 w 211"/>
              <a:gd name="T5" fmla="*/ 2147483647 h 771"/>
              <a:gd name="T6" fmla="*/ 2147483647 w 211"/>
              <a:gd name="T7" fmla="*/ 2147483647 h 771"/>
              <a:gd name="T8" fmla="*/ 2147483647 w 211"/>
              <a:gd name="T9" fmla="*/ 2147483647 h 7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1"/>
              <a:gd name="T16" fmla="*/ 0 h 771"/>
              <a:gd name="T17" fmla="*/ 211 w 211"/>
              <a:gd name="T18" fmla="*/ 771 h 7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1" h="771">
                <a:moveTo>
                  <a:pt x="0" y="332"/>
                </a:moveTo>
                <a:cubicBezTo>
                  <a:pt x="75" y="166"/>
                  <a:pt x="151" y="0"/>
                  <a:pt x="181" y="60"/>
                </a:cubicBezTo>
                <a:cubicBezTo>
                  <a:pt x="211" y="120"/>
                  <a:pt x="204" y="619"/>
                  <a:pt x="181" y="695"/>
                </a:cubicBezTo>
                <a:cubicBezTo>
                  <a:pt x="158" y="771"/>
                  <a:pt x="68" y="551"/>
                  <a:pt x="45" y="514"/>
                </a:cubicBezTo>
                <a:cubicBezTo>
                  <a:pt x="22" y="477"/>
                  <a:pt x="45" y="476"/>
                  <a:pt x="45" y="4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" name="Freeform 40"/>
          <p:cNvSpPr>
            <a:spLocks/>
          </p:cNvSpPr>
          <p:nvPr/>
        </p:nvSpPr>
        <p:spPr bwMode="auto">
          <a:xfrm>
            <a:off x="5708664" y="4373562"/>
            <a:ext cx="431800" cy="1223963"/>
          </a:xfrm>
          <a:custGeom>
            <a:avLst/>
            <a:gdLst>
              <a:gd name="T0" fmla="*/ 0 w 211"/>
              <a:gd name="T1" fmla="*/ 2147483647 h 771"/>
              <a:gd name="T2" fmla="*/ 2147483647 w 211"/>
              <a:gd name="T3" fmla="*/ 2147483647 h 771"/>
              <a:gd name="T4" fmla="*/ 2147483647 w 211"/>
              <a:gd name="T5" fmla="*/ 2147483647 h 771"/>
              <a:gd name="T6" fmla="*/ 2147483647 w 211"/>
              <a:gd name="T7" fmla="*/ 2147483647 h 771"/>
              <a:gd name="T8" fmla="*/ 2147483647 w 211"/>
              <a:gd name="T9" fmla="*/ 2147483647 h 7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1"/>
              <a:gd name="T16" fmla="*/ 0 h 771"/>
              <a:gd name="T17" fmla="*/ 211 w 211"/>
              <a:gd name="T18" fmla="*/ 771 h 7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1" h="771">
                <a:moveTo>
                  <a:pt x="0" y="332"/>
                </a:moveTo>
                <a:cubicBezTo>
                  <a:pt x="75" y="166"/>
                  <a:pt x="151" y="0"/>
                  <a:pt x="181" y="60"/>
                </a:cubicBezTo>
                <a:cubicBezTo>
                  <a:pt x="211" y="120"/>
                  <a:pt x="204" y="619"/>
                  <a:pt x="181" y="695"/>
                </a:cubicBezTo>
                <a:cubicBezTo>
                  <a:pt x="158" y="771"/>
                  <a:pt x="68" y="551"/>
                  <a:pt x="45" y="514"/>
                </a:cubicBezTo>
                <a:cubicBezTo>
                  <a:pt x="22" y="477"/>
                  <a:pt x="45" y="476"/>
                  <a:pt x="45" y="4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" name="Freeform 41"/>
          <p:cNvSpPr>
            <a:spLocks/>
          </p:cNvSpPr>
          <p:nvPr/>
        </p:nvSpPr>
        <p:spPr bwMode="auto">
          <a:xfrm>
            <a:off x="6140464" y="4373562"/>
            <a:ext cx="431800" cy="1223963"/>
          </a:xfrm>
          <a:custGeom>
            <a:avLst/>
            <a:gdLst>
              <a:gd name="T0" fmla="*/ 0 w 211"/>
              <a:gd name="T1" fmla="*/ 2147483647 h 771"/>
              <a:gd name="T2" fmla="*/ 2147483647 w 211"/>
              <a:gd name="T3" fmla="*/ 2147483647 h 771"/>
              <a:gd name="T4" fmla="*/ 2147483647 w 211"/>
              <a:gd name="T5" fmla="*/ 2147483647 h 771"/>
              <a:gd name="T6" fmla="*/ 2147483647 w 211"/>
              <a:gd name="T7" fmla="*/ 2147483647 h 771"/>
              <a:gd name="T8" fmla="*/ 2147483647 w 211"/>
              <a:gd name="T9" fmla="*/ 2147483647 h 7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1"/>
              <a:gd name="T16" fmla="*/ 0 h 771"/>
              <a:gd name="T17" fmla="*/ 211 w 211"/>
              <a:gd name="T18" fmla="*/ 771 h 7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1" h="771">
                <a:moveTo>
                  <a:pt x="0" y="332"/>
                </a:moveTo>
                <a:cubicBezTo>
                  <a:pt x="75" y="166"/>
                  <a:pt x="151" y="0"/>
                  <a:pt x="181" y="60"/>
                </a:cubicBezTo>
                <a:cubicBezTo>
                  <a:pt x="211" y="120"/>
                  <a:pt x="204" y="619"/>
                  <a:pt x="181" y="695"/>
                </a:cubicBezTo>
                <a:cubicBezTo>
                  <a:pt x="158" y="771"/>
                  <a:pt x="68" y="551"/>
                  <a:pt x="45" y="514"/>
                </a:cubicBezTo>
                <a:cubicBezTo>
                  <a:pt x="22" y="477"/>
                  <a:pt x="45" y="476"/>
                  <a:pt x="45" y="4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3" name="Freeform 42"/>
          <p:cNvSpPr>
            <a:spLocks/>
          </p:cNvSpPr>
          <p:nvPr/>
        </p:nvSpPr>
        <p:spPr bwMode="auto">
          <a:xfrm>
            <a:off x="6572264" y="4168775"/>
            <a:ext cx="576263" cy="2365375"/>
          </a:xfrm>
          <a:custGeom>
            <a:avLst/>
            <a:gdLst>
              <a:gd name="T0" fmla="*/ 0 w 363"/>
              <a:gd name="T1" fmla="*/ 2147483647 h 1490"/>
              <a:gd name="T2" fmla="*/ 2147483647 w 363"/>
              <a:gd name="T3" fmla="*/ 2147483647 h 1490"/>
              <a:gd name="T4" fmla="*/ 2147483647 w 363"/>
              <a:gd name="T5" fmla="*/ 2147483647 h 1490"/>
              <a:gd name="T6" fmla="*/ 0 60000 65536"/>
              <a:gd name="T7" fmla="*/ 0 60000 65536"/>
              <a:gd name="T8" fmla="*/ 0 60000 65536"/>
              <a:gd name="T9" fmla="*/ 0 w 363"/>
              <a:gd name="T10" fmla="*/ 0 h 1490"/>
              <a:gd name="T11" fmla="*/ 363 w 363"/>
              <a:gd name="T12" fmla="*/ 1490 h 14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3" h="1490">
                <a:moveTo>
                  <a:pt x="0" y="446"/>
                </a:moveTo>
                <a:cubicBezTo>
                  <a:pt x="83" y="223"/>
                  <a:pt x="167" y="0"/>
                  <a:pt x="227" y="174"/>
                </a:cubicBezTo>
                <a:cubicBezTo>
                  <a:pt x="287" y="348"/>
                  <a:pt x="340" y="1271"/>
                  <a:pt x="363" y="149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 animBg="1"/>
      <p:bldP spid="7180" grpId="0" animBg="1"/>
      <p:bldP spid="7173" grpId="0"/>
      <p:bldP spid="7174" grpId="0" animBg="1"/>
      <p:bldP spid="7175" grpId="0" animBg="1"/>
      <p:bldP spid="7182" grpId="0" animBg="1"/>
      <p:bldP spid="7183" grpId="0" animBg="1"/>
      <p:bldP spid="7184" grpId="0"/>
      <p:bldP spid="7185" grpId="0" animBg="1"/>
      <p:bldP spid="7186" grpId="0"/>
      <p:bldP spid="7187" grpId="0" animBg="1"/>
      <p:bldP spid="7188" grpId="0" animBg="1"/>
      <p:bldP spid="7189" grpId="0"/>
      <p:bldP spid="71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2"/>
          <p:cNvSpPr>
            <a:spLocks noChangeArrowheads="1" noChangeShapeType="1" noTextEdit="1"/>
          </p:cNvSpPr>
          <p:nvPr/>
        </p:nvSpPr>
        <p:spPr bwMode="auto">
          <a:xfrm>
            <a:off x="2357422" y="2500306"/>
            <a:ext cx="4176712" cy="7191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ОТВЕТЫ: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0" y="3626346"/>
            <a:ext cx="8569325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</a:rPr>
              <a:t>Ф</a:t>
            </a:r>
            <a:r>
              <a:rPr lang="en-US" sz="2400" b="1" i="1" dirty="0">
                <a:latin typeface="Times New Roman" pitchFamily="18" charset="0"/>
              </a:rPr>
              <a:t>                     7.</a:t>
            </a:r>
            <a:r>
              <a:rPr lang="ru-RU" sz="2400" b="1" i="1" dirty="0">
                <a:latin typeface="Times New Roman" pitchFamily="18" charset="0"/>
              </a:rPr>
              <a:t>Ф=</a:t>
            </a:r>
            <a:r>
              <a:rPr lang="en-US" sz="2400" b="1" i="1" dirty="0" err="1">
                <a:latin typeface="Times New Roman" pitchFamily="18" charset="0"/>
              </a:rPr>
              <a:t>B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2400" b="1" i="1" dirty="0" err="1">
                <a:latin typeface="Times New Roman" pitchFamily="18" charset="0"/>
              </a:rPr>
              <a:t>S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2400" b="1" i="1" dirty="0" err="1">
                <a:latin typeface="Times New Roman" pitchFamily="18" charset="0"/>
              </a:rPr>
              <a:t>cos</a:t>
            </a:r>
            <a:r>
              <a:rPr lang="el-GR" sz="2400" b="1" i="1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           13. 1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Тл</a:t>
            </a:r>
            <a:endParaRPr lang="el-GR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 i="1" dirty="0">
                <a:latin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</a:rPr>
              <a:t>В</a:t>
            </a:r>
            <a:r>
              <a:rPr lang="en-US" sz="2400" b="1" i="1" dirty="0" smtClean="0">
                <a:latin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</a:rPr>
              <a:t>                    </a:t>
            </a:r>
            <a:r>
              <a:rPr lang="en-US" sz="2400" b="1" i="1" dirty="0" smtClean="0">
                <a:latin typeface="Times New Roman" pitchFamily="18" charset="0"/>
              </a:rPr>
              <a:t>8</a:t>
            </a:r>
            <a:r>
              <a:rPr lang="en-US" sz="2400" b="1" i="1" dirty="0">
                <a:latin typeface="Times New Roman" pitchFamily="18" charset="0"/>
              </a:rPr>
              <a:t>. F</a:t>
            </a:r>
            <a:r>
              <a:rPr lang="en-US" sz="2400" b="1" i="1" baseline="-25000" dirty="0">
                <a:latin typeface="Times New Roman" pitchFamily="18" charset="0"/>
              </a:rPr>
              <a:t>A</a:t>
            </a:r>
            <a:r>
              <a:rPr lang="en-US" sz="2400" b="1" i="1" dirty="0">
                <a:latin typeface="Times New Roman" pitchFamily="18" charset="0"/>
              </a:rPr>
              <a:t>=</a:t>
            </a:r>
            <a:r>
              <a:rPr lang="en-US" sz="2400" b="1" i="1" dirty="0" err="1">
                <a:latin typeface="Times New Roman" pitchFamily="18" charset="0"/>
              </a:rPr>
              <a:t>B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2400" b="1" i="1" dirty="0" err="1">
                <a:latin typeface="Times New Roman" pitchFamily="18" charset="0"/>
              </a:rPr>
              <a:t>l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2400" b="1" i="1" dirty="0" err="1">
                <a:latin typeface="Times New Roman" pitchFamily="18" charset="0"/>
              </a:rPr>
              <a:t>I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2400" b="1" i="1" dirty="0" err="1">
                <a:latin typeface="Times New Roman" pitchFamily="18" charset="0"/>
              </a:rPr>
              <a:t>sin</a:t>
            </a:r>
            <a:r>
              <a:rPr lang="el-GR" sz="2400" b="1" i="1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        14. 1Н</a:t>
            </a:r>
            <a:endParaRPr lang="el-GR" sz="2400" b="1" i="1" baseline="-25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 b="1" i="1" dirty="0" smtClean="0">
                <a:latin typeface="Times New Roman" pitchFamily="18" charset="0"/>
              </a:rPr>
              <a:t> F</a:t>
            </a:r>
            <a:r>
              <a:rPr lang="en-US" sz="2400" b="1" i="1" baseline="-25000" dirty="0" smtClean="0">
                <a:latin typeface="Times New Roman" pitchFamily="18" charset="0"/>
              </a:rPr>
              <a:t>A</a:t>
            </a:r>
            <a:r>
              <a:rPr lang="en-US" sz="2400" b="1" i="1" dirty="0" smtClean="0">
                <a:latin typeface="Times New Roman" pitchFamily="18" charset="0"/>
              </a:rPr>
              <a:t>                     9</a:t>
            </a:r>
            <a:r>
              <a:rPr lang="en-US" sz="2400" b="1" i="1" dirty="0">
                <a:latin typeface="Times New Roman" pitchFamily="18" charset="0"/>
              </a:rPr>
              <a:t>. </a:t>
            </a:r>
            <a:r>
              <a:rPr lang="ru-RU" sz="2400" b="1" i="1" dirty="0">
                <a:latin typeface="Times New Roman" pitchFamily="18" charset="0"/>
              </a:rPr>
              <a:t>                             </a:t>
            </a:r>
            <a:r>
              <a:rPr lang="ru-RU" sz="2400" b="1" i="1" dirty="0" smtClean="0">
                <a:latin typeface="Times New Roman" pitchFamily="18" charset="0"/>
              </a:rPr>
              <a:t> 15</a:t>
            </a:r>
            <a:r>
              <a:rPr lang="ru-RU" sz="2400" b="1" i="1" dirty="0">
                <a:latin typeface="Times New Roman" pitchFamily="18" charset="0"/>
              </a:rPr>
              <a:t>. </a:t>
            </a:r>
            <a:endParaRPr lang="en-US" sz="2400" b="1" i="1" baseline="30000" dirty="0">
              <a:latin typeface="Times New Roman" pitchFamily="18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I                     10. F</a:t>
            </a:r>
            <a:r>
              <a:rPr lang="ru-RU" sz="2400" b="1" i="1" baseline="-250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B∙v∙q∙sin</a:t>
            </a:r>
            <a:r>
              <a:rPr lang="el-GR" sz="2400" b="1" i="1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       16.</a:t>
            </a:r>
            <a:endParaRPr lang="el-GR" sz="2400" b="1" i="1" baseline="-25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v                     11. 1A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                         17.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S    N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 b="1" i="1" dirty="0">
                <a:latin typeface="Times New Roman" pitchFamily="18" charset="0"/>
              </a:rPr>
              <a:t>l                      12. 1</a:t>
            </a:r>
            <a:r>
              <a:rPr lang="ru-RU" sz="2400" b="1" i="1" dirty="0">
                <a:latin typeface="Times New Roman" pitchFamily="18" charset="0"/>
              </a:rPr>
              <a:t>Вб</a:t>
            </a:r>
            <a:r>
              <a:rPr lang="en-US" sz="2400" b="1" i="1" dirty="0">
                <a:latin typeface="Times New Roman" pitchFamily="18" charset="0"/>
              </a:rPr>
              <a:t>                        18. F= 16H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6" name="Формула" r:id="rId3" imgW="114120" imgH="215640" progId="Equation.3">
              <p:embed/>
            </p:oleObj>
          </a:graphicData>
        </a:graphic>
      </p:graphicFrame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2643174" y="4572008"/>
          <a:ext cx="1123950" cy="836613"/>
        </p:xfrm>
        <a:graphic>
          <a:graphicData uri="http://schemas.openxmlformats.org/presentationml/2006/ole">
            <p:oleObj spid="_x0000_s1027" name="Формула" r:id="rId4" imgW="545760" imgH="406080" progId="Equation.3">
              <p:embed/>
            </p:oleObj>
          </a:graphicData>
        </a:graphic>
      </p:graphicFrame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5500694" y="4929198"/>
            <a:ext cx="7191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5643570" y="5286388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57158" y="1357298"/>
            <a:ext cx="8497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L= 1</a:t>
            </a:r>
            <a:r>
              <a:rPr lang="ru-RU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м</a:t>
            </a:r>
            <a:r>
              <a:rPr lang="en-US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     </a:t>
            </a:r>
            <a:r>
              <a:rPr lang="ru-RU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В = 0,8Тл</a:t>
            </a:r>
            <a:r>
              <a:rPr lang="en-US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    I= 20A      F - ?</a:t>
            </a:r>
            <a:endParaRPr lang="ru-RU" sz="36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95288" y="620713"/>
            <a:ext cx="82089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18</a:t>
            </a:r>
            <a:r>
              <a:rPr lang="ru-RU" sz="3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Определите неизвестную величину?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5" grpId="0"/>
      <p:bldP spid="18439" grpId="0" animBg="1"/>
      <p:bldP spid="184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Критерии оценивания: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/>
              <a:t>18 баллов – «5»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до 15 баллов – «4»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до 10 баллов – «3»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ниже 10 баллов – «2»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2"/>
          <p:cNvSpPr>
            <a:spLocks noGrp="1" noChangeArrowheads="1"/>
          </p:cNvSpPr>
          <p:nvPr>
            <p:ph type="title"/>
          </p:nvPr>
        </p:nvSpPr>
        <p:spPr>
          <a:xfrm>
            <a:off x="755650" y="549275"/>
            <a:ext cx="7931150" cy="135572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Опыт </a:t>
            </a:r>
            <a:r>
              <a:rPr lang="ru-RU" sz="2800" dirty="0" err="1" smtClean="0"/>
              <a:t>Колладона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63495" name="Rectangle 7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ru-RU" sz="2400" b="1" dirty="0">
              <a:solidFill>
                <a:schemeClr val="folHlink"/>
              </a:solidFill>
            </a:endParaRPr>
          </a:p>
          <a:p>
            <a:pPr algn="ctr">
              <a:buNone/>
            </a:pPr>
            <a:r>
              <a:rPr lang="ru-RU" sz="2400" b="1" dirty="0"/>
              <a:t>Открытие не было сделано</a:t>
            </a:r>
          </a:p>
          <a:p>
            <a:pPr algn="ctr">
              <a:buNone/>
            </a:pPr>
            <a:r>
              <a:rPr lang="ru-RU" sz="2400" b="1" dirty="0">
                <a:solidFill>
                  <a:schemeClr val="folHlink"/>
                </a:solidFill>
              </a:rPr>
              <a:t> </a:t>
            </a:r>
            <a:r>
              <a:rPr lang="ru-RU" b="1" dirty="0">
                <a:solidFill>
                  <a:schemeClr val="folHlink"/>
                </a:solidFill>
              </a:rPr>
              <a:t>Судьба оказалась благосклонна к </a:t>
            </a:r>
            <a:r>
              <a:rPr lang="ru-RU" b="1" u="sng" dirty="0">
                <a:solidFill>
                  <a:schemeClr val="folHlink"/>
                </a:solidFill>
              </a:rPr>
              <a:t>Майклу Фарадею</a:t>
            </a:r>
          </a:p>
        </p:txBody>
      </p:sp>
      <p:pic>
        <p:nvPicPr>
          <p:cNvPr id="63496" name="Picture 8" descr="все опыты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29212" y="1824831"/>
            <a:ext cx="1619250" cy="40767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634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634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  <p:bldP spid="6349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b="0"/>
              <a:t>Что же объединяет  все эти опыты?</a:t>
            </a:r>
            <a:br>
              <a:rPr lang="ru-RU" sz="2000" b="0"/>
            </a:br>
            <a:r>
              <a:rPr lang="ru-RU" sz="2000" b="0"/>
              <a:t>Что можно сказать о магнитном потоке, как числе линий  магнитной индукции, пронизывающих поверхность, ограниченную контуром?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38200" y="2362200"/>
            <a:ext cx="3770313" cy="4090988"/>
          </a:xfrm>
        </p:spPr>
        <p:txBody>
          <a:bodyPr/>
          <a:lstStyle/>
          <a:p>
            <a:r>
              <a:rPr lang="ru-RU" sz="2000" dirty="0"/>
              <a:t>При внесении (изъятии) магнита?</a:t>
            </a:r>
          </a:p>
          <a:p>
            <a:r>
              <a:rPr lang="ru-RU" sz="2000" dirty="0"/>
              <a:t>При замыкании (размыкании) цепи?</a:t>
            </a:r>
          </a:p>
          <a:p>
            <a:r>
              <a:rPr lang="ru-RU" sz="2000" dirty="0"/>
              <a:t>При изменении силы тока реостатом?</a:t>
            </a:r>
          </a:p>
          <a:p>
            <a:r>
              <a:rPr lang="ru-RU" sz="2000" dirty="0"/>
              <a:t>При внесении (изъятии) катушки с током?</a:t>
            </a:r>
          </a:p>
          <a:p>
            <a:r>
              <a:rPr lang="ru-RU" sz="2000" dirty="0"/>
              <a:t>При вращении контура  в магнитном поле?</a:t>
            </a:r>
          </a:p>
          <a:p>
            <a:pPr algn="ctr">
              <a:buFont typeface="Wingdings" pitchFamily="2" charset="2"/>
              <a:buNone/>
            </a:pPr>
            <a:r>
              <a:rPr lang="ru-RU" sz="2400" b="1" u="sng" dirty="0">
                <a:solidFill>
                  <a:schemeClr val="folHlink"/>
                </a:solidFill>
              </a:rPr>
              <a:t>изменяется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572000" y="2636838"/>
            <a:ext cx="3770313" cy="3724275"/>
          </a:xfrm>
        </p:spPr>
        <p:txBody>
          <a:bodyPr/>
          <a:lstStyle/>
          <a:p>
            <a:endParaRPr lang="ru-RU" sz="2000"/>
          </a:p>
        </p:txBody>
      </p:sp>
      <p:pic>
        <p:nvPicPr>
          <p:cNvPr id="46085" name="Picture 5" descr="маг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2636838"/>
            <a:ext cx="4248150" cy="37449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10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869</TotalTime>
  <Words>437</Words>
  <Application>Microsoft Office PowerPoint</Application>
  <PresentationFormat>Экран (4:3)</PresentationFormat>
  <Paragraphs>83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Пастель</vt:lpstr>
      <vt:lpstr>Изящная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   Критерии оценивания:   18 баллов – «5»  до 15 баллов – «4»   до 10 баллов – «3»  ниже 10 баллов – «2»  </vt:lpstr>
      <vt:lpstr>Опыт Колладона:</vt:lpstr>
      <vt:lpstr>Что же объединяет  все эти опыты? Что можно сказать о магнитном потоке, как числе линий  магнитной индукции, пронизывающих поверхность, ограниченную контуром?</vt:lpstr>
      <vt:lpstr>ЯВЛЕНИЕ ЭЛЕКТРОМАГНИТНОЙ ИНДУКЦИИ</vt:lpstr>
      <vt:lpstr>Слайд 11</vt:lpstr>
      <vt:lpstr>  Немного из истории родного края  «Улзахинская ГЭС», которая находится на реке Улзаха с. Ярикто. Она обеспечивала электричеством три села Улюн, Улюкчикан, Ярикто. Мощность – 360 кВт Год ввода – 1953 г.  </vt:lpstr>
      <vt:lpstr>Слайд 13</vt:lpstr>
      <vt:lpstr>Итог урока Что нового узнали сегодня? Выставление оценок.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Ахадаев А.Д.</dc:creator>
  <cp:lastModifiedBy>User</cp:lastModifiedBy>
  <cp:revision>58</cp:revision>
  <dcterms:created xsi:type="dcterms:W3CDTF">2008-02-24T13:19:38Z</dcterms:created>
  <dcterms:modified xsi:type="dcterms:W3CDTF">2017-09-21T09:45:32Z</dcterms:modified>
</cp:coreProperties>
</file>