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2" r:id="rId7"/>
    <p:sldId id="263" r:id="rId8"/>
    <p:sldId id="264" r:id="rId9"/>
    <p:sldId id="265"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7" d="100"/>
          <a:sy n="97" d="100"/>
        </p:scale>
        <p:origin x="-37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22.04.2014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http://elementy.ru/images/eltbook/electromagnetic_spectrum_ru.jpg"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prstTxWarp prst="textCascadeUp">
              <a:avLst/>
            </a:prstTxWarp>
          </a:bodyPr>
          <a:lstStyle/>
          <a:p>
            <a:r>
              <a:rPr lang="ru-RU" dirty="0" smtClean="0">
                <a:effectLst>
                  <a:glow rad="63500">
                    <a:schemeClr val="accent2">
                      <a:satMod val="175000"/>
                      <a:alpha val="40000"/>
                    </a:schemeClr>
                  </a:glow>
                  <a:outerShdw blurRad="38100" dist="25400" dir="5400000" algn="tl" rotWithShape="0">
                    <a:srgbClr val="000000">
                      <a:alpha val="43000"/>
                    </a:srgbClr>
                  </a:outerShdw>
                </a:effectLst>
              </a:rPr>
              <a:t>Презентация по физике</a:t>
            </a:r>
            <a:endParaRPr lang="ru-RU" dirty="0">
              <a:effectLst>
                <a:glow rad="63500">
                  <a:schemeClr val="accent2">
                    <a:satMod val="175000"/>
                    <a:alpha val="40000"/>
                  </a:schemeClr>
                </a:glow>
                <a:outerShdw blurRad="38100" dist="25400" dir="5400000" algn="tl" rotWithShape="0">
                  <a:srgbClr val="000000">
                    <a:alpha val="43000"/>
                  </a:srgbClr>
                </a:outerShdw>
              </a:effectLst>
            </a:endParaRPr>
          </a:p>
        </p:txBody>
      </p:sp>
      <p:sp>
        <p:nvSpPr>
          <p:cNvPr id="3" name="Подзаголовок 2"/>
          <p:cNvSpPr>
            <a:spLocks noGrp="1"/>
          </p:cNvSpPr>
          <p:nvPr>
            <p:ph type="subTitle" idx="1"/>
          </p:nvPr>
        </p:nvSpPr>
        <p:spPr>
          <a:xfrm>
            <a:off x="0" y="4214818"/>
            <a:ext cx="7854696" cy="1752600"/>
          </a:xfrm>
        </p:spPr>
        <p:txBody>
          <a:bodyPr>
            <a:prstTxWarp prst="textArchUp">
              <a:avLst/>
            </a:prstTxWarp>
            <a:normAutofit fontScale="92500"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На тему:«Влияние электромагнитного</a:t>
            </a:r>
          </a:p>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излучения на организм человека»</a:t>
            </a:r>
          </a:p>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Выполнил уч-ся 13 группы </a:t>
            </a:r>
          </a:p>
          <a:p>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Овсеенко Вадим</a:t>
            </a:r>
          </a:p>
          <a:p>
            <a:endPar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spd="med">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785794"/>
            <a:ext cx="9001156" cy="5786478"/>
          </a:xfrm>
        </p:spPr>
        <p:txBody>
          <a:bodyPr>
            <a:normAutofit fontScale="85000" lnSpcReduction="10000"/>
          </a:bodyPr>
          <a:lstStyle/>
          <a:p>
            <a:r>
              <a:rPr lang="ru-RU" dirty="0" smtClean="0">
                <a:latin typeface="Segoe Print" pitchFamily="2" charset="0"/>
              </a:rPr>
              <a:t>«По мере дальнейшего распространения сотовых телефонов — а многие старые аппараты с мощным выходным сигналом по-прежнему продолжают находить применение — необходимо проводить крупномасштабные исследования, позволяющие выявить причины и оценить вероятность заболевания», — отметил главный редактор журнала </a:t>
            </a:r>
            <a:r>
              <a:rPr lang="ru-RU" dirty="0" err="1" smtClean="0">
                <a:latin typeface="Segoe Print" pitchFamily="2" charset="0"/>
              </a:rPr>
              <a:t>MedGenMed</a:t>
            </a:r>
            <a:r>
              <a:rPr lang="ru-RU" dirty="0" smtClean="0">
                <a:latin typeface="Segoe Print" pitchFamily="2" charset="0"/>
              </a:rPr>
              <a:t> д-р Джордж </a:t>
            </a:r>
            <a:r>
              <a:rPr lang="ru-RU" dirty="0" err="1" smtClean="0">
                <a:latin typeface="Segoe Print" pitchFamily="2" charset="0"/>
              </a:rPr>
              <a:t>Лундберг</a:t>
            </a:r>
            <a:r>
              <a:rPr lang="ru-RU" dirty="0" smtClean="0">
                <a:latin typeface="Segoe Print" pitchFamily="2" charset="0"/>
              </a:rPr>
              <a:t>.</a:t>
            </a:r>
          </a:p>
          <a:p>
            <a:r>
              <a:rPr lang="ru-RU" dirty="0" smtClean="0">
                <a:latin typeface="Segoe Print" pitchFamily="2" charset="0"/>
              </a:rPr>
              <a:t>В основу отчета «Изучение трудовой деятельности в условиях электромагнитного излучения, влияние медицинских рентгеновских лучей и использования сотовых телефонов на возникновение опухолей мозга» было положено двухлетнее исследование 233 пациентов, имевших новообразования в области мозга. Для проведения анализа в двух регионах Швеции отбирались люди одинакового пола и возраста, проживавшие в одной и той же местности. По результатам анализа выделялись основные факторы риска заболевания раком.</a:t>
            </a:r>
          </a:p>
          <a:p>
            <a:endParaRPr lang="ru-RU" dirty="0"/>
          </a:p>
        </p:txBody>
      </p:sp>
    </p:spTree>
  </p:cSld>
  <p:clrMapOvr>
    <a:masterClrMapping/>
  </p:clrMapOvr>
  <p:transition spd="med">
    <p:blinds/>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prstTxWarp prst="textWave4">
              <a:avLst/>
            </a:prstTxWarp>
            <a:normAutofit fontScale="90000"/>
          </a:bodyPr>
          <a:lstStyle/>
          <a:p>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rPr>
              <a:t>Правила защиты от электромагнитных излучений в быту</a:t>
            </a:r>
            <a:endParaRPr lang="ru-RU"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endParaRPr>
          </a:p>
        </p:txBody>
      </p:sp>
      <p:sp>
        <p:nvSpPr>
          <p:cNvPr id="3" name="Содержимое 2"/>
          <p:cNvSpPr>
            <a:spLocks noGrp="1"/>
          </p:cNvSpPr>
          <p:nvPr>
            <p:ph idx="1"/>
          </p:nvPr>
        </p:nvSpPr>
        <p:spPr>
          <a:xfrm>
            <a:off x="0" y="1214422"/>
            <a:ext cx="9144000" cy="5643578"/>
          </a:xfrm>
        </p:spPr>
        <p:txBody>
          <a:bodyPr>
            <a:normAutofit fontScale="62500" lnSpcReduction="20000"/>
          </a:bodyPr>
          <a:lstStyle/>
          <a:p>
            <a:pPr lvl="0"/>
            <a:r>
              <a:rPr lang="ru-RU" dirty="0" smtClean="0">
                <a:latin typeface="Segoe Print" pitchFamily="2" charset="0"/>
              </a:rPr>
              <a:t>Когда покупаете бытовую технику, нужно проверить соответствует ли она всем требованиям безопасности санитарных норм</a:t>
            </a:r>
          </a:p>
          <a:p>
            <a:pPr lvl="0"/>
            <a:r>
              <a:rPr lang="ru-RU" dirty="0" smtClean="0">
                <a:latin typeface="Segoe Print" pitchFamily="2" charset="0"/>
              </a:rPr>
              <a:t>Чем меньше у бытового прибора мощность, тем более безопасен этот прибор для здоровья человека</a:t>
            </a:r>
          </a:p>
          <a:p>
            <a:pPr lvl="0"/>
            <a:r>
              <a:rPr lang="ru-RU" dirty="0" smtClean="0">
                <a:latin typeface="Segoe Print" pitchFamily="2" charset="0"/>
              </a:rPr>
              <a:t>Лучше если бытовые приборы будут оснащены автоматическим управлением на расстоянии (пультами)</a:t>
            </a:r>
          </a:p>
          <a:p>
            <a:pPr lvl="0"/>
            <a:r>
              <a:rPr lang="ru-RU" dirty="0" smtClean="0">
                <a:latin typeface="Segoe Print" pitchFamily="2" charset="0"/>
              </a:rPr>
              <a:t>Расстояние от постоянного местонахождения человека бытового прибора должно быть не меньше 1,5 метров</a:t>
            </a:r>
          </a:p>
          <a:p>
            <a:pPr lvl="0"/>
            <a:r>
              <a:rPr lang="ru-RU" dirty="0" smtClean="0">
                <a:latin typeface="Segoe Print" pitchFamily="2" charset="0"/>
              </a:rPr>
              <a:t>Если вы решили установить в доме электрические полы, то выбирайте систему с низким уровнем электромагнитного поля.</a:t>
            </a:r>
          </a:p>
          <a:p>
            <a:pPr lvl="0"/>
            <a:r>
              <a:rPr lang="ru-RU" dirty="0" smtClean="0">
                <a:latin typeface="Segoe Print" pitchFamily="2" charset="0"/>
              </a:rPr>
              <a:t>Если вы вынуждены включить несколько приборов излучающих радиацию, то постарайтесь поменьше находится в этом помещении.</a:t>
            </a:r>
          </a:p>
          <a:p>
            <a:pPr lvl="0"/>
            <a:r>
              <a:rPr lang="ru-RU" dirty="0" smtClean="0">
                <a:latin typeface="Segoe Print" pitchFamily="2" charset="0"/>
              </a:rPr>
              <a:t>Электрические провода не должны храниться во время работы свернутыми в кольцах, расправляйте образовавшиеся петли.</a:t>
            </a:r>
          </a:p>
          <a:p>
            <a:pPr lvl="0"/>
            <a:r>
              <a:rPr lang="ru-RU" dirty="0" smtClean="0">
                <a:latin typeface="Segoe Print" pitchFamily="2" charset="0"/>
              </a:rPr>
              <a:t>Читайте внимательно аннотации к приборам. Там должны быть указаны безопасные расстояния.</a:t>
            </a:r>
          </a:p>
          <a:p>
            <a:pPr lvl="0"/>
            <a:r>
              <a:rPr lang="ru-RU" dirty="0" smtClean="0">
                <a:latin typeface="Segoe Print" pitchFamily="2" charset="0"/>
              </a:rPr>
              <a:t>Наиболее безопасное нахождение рядом с компьютером напротив монитора. Поменьше находитесь сбоку и сзади компьютера. Расстояние от монитора лучше сохранять в 50-70см</a:t>
            </a:r>
          </a:p>
          <a:p>
            <a:pPr lvl="0"/>
            <a:r>
              <a:rPr lang="ru-RU" dirty="0" smtClean="0">
                <a:latin typeface="Segoe Print" pitchFamily="2" charset="0"/>
              </a:rPr>
              <a:t>Ночью обязательно выключайте компьютер из сети, особенно это касается комнат, где вы спите.</a:t>
            </a:r>
          </a:p>
          <a:p>
            <a:pPr lvl="0"/>
            <a:r>
              <a:rPr lang="ru-RU" dirty="0" smtClean="0">
                <a:latin typeface="Segoe Print" pitchFamily="2" charset="0"/>
              </a:rPr>
              <a:t>Если вы выбираете место для кровати в комнате, обязательно проверьте, не стоит ли за стеной рядом компьютер или телевизор. Стены не защищают от магнитного поля.</a:t>
            </a:r>
          </a:p>
          <a:p>
            <a:endParaRPr lang="ru-RU" dirty="0">
              <a:latin typeface="Segoe Print" pitchFamily="2" charset="0"/>
            </a:endParaRPr>
          </a:p>
        </p:txBody>
      </p:sp>
    </p:spTree>
  </p:cSld>
  <p:clrMapOvr>
    <a:masterClrMapping/>
  </p:clrMapOvr>
  <p:transition spd="med">
    <p:check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00042"/>
            <a:ext cx="8229600" cy="1143000"/>
          </a:xfrm>
        </p:spPr>
        <p:txBody>
          <a:bodyPr>
            <a:prstTxWarp prst="textChevron">
              <a:avLst>
                <a:gd name="adj" fmla="val 27637"/>
              </a:avLst>
            </a:prstTxWarp>
            <a:normAutofit fontScale="90000"/>
          </a:bodyPr>
          <a:lstStyle/>
          <a:p>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rPr>
              <a:t>Электромагнитное поле и его характеристики</a:t>
            </a:r>
            <a:endParaRPr lang="ru-RU"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endParaRPr>
          </a:p>
        </p:txBody>
      </p:sp>
      <p:sp>
        <p:nvSpPr>
          <p:cNvPr id="3" name="Содержимое 2"/>
          <p:cNvSpPr>
            <a:spLocks noGrp="1"/>
          </p:cNvSpPr>
          <p:nvPr>
            <p:ph idx="1"/>
          </p:nvPr>
        </p:nvSpPr>
        <p:spPr>
          <a:xfrm>
            <a:off x="0" y="2000240"/>
            <a:ext cx="7215206" cy="4857760"/>
          </a:xfrm>
        </p:spPr>
        <p:txBody>
          <a:bodyPr>
            <a:normAutofit fontScale="85000" lnSpcReduction="10000"/>
          </a:bodyPr>
          <a:lstStyle/>
          <a:p>
            <a:r>
              <a:rPr lang="ru-RU" dirty="0" smtClean="0">
                <a:solidFill>
                  <a:sysClr val="windowText" lastClr="000000"/>
                </a:solidFill>
                <a:latin typeface="Segoe Print" pitchFamily="2" charset="0"/>
              </a:rPr>
              <a:t>Электромагнитное поле (ЭМП) - физическое поле движущихся электрических зарядов, в котором осуществляется взаимодействие между ними. Частные проявления ЭМП - электрическое и магнитное поля. Поскольку изменяющиеся электрическое и магнитное поля порождают в соседних точках пространства соответственно магнитное и электрическое поля, эти оба связанных между собой поля распространяются в виде единого ЭМП. ЭМП характеризуются частотой колебаний </a:t>
            </a:r>
            <a:r>
              <a:rPr lang="ru-RU" dirty="0" err="1" smtClean="0">
                <a:solidFill>
                  <a:sysClr val="windowText" lastClr="000000"/>
                </a:solidFill>
                <a:latin typeface="Segoe Print" pitchFamily="2" charset="0"/>
              </a:rPr>
              <a:t>f</a:t>
            </a:r>
            <a:r>
              <a:rPr lang="ru-RU" dirty="0" smtClean="0">
                <a:solidFill>
                  <a:sysClr val="windowText" lastClr="000000"/>
                </a:solidFill>
                <a:latin typeface="Segoe Print" pitchFamily="2" charset="0"/>
              </a:rPr>
              <a:t> (или периодом Т = 1/</a:t>
            </a:r>
            <a:r>
              <a:rPr lang="ru-RU" dirty="0" err="1" smtClean="0">
                <a:solidFill>
                  <a:sysClr val="windowText" lastClr="000000"/>
                </a:solidFill>
                <a:latin typeface="Segoe Print" pitchFamily="2" charset="0"/>
              </a:rPr>
              <a:t>f</a:t>
            </a:r>
            <a:r>
              <a:rPr lang="ru-RU" dirty="0" smtClean="0">
                <a:solidFill>
                  <a:sysClr val="windowText" lastClr="000000"/>
                </a:solidFill>
                <a:latin typeface="Segoe Print" pitchFamily="2" charset="0"/>
              </a:rPr>
              <a:t>), амплитудой Е (или Н) и фазой , определяющей состоянии волнового процесса в каждый момент времени. </a:t>
            </a:r>
            <a:r>
              <a:rPr lang="ru-RU" b="1" dirty="0" smtClean="0">
                <a:solidFill>
                  <a:sysClr val="windowText" lastClr="000000"/>
                </a:solidFill>
                <a:latin typeface="Segoe Print" pitchFamily="2" charset="0"/>
              </a:rPr>
              <a:t> </a:t>
            </a:r>
            <a:endParaRPr lang="ru-RU" dirty="0" smtClean="0">
              <a:solidFill>
                <a:sysClr val="windowText" lastClr="000000"/>
              </a:solidFill>
              <a:latin typeface="Segoe Print" pitchFamily="2" charset="0"/>
            </a:endParaRPr>
          </a:p>
          <a:p>
            <a:endParaRPr lang="ru-RU" dirty="0"/>
          </a:p>
        </p:txBody>
      </p:sp>
      <p:pic>
        <p:nvPicPr>
          <p:cNvPr id="4" name="Рисунок 3" descr="http://elementy.ru/images/eltbook/electromagnetic_spectrum_ru.jpg"/>
          <p:cNvPicPr/>
          <p:nvPr/>
        </p:nvPicPr>
        <p:blipFill>
          <a:blip r:embed="rId2" r:link="rId3"/>
          <a:srcRect/>
          <a:stretch>
            <a:fillRect/>
          </a:stretch>
        </p:blipFill>
        <p:spPr bwMode="auto">
          <a:xfrm>
            <a:off x="7358082" y="1500174"/>
            <a:ext cx="1533525" cy="5019675"/>
          </a:xfrm>
          <a:prstGeom prst="roundRect">
            <a:avLst>
              <a:gd name="adj" fmla="val 21788"/>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857232"/>
            <a:ext cx="8429684" cy="5715040"/>
          </a:xfrm>
        </p:spPr>
        <p:txBody>
          <a:bodyPr>
            <a:normAutofit fontScale="85000" lnSpcReduction="20000"/>
          </a:bodyPr>
          <a:lstStyle/>
          <a:p>
            <a:r>
              <a:rPr lang="ru-RU" dirty="0" smtClean="0">
                <a:latin typeface="Segoe Print" pitchFamily="2" charset="0"/>
              </a:rPr>
              <a:t>Частоту колебаний выражают в герцах (Гц), килогерцах (1 кГц = 10</a:t>
            </a:r>
            <a:r>
              <a:rPr lang="ru-RU" baseline="30000" dirty="0" smtClean="0">
                <a:latin typeface="Segoe Print" pitchFamily="2" charset="0"/>
              </a:rPr>
              <a:t>3</a:t>
            </a:r>
            <a:r>
              <a:rPr lang="ru-RU" dirty="0" smtClean="0">
                <a:latin typeface="Segoe Print" pitchFamily="2" charset="0"/>
              </a:rPr>
              <a:t> Гц), мегагерцах (1 МГц = 10</a:t>
            </a:r>
            <a:r>
              <a:rPr lang="ru-RU" baseline="30000" dirty="0" smtClean="0">
                <a:latin typeface="Segoe Print" pitchFamily="2" charset="0"/>
              </a:rPr>
              <a:t>6</a:t>
            </a:r>
            <a:r>
              <a:rPr lang="ru-RU" dirty="0" smtClean="0">
                <a:latin typeface="Segoe Print" pitchFamily="2" charset="0"/>
              </a:rPr>
              <a:t> Гц) и гигагерцах (1х 10</a:t>
            </a:r>
            <a:r>
              <a:rPr lang="ru-RU" baseline="30000" dirty="0" smtClean="0">
                <a:latin typeface="Segoe Print" pitchFamily="2" charset="0"/>
              </a:rPr>
              <a:t>9</a:t>
            </a:r>
            <a:r>
              <a:rPr lang="ru-RU" dirty="0" smtClean="0">
                <a:latin typeface="Segoe Print" pitchFamily="2" charset="0"/>
              </a:rPr>
              <a:t> Гц). Фазу выражают в градусах или относительных единицах, кратных . Колебания электрического (Е) и магнитного (Н) полей, составляющих единое ЭМП, распространяются в виде электромагнитных волн, основными параметрами которых являются длина волны (л ), частота (</a:t>
            </a:r>
            <a:r>
              <a:rPr lang="ru-RU" dirty="0" err="1" smtClean="0">
                <a:latin typeface="Segoe Print" pitchFamily="2" charset="0"/>
              </a:rPr>
              <a:t>f</a:t>
            </a:r>
            <a:r>
              <a:rPr lang="ru-RU" dirty="0" smtClean="0">
                <a:latin typeface="Segoe Print" pitchFamily="2" charset="0"/>
              </a:rPr>
              <a:t>) и скорость распространения . Формирование волн происходит в волновой зоне на расстоянии больше от источника. В этой зоне волны изменяются в фазе. На меньших расстояниях - в зоне индукции - Е - волны изменяются не в фазе и быстро убывают с удалением от источника. В зоне индукции энергия попеременно переходит то в электрическое, то в магнитное поле. Раздельно оценивают Е и Н. В волновой зоне излучение оценивается в величинах плотности потока мощности - ваттах на квадратный сантиметр.</a:t>
            </a:r>
            <a:endParaRPr lang="ru-RU" dirty="0">
              <a:latin typeface="Segoe Print" pitchFamily="2" charset="0"/>
            </a:endParaRPr>
          </a:p>
        </p:txBody>
      </p:sp>
    </p:spTree>
  </p:cSld>
  <p:clrMapOvr>
    <a:masterClrMapping/>
  </p:clrMapOvr>
  <p:transition spd="med">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57166"/>
            <a:ext cx="9144000" cy="1214438"/>
          </a:xfrm>
        </p:spPr>
        <p:txBody>
          <a:bodyPr>
            <a:prstTxWarp prst="textStop">
              <a:avLst>
                <a:gd name="adj" fmla="val 22198"/>
              </a:avLst>
            </a:prstTxWarp>
            <a:noAutofit/>
          </a:bodyPr>
          <a:lstStyle/>
          <a:p>
            <a:r>
              <a:rPr lang="ru-RU"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rPr>
              <a:t>Источники электромагнитного излучения</a:t>
            </a:r>
            <a:endParaRPr lang="ru-RU"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endParaRPr>
          </a:p>
        </p:txBody>
      </p:sp>
      <p:sp>
        <p:nvSpPr>
          <p:cNvPr id="3" name="Содержимое 2"/>
          <p:cNvSpPr>
            <a:spLocks noGrp="1"/>
          </p:cNvSpPr>
          <p:nvPr>
            <p:ph idx="1"/>
          </p:nvPr>
        </p:nvSpPr>
        <p:spPr>
          <a:xfrm>
            <a:off x="0" y="1935480"/>
            <a:ext cx="9001156" cy="4779668"/>
          </a:xfrm>
        </p:spPr>
        <p:txBody>
          <a:bodyPr>
            <a:normAutofit fontScale="85000" lnSpcReduction="20000"/>
          </a:bodyPr>
          <a:lstStyle/>
          <a:p>
            <a:r>
              <a:rPr lang="ru-RU" dirty="0" smtClean="0">
                <a:latin typeface="Segoe Print" pitchFamily="2" charset="0"/>
              </a:rPr>
              <a:t>Линии электропередач, сильные радиопередающие устройства создают электромагнитное поле, которое в разы превышает допустимый уровень. Для защиты человека были разработаны специальные санитарные нормы (ГОСТ 12.1.006-84 регламентирует воздействие электромагнитных излучений на человека), в том числе и те, которые запрещают строительство жилых и прочих объектов вблизи сильных источников излучения. </a:t>
            </a:r>
          </a:p>
          <a:p>
            <a:r>
              <a:rPr lang="ru-RU" dirty="0" smtClean="0">
                <a:latin typeface="Segoe Print" pitchFamily="2" charset="0"/>
              </a:rPr>
              <a:t>Зачастую более опасными являются источники слабого электромагнитного излучения, которое действует в течение длительного промежутка времени. К таким источникам относится в основном аудио-видео техника, бытовая техника. Наиболее существенное влияние на человека оказывают мобильные телефоны, СВЧ печи, компьютеры и телевизоры</a:t>
            </a:r>
            <a:endParaRPr lang="ru-RU" dirty="0">
              <a:latin typeface="Segoe Print" pitchFamily="2" charset="0"/>
            </a:endParaRPr>
          </a:p>
        </p:txBody>
      </p:sp>
    </p:spTree>
  </p:cSld>
  <p:clrMapOvr>
    <a:masterClrMapping/>
  </p:clrMapOvr>
  <p:transition spd="med">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71480"/>
            <a:ext cx="9144000" cy="6286520"/>
          </a:xfrm>
        </p:spPr>
        <p:txBody>
          <a:bodyPr>
            <a:normAutofit fontScale="70000" lnSpcReduction="20000"/>
          </a:bodyPr>
          <a:lstStyle/>
          <a:p>
            <a:r>
              <a:rPr lang="ru-RU" dirty="0" smtClean="0">
                <a:latin typeface="Segoe Print" pitchFamily="2" charset="0"/>
              </a:rPr>
              <a:t>Телефоны и микроволновые печи действуют в основном непродолжительное время (в среднем от 1 до 7 минут), телевизоры не наносят существенного вреда, т.к. обычно располагаются на расстоянии от зрителей. Проблема электромагнитного излучения, исходящего от персональных компьютеров, встает достаточно остро ввиду нескольких причин: </a:t>
            </a:r>
          </a:p>
          <a:p>
            <a:r>
              <a:rPr lang="ru-RU" dirty="0" smtClean="0">
                <a:latin typeface="Segoe Print" pitchFamily="2" charset="0"/>
              </a:rPr>
              <a:t>компьютер имеет сразу два источника излучения (монитор и системный блок) </a:t>
            </a:r>
          </a:p>
          <a:p>
            <a:r>
              <a:rPr lang="ru-RU" dirty="0" smtClean="0">
                <a:latin typeface="Segoe Print" pitchFamily="2" charset="0"/>
              </a:rPr>
              <a:t>пользователь ПК практически лишен возможности работать на расстоянии </a:t>
            </a:r>
          </a:p>
          <a:p>
            <a:r>
              <a:rPr lang="ru-RU" dirty="0" smtClean="0">
                <a:latin typeface="Segoe Print" pitchFamily="2" charset="0"/>
              </a:rPr>
              <a:t>очень длительное время воздействия </a:t>
            </a:r>
          </a:p>
          <a:p>
            <a:r>
              <a:rPr lang="ru-RU" dirty="0" smtClean="0">
                <a:latin typeface="Segoe Print" pitchFamily="2" charset="0"/>
              </a:rPr>
              <a:t>К еще более тяжелым последствиям могут привести игровые консоли, или приставки, которые подключаются к телевизору. Основная проблема в этом случае сводится к тому, что телевизоры излучают более мощное поле, но дети (основная категория пользователей приставок) не могут удалиться от экрана на достаточное расстояние из-за коротких проводов, расстановки мебели, или картинка просто становиться очень мелкой. Особую опасность представляют старые телевизионные приемники (отечественные "Рассвет", "Рубин") - их ЭМ фон в несколько раз выше, чем у современных мировых брендов (</a:t>
            </a:r>
            <a:r>
              <a:rPr lang="ru-RU" dirty="0" err="1" smtClean="0">
                <a:latin typeface="Segoe Print" pitchFamily="2" charset="0"/>
              </a:rPr>
              <a:t>Sony</a:t>
            </a:r>
            <a:r>
              <a:rPr lang="ru-RU" dirty="0" smtClean="0">
                <a:latin typeface="Segoe Print" pitchFamily="2" charset="0"/>
              </a:rPr>
              <a:t>, LG, </a:t>
            </a:r>
            <a:r>
              <a:rPr lang="ru-RU" dirty="0" err="1" smtClean="0">
                <a:latin typeface="Segoe Print" pitchFamily="2" charset="0"/>
              </a:rPr>
              <a:t>Panasonic</a:t>
            </a:r>
            <a:r>
              <a:rPr lang="ru-RU" dirty="0" smtClean="0">
                <a:latin typeface="Segoe Print" pitchFamily="2" charset="0"/>
              </a:rPr>
              <a:t> и т.д.). После 5-8 часов, проведенных перед таким телевизором (что в наших семьях не редкость) ребенка бросает в жар, быстро поднимается температура, появляется головная боль. В этом случае детей нужно немедленно выводить из зоны действия ЭМ поля, желательно на улицу. Симптомы быстро исчезают после прекращения действия ЭМ излучения. </a:t>
            </a:r>
          </a:p>
          <a:p>
            <a:endParaRPr lang="ru-RU" dirty="0">
              <a:latin typeface="Segoe Print" pitchFamily="2" charset="0"/>
            </a:endParaRPr>
          </a:p>
        </p:txBody>
      </p:sp>
    </p:spTree>
  </p:cSld>
  <p:clrMapOvr>
    <a:masterClrMapping/>
  </p:clrMapOvr>
  <p:transition spd="med">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Влияние электромагнитных излучений"/>
          <p:cNvPicPr/>
          <p:nvPr/>
        </p:nvPicPr>
        <p:blipFill>
          <a:blip r:embed="rId2"/>
          <a:srcRect/>
          <a:stretch>
            <a:fillRect/>
          </a:stretch>
        </p:blipFill>
        <p:spPr bwMode="auto">
          <a:xfrm>
            <a:off x="4695825" y="1643050"/>
            <a:ext cx="4448175" cy="36433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28540" y="571480"/>
            <a:ext cx="9115460" cy="1143000"/>
          </a:xfrm>
        </p:spPr>
        <p:txBody>
          <a:bodyPr>
            <a:prstTxWarp prst="textInflate">
              <a:avLst>
                <a:gd name="adj" fmla="val 20000"/>
              </a:avLst>
            </a:prstTxWarp>
            <a:noAutofit/>
          </a:bodyPr>
          <a:lstStyle/>
          <a:p>
            <a:r>
              <a:rPr lang="ru-RU"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rPr>
              <a:t>Механизм воздействия электромагнитного излучения</a:t>
            </a:r>
            <a:endParaRPr lang="ru-RU"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endParaRPr>
          </a:p>
        </p:txBody>
      </p:sp>
      <p:sp>
        <p:nvSpPr>
          <p:cNvPr id="3" name="Содержимое 2"/>
          <p:cNvSpPr>
            <a:spLocks noGrp="1"/>
          </p:cNvSpPr>
          <p:nvPr>
            <p:ph idx="1"/>
          </p:nvPr>
        </p:nvSpPr>
        <p:spPr>
          <a:xfrm>
            <a:off x="0" y="1935480"/>
            <a:ext cx="5143504" cy="4922520"/>
          </a:xfrm>
        </p:spPr>
        <p:txBody>
          <a:bodyPr>
            <a:normAutofit fontScale="77500" lnSpcReduction="20000"/>
          </a:bodyPr>
          <a:lstStyle/>
          <a:p>
            <a:r>
              <a:rPr lang="ru-RU" dirty="0" smtClean="0">
                <a:latin typeface="Segoe Print" pitchFamily="2" charset="0"/>
              </a:rPr>
              <a:t>ЭМ волны изменяют обстановку на рабочем месте, наполняя воздух положительно заряженными ионами. Такие ионы вредны для людей, поэтому помещение необходимо проветривать, а лучшим решением станет приобретение прибора, известного как "Люстра Чижевского", в настоящее время их существует достаточно много модификаций. Люстра Чижевского является источником отрицательно заряженных ионов (более известных в народе как "эффект горного воздуха"), которые полезны для здоровья человека. </a:t>
            </a:r>
          </a:p>
          <a:p>
            <a:endParaRPr lang="ru-RU" dirty="0"/>
          </a:p>
        </p:txBody>
      </p:sp>
    </p:spTree>
  </p:cSld>
  <p:clrMapOvr>
    <a:masterClrMapping/>
  </p:clrMapOvr>
  <p:transition spd="med">
    <p:comb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00018"/>
            <a:ext cx="9001156" cy="6357982"/>
          </a:xfrm>
        </p:spPr>
        <p:txBody>
          <a:bodyPr>
            <a:normAutofit fontScale="70000" lnSpcReduction="20000"/>
          </a:bodyPr>
          <a:lstStyle/>
          <a:p>
            <a:r>
              <a:rPr lang="ru-RU" dirty="0" smtClean="0">
                <a:latin typeface="Segoe Print" pitchFamily="2" charset="0"/>
              </a:rPr>
              <a:t>Экспериментальные данные как отечественных, так и зарубежных исследователей свидетельствуют о высокой биологической активности электромагнитных полей во всех частотных диапазонах. При относительно высоких уровнях облучающего электромагнитного поля современная теория признает тепловой механизм воздействия. При относительно низком уровне – принято говорить о нетепловом или информационном характере воздействия на организм. Механизмы действия ЭМП в этом случае еще мало изучены.</a:t>
            </a:r>
          </a:p>
          <a:p>
            <a:r>
              <a:rPr lang="ru-RU" dirty="0" smtClean="0">
                <a:latin typeface="Segoe Print" pitchFamily="2" charset="0"/>
              </a:rPr>
              <a:t>На биологическую реакцию влияют следующие параметры электромагнитного поля:</a:t>
            </a:r>
          </a:p>
          <a:p>
            <a:r>
              <a:rPr lang="ru-RU" dirty="0" smtClean="0">
                <a:latin typeface="Segoe Print" pitchFamily="2" charset="0"/>
              </a:rPr>
              <a:t>интенсивность электромагнитного поля;</a:t>
            </a:r>
          </a:p>
          <a:p>
            <a:r>
              <a:rPr lang="ru-RU" dirty="0" smtClean="0">
                <a:latin typeface="Segoe Print" pitchFamily="2" charset="0"/>
              </a:rPr>
              <a:t>частота излучения;</a:t>
            </a:r>
          </a:p>
          <a:p>
            <a:r>
              <a:rPr lang="ru-RU" dirty="0" smtClean="0">
                <a:latin typeface="Segoe Print" pitchFamily="2" charset="0"/>
              </a:rPr>
              <a:t>продолжительность облучения;</a:t>
            </a:r>
          </a:p>
          <a:p>
            <a:r>
              <a:rPr lang="ru-RU" dirty="0" smtClean="0">
                <a:latin typeface="Segoe Print" pitchFamily="2" charset="0"/>
              </a:rPr>
              <a:t>модуляция сигнала;</a:t>
            </a:r>
          </a:p>
          <a:p>
            <a:r>
              <a:rPr lang="ru-RU" dirty="0" smtClean="0">
                <a:latin typeface="Segoe Print" pitchFamily="2" charset="0"/>
              </a:rPr>
              <a:t>сочетание частот электромагнитных полей;</a:t>
            </a:r>
          </a:p>
          <a:p>
            <a:r>
              <a:rPr lang="ru-RU" dirty="0" smtClean="0">
                <a:latin typeface="Segoe Print" pitchFamily="2" charset="0"/>
              </a:rPr>
              <a:t>периодичность действия.</a:t>
            </a:r>
          </a:p>
          <a:p>
            <a:r>
              <a:rPr lang="ru-RU" dirty="0" smtClean="0">
                <a:latin typeface="Segoe Print" pitchFamily="2" charset="0"/>
              </a:rPr>
              <a:t>Сочетание вышеперечисленных параметров может давать существенно различающиеся последствия для реакции облучаемого биологического объекта. Особенно опасными электромагнитные излучения могут быть для детей, беременных женщин, людей с заболеваниями центральной нервной, гормональной, </a:t>
            </a:r>
            <a:r>
              <a:rPr lang="ru-RU" dirty="0" err="1" smtClean="0">
                <a:latin typeface="Segoe Print" pitchFamily="2" charset="0"/>
              </a:rPr>
              <a:t>сердечно-сосудистой</a:t>
            </a:r>
            <a:r>
              <a:rPr lang="ru-RU" dirty="0" smtClean="0">
                <a:latin typeface="Segoe Print" pitchFamily="2" charset="0"/>
              </a:rPr>
              <a:t> системы, аллергиков, людей с ослабленным иммунитетом. Лица, длительное время находящиеся в зоне ЭМ – излучения, предъявляют жалобы на слабость, раздражительность, быструю утомляемость, ослабление памяти, нарушение сна.</a:t>
            </a:r>
            <a:endParaRPr lang="ru-RU" dirty="0">
              <a:latin typeface="Segoe Print" pitchFamily="2" charset="0"/>
            </a:endParaRPr>
          </a:p>
        </p:txBody>
      </p:sp>
    </p:spTree>
  </p:cSld>
  <p:clrMapOvr>
    <a:masterClrMapping/>
  </p:clrMapOvr>
  <p:transition spd="med">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401080" cy="1418484"/>
          </a:xfrm>
        </p:spPr>
        <p:txBody>
          <a:bodyPr>
            <a:prstTxWarp prst="textChevronInverted">
              <a:avLst>
                <a:gd name="adj" fmla="val 72551"/>
              </a:avLst>
            </a:prstTxWarp>
            <a:normAutofit fontScale="90000"/>
          </a:bodyPr>
          <a:lstStyle/>
          <a:p>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rPr>
              <a:t>Влияние электромагнитного излучения</a:t>
            </a:r>
            <a:endParaRPr lang="ru-RU"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endParaRPr>
          </a:p>
        </p:txBody>
      </p:sp>
      <p:sp>
        <p:nvSpPr>
          <p:cNvPr id="3" name="Содержимое 2"/>
          <p:cNvSpPr>
            <a:spLocks noGrp="1"/>
          </p:cNvSpPr>
          <p:nvPr>
            <p:ph idx="1"/>
          </p:nvPr>
        </p:nvSpPr>
        <p:spPr>
          <a:xfrm>
            <a:off x="0" y="1935480"/>
            <a:ext cx="8686800" cy="4922520"/>
          </a:xfrm>
        </p:spPr>
        <p:txBody>
          <a:bodyPr>
            <a:normAutofit fontScale="70000" lnSpcReduction="20000"/>
          </a:bodyPr>
          <a:lstStyle/>
          <a:p>
            <a:r>
              <a:rPr lang="ru-RU" dirty="0" smtClean="0">
                <a:latin typeface="Segoe Print" pitchFamily="2" charset="0"/>
              </a:rPr>
              <a:t>Что касается ЭМ излучений, то наибольшее влияние они оказывают на иммунную, нервную, эндокринную и половую систему.</a:t>
            </a:r>
          </a:p>
          <a:p>
            <a:r>
              <a:rPr lang="ru-RU" dirty="0" smtClean="0">
                <a:latin typeface="Segoe Print" pitchFamily="2" charset="0"/>
              </a:rPr>
              <a:t>Иммунная система уменьшает выброс в кровь специальных ферментов, выполняющих защитную функцию, происходит ослабление системы клеточного иммунитета. </a:t>
            </a:r>
          </a:p>
          <a:p>
            <a:r>
              <a:rPr lang="ru-RU" dirty="0" smtClean="0">
                <a:latin typeface="Segoe Print" pitchFamily="2" charset="0"/>
              </a:rPr>
              <a:t>Эндокринная система начинает выбрасывать в кровь большее количество адреналина, как следствие, возрастает нагрузка на </a:t>
            </a:r>
            <a:r>
              <a:rPr lang="ru-RU" dirty="0" err="1" smtClean="0">
                <a:latin typeface="Segoe Print" pitchFamily="2" charset="0"/>
              </a:rPr>
              <a:t>сердечно-сосудистую</a:t>
            </a:r>
            <a:r>
              <a:rPr lang="ru-RU" dirty="0" smtClean="0">
                <a:latin typeface="Segoe Print" pitchFamily="2" charset="0"/>
              </a:rPr>
              <a:t> систему организма. Происходит сгущение крови, в результате чего клетки недополучают кислород. </a:t>
            </a:r>
          </a:p>
          <a:p>
            <a:r>
              <a:rPr lang="ru-RU" dirty="0" smtClean="0">
                <a:latin typeface="Segoe Print" pitchFamily="2" charset="0"/>
              </a:rPr>
              <a:t>У человека, в течение длительного времени подвергавшегося ЭМ излучению, уменьшается сексуальное влечение к противоположному полу (отчасти это является следствием банальной усталости, отчасти вызвано изменениями в деятельности эндокринной системы), падает потенция. </a:t>
            </a:r>
          </a:p>
          <a:p>
            <a:r>
              <a:rPr lang="ru-RU" dirty="0" smtClean="0">
                <a:latin typeface="Segoe Print" pitchFamily="2" charset="0"/>
              </a:rPr>
              <a:t>Изменения в нервной системе видны невооруженным глазом. Как уже отмечалось выше, признаками расстройства являются раздражительность, быстрая утомляемость, ослабление памяти, нарушение сна, общая напряженность, люди становятся суетливыми. </a:t>
            </a:r>
          </a:p>
          <a:p>
            <a:endParaRPr lang="ru-RU" dirty="0"/>
          </a:p>
        </p:txBody>
      </p:sp>
    </p:spTree>
  </p:cSld>
  <p:clrMapOvr>
    <a:masterClrMapping/>
  </p:clrMapOvr>
  <p:transition spd="med">
    <p:blinds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29718" cy="1142984"/>
          </a:xfrm>
        </p:spPr>
        <p:txBody>
          <a:bodyPr>
            <a:prstTxWarp prst="textInflate">
              <a:avLst/>
            </a:prstTxWarp>
            <a:noAutofit/>
          </a:bodyPr>
          <a:lstStyle/>
          <a:p>
            <a:r>
              <a:rPr lang="ru-RU"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rPr>
              <a:t>Влияние электромагнитных лучей, исходящих от сотовых телефонов, на организм человека</a:t>
            </a:r>
            <a:endParaRPr lang="ru-R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3">
                    <a:satMod val="175000"/>
                    <a:alpha val="40000"/>
                  </a:schemeClr>
                </a:glow>
                <a:outerShdw blurRad="50800" algn="tl" rotWithShape="0">
                  <a:srgbClr val="000000"/>
                </a:outerShdw>
              </a:effectLst>
              <a:latin typeface="Segoe Print" pitchFamily="2" charset="0"/>
            </a:endParaRPr>
          </a:p>
        </p:txBody>
      </p:sp>
      <p:pic>
        <p:nvPicPr>
          <p:cNvPr id="4" name="Рисунок 3" descr="Влияние электромагнитных излучений"/>
          <p:cNvPicPr/>
          <p:nvPr/>
        </p:nvPicPr>
        <p:blipFill>
          <a:blip r:embed="rId2"/>
          <a:srcRect/>
          <a:stretch>
            <a:fillRect/>
          </a:stretch>
        </p:blipFill>
        <p:spPr bwMode="auto">
          <a:xfrm>
            <a:off x="5743575" y="5162550"/>
            <a:ext cx="3400425" cy="1695450"/>
          </a:xfrm>
          <a:prstGeom prst="roundRect">
            <a:avLst>
              <a:gd name="adj" fmla="val 14774"/>
            </a:avLst>
          </a:prstGeom>
          <a:solidFill>
            <a:srgbClr val="FFFFFF">
              <a:shade val="85000"/>
            </a:srgbClr>
          </a:solidFill>
          <a:ln>
            <a:noFill/>
          </a:ln>
          <a:effectLst>
            <a:reflection blurRad="12700" stA="38000" endPos="28000" dist="5000" dir="5400000" sy="-100000" algn="bl" rotWithShape="0"/>
          </a:effectLst>
        </p:spPr>
      </p:pic>
      <p:sp>
        <p:nvSpPr>
          <p:cNvPr id="6" name="Содержимое 5"/>
          <p:cNvSpPr>
            <a:spLocks noGrp="1"/>
          </p:cNvSpPr>
          <p:nvPr>
            <p:ph idx="1"/>
          </p:nvPr>
        </p:nvSpPr>
        <p:spPr>
          <a:xfrm>
            <a:off x="0" y="1357298"/>
            <a:ext cx="9144000" cy="4389120"/>
          </a:xfrm>
        </p:spPr>
        <p:txBody>
          <a:bodyPr>
            <a:normAutofit fontScale="77500" lnSpcReduction="20000"/>
          </a:bodyPr>
          <a:lstStyle/>
          <a:p>
            <a:r>
              <a:rPr lang="ru-RU" dirty="0" smtClean="0">
                <a:latin typeface="Segoe Print" pitchFamily="2" charset="0"/>
              </a:rPr>
              <a:t>Исследования шведских ученых показали, что пользователи сотовых телефонов (особенно владельцы старых аналоговых моделей) подвергаются риску возникновения новообразований в области мозга.</a:t>
            </a:r>
          </a:p>
          <a:p>
            <a:r>
              <a:rPr lang="ru-RU" dirty="0" smtClean="0">
                <a:latin typeface="Segoe Print" pitchFamily="2" charset="0"/>
              </a:rPr>
              <a:t>Опухоль чаще всего появляется на той стороне головы, куда говорящий прикладывает трубку. Именно эта часть подвергается наиболее интенсивному воздействию телефонных микроволн. Такой вывод содержится в исследовании, результаты которого были опубликованы в интерактивном обзоре популярного медицинского журнала </a:t>
            </a:r>
            <a:r>
              <a:rPr lang="ru-RU" dirty="0" err="1" smtClean="0">
                <a:latin typeface="Segoe Print" pitchFamily="2" charset="0"/>
              </a:rPr>
              <a:t>MedGenMed</a:t>
            </a:r>
            <a:r>
              <a:rPr lang="ru-RU" dirty="0" smtClean="0">
                <a:latin typeface="Segoe Print" pitchFamily="2" charset="0"/>
              </a:rPr>
              <a:t>.</a:t>
            </a:r>
          </a:p>
          <a:p>
            <a:r>
              <a:rPr lang="ru-RU" dirty="0" smtClean="0">
                <a:latin typeface="Segoe Print" pitchFamily="2" charset="0"/>
              </a:rPr>
              <a:t>13 обследованных пациентов, страдавших злокачественными или доброкачественными опухолями мозга (за исключением одного), долгое время подвергались воздействию микроволн, излучаемых телефонами. Причем все они использовали старые аналоговые мобильные аппараты, имеющие более мощный выходной сигнал по сравнению с новыми моделями.</a:t>
            </a:r>
            <a:endParaRPr lang="ru-RU" dirty="0">
              <a:latin typeface="Segoe Print" pitchFamily="2" charset="0"/>
            </a:endParaRPr>
          </a:p>
        </p:txBody>
      </p:sp>
    </p:spTree>
  </p:cSld>
  <p:clrMapOvr>
    <a:masterClrMapping/>
  </p:clrMapOvr>
  <p:transition spd="med">
    <p:randomBa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118</TotalTime>
  <Words>1411</Words>
  <PresentationFormat>Экран (4:3)</PresentationFormat>
  <Paragraphs>51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Презентация по физике</vt:lpstr>
      <vt:lpstr>Электромагнитное поле и его характеристики</vt:lpstr>
      <vt:lpstr>Слайд 3</vt:lpstr>
      <vt:lpstr>Источники электромагнитного излучения</vt:lpstr>
      <vt:lpstr>Слайд 5</vt:lpstr>
      <vt:lpstr>Механизм воздействия электромагнитного излучения</vt:lpstr>
      <vt:lpstr>Слайд 7</vt:lpstr>
      <vt:lpstr>Влияние электромагнитного излучения</vt:lpstr>
      <vt:lpstr>Влияние электромагнитных лучей, исходящих от сотовых телефонов, на организм человека</vt:lpstr>
      <vt:lpstr>Слайд 10</vt:lpstr>
      <vt:lpstr>Правила защиты от электромагнитных излучений в быту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BoSS</dc:creator>
  <cp:lastModifiedBy>BoSS</cp:lastModifiedBy>
  <cp:revision>18</cp:revision>
  <dcterms:created xsi:type="dcterms:W3CDTF">2014-04-01T13:05:34Z</dcterms:created>
  <dcterms:modified xsi:type="dcterms:W3CDTF">2014-04-22T04:09:34Z</dcterms:modified>
</cp:coreProperties>
</file>