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16" autoAdjust="0"/>
  </p:normalViewPr>
  <p:slideViewPr>
    <p:cSldViewPr snapToGrid="0">
      <p:cViewPr varScale="1">
        <p:scale>
          <a:sx n="70" d="100"/>
          <a:sy n="70" d="100"/>
        </p:scale>
        <p:origin x="71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5898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FCDAAB8A-22F7-4093-A173-A86ACE6D88D2}" type="datetimeFigureOut">
              <a:rPr lang="ru-RU" smtClean="0"/>
              <a:t>19.09.2017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1274454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1177493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002057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37509836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1364623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915588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2593503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1570150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412912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CDAAB8A-22F7-4093-A173-A86ACE6D88D2}" type="datetimeFigureOut">
              <a:rPr lang="ru-RU" smtClean="0"/>
              <a:t>19.09.2017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900819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CDAAB8A-22F7-4093-A173-A86ACE6D88D2}" type="datetimeFigureOut">
              <a:rPr lang="ru-RU" smtClean="0"/>
              <a:t>19.09.2017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2668108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CDAAB8A-22F7-4093-A173-A86ACE6D88D2}" type="datetimeFigureOut">
              <a:rPr lang="ru-RU" smtClean="0"/>
              <a:t>19.09.2017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3564733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CDAAB8A-22F7-4093-A173-A86ACE6D88D2}" type="datetimeFigureOut">
              <a:rPr lang="ru-RU" smtClean="0"/>
              <a:t>19.09.2017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2777092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DAAB8A-22F7-4093-A173-A86ACE6D88D2}" type="datetimeFigureOut">
              <a:rPr lang="ru-RU" smtClean="0"/>
              <a:t>19.09.2017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920128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CDAAB8A-22F7-4093-A173-A86ACE6D88D2}" type="datetimeFigureOut">
              <a:rPr lang="ru-RU" smtClean="0"/>
              <a:t>19.09.2017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1480403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CDAAB8A-22F7-4093-A173-A86ACE6D88D2}" type="datetimeFigureOut">
              <a:rPr lang="ru-RU" smtClean="0"/>
              <a:t>19.09.2017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E6FB726-4A37-4D54-A7E5-86905A572CBC}" type="slidenum">
              <a:rPr lang="ru-RU" smtClean="0"/>
              <a:t>‹#›</a:t>
            </a:fld>
            <a:endParaRPr lang="ru-RU"/>
          </a:p>
        </p:txBody>
      </p:sp>
    </p:spTree>
    <p:extLst>
      <p:ext uri="{BB962C8B-B14F-4D97-AF65-F5344CB8AC3E}">
        <p14:creationId xmlns:p14="http://schemas.microsoft.com/office/powerpoint/2010/main" val="3465674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FCDAAB8A-22F7-4093-A173-A86ACE6D88D2}" type="datetimeFigureOut">
              <a:rPr lang="ru-RU" smtClean="0"/>
              <a:t>19.09.2017</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E6FB726-4A37-4D54-A7E5-86905A572CBC}" type="slidenum">
              <a:rPr lang="ru-RU" smtClean="0"/>
              <a:t>‹#›</a:t>
            </a:fld>
            <a:endParaRPr lang="ru-RU"/>
          </a:p>
        </p:txBody>
      </p:sp>
    </p:spTree>
    <p:extLst>
      <p:ext uri="{BB962C8B-B14F-4D97-AF65-F5344CB8AC3E}">
        <p14:creationId xmlns:p14="http://schemas.microsoft.com/office/powerpoint/2010/main" val="12206175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hyperlink" Target="https://ru.wikipedia.org/wiki/%D0%95%D0%B2%D1%80%D0%BE%D0%BF%D0%B5%D0%B9%D1%81%D0%BA%D0%B0%D1%8F_%D1%87%D0%B0%D1%81%D1%82%D1%8C_%D0%A0%D0%BE%D1%81%D1%81%D0%B8%D0%B8" TargetMode="External"/><Relationship Id="rId13" Type="http://schemas.openxmlformats.org/officeDocument/2006/relationships/hyperlink" Target="https://ru.wikipedia.org/wiki/%D0%A1%D1%80%D0%B5%D0%B4%D0%BD%D1%8F%D1%8F_%D0%90%D0%B7%D0%B8%D1%8F" TargetMode="External"/><Relationship Id="rId3" Type="http://schemas.openxmlformats.org/officeDocument/2006/relationships/hyperlink" Target="https://ru.wikipedia.org/wiki/%D0%9F%D0%BE%D0%BB%D1%8C%D1%81%D0%BA%D0%BE-%D0%BB%D0%B8%D1%82%D0%BE%D0%B2%D1%81%D0%BA%D0%B8%D0%B5_%D1%82%D0%B0%D1%82%D0%B0%D1%80%D1%8B" TargetMode="External"/><Relationship Id="rId7" Type="http://schemas.openxmlformats.org/officeDocument/2006/relationships/hyperlink" Target="https://ru.wikipedia.org/wiki/%D0%A2%D1%8E%D1%80%D0%BA%D1%81%D0%BA%D0%B8%D0%B5_%D0%BD%D0%B0%D1%80%D0%BE%D0%B4%D1%8B" TargetMode="External"/><Relationship Id="rId12" Type="http://schemas.openxmlformats.org/officeDocument/2006/relationships/hyperlink" Target="https://ru.wikipedia.org/wiki/%D0%9A%D0%B0%D0%B7%D0%B0%D1%85%D1%81%D1%82%D0%B0%D0%BD" TargetMode="External"/><Relationship Id="rId2" Type="http://schemas.openxmlformats.org/officeDocument/2006/relationships/hyperlink" Target="https://ru.wikipedia.org/wiki/%D0%A0%D1%83%D1%81%D1%81%D0%BA%D0%B8%D0%B5" TargetMode="External"/><Relationship Id="rId16"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image" Target="../media/image4.jpeg"/><Relationship Id="rId11" Type="http://schemas.openxmlformats.org/officeDocument/2006/relationships/hyperlink" Target="https://ru.wikipedia.org/wiki/%D0%A1%D0%B8%D0%B1%D0%B8%D1%80%D1%8C" TargetMode="External"/><Relationship Id="rId5" Type="http://schemas.openxmlformats.org/officeDocument/2006/relationships/image" Target="../media/image3.jpeg"/><Relationship Id="rId15" Type="http://schemas.openxmlformats.org/officeDocument/2006/relationships/hyperlink" Target="https://ru.wikipedia.org/wiki/%D0%94%D0%B0%D0%BB%D1%8C%D0%BD%D0%B8%D0%B9_%D0%92%D0%BE%D1%81%D1%82%D0%BE%D0%BA" TargetMode="External"/><Relationship Id="rId10" Type="http://schemas.openxmlformats.org/officeDocument/2006/relationships/hyperlink" Target="https://ru.wikipedia.org/wiki/%D0%9F%D1%80%D0%B8%D1%83%D1%80%D0%B0%D0%BB%D1%8C%D0%B5" TargetMode="External"/><Relationship Id="rId4" Type="http://schemas.openxmlformats.org/officeDocument/2006/relationships/hyperlink" Target="https://ru.wikipedia.org/wiki/%D0%A2%D0%B0%D1%82%D0%B0%D1%80%D1%81%D1%82%D0%B0%D0%BD" TargetMode="External"/><Relationship Id="rId9" Type="http://schemas.openxmlformats.org/officeDocument/2006/relationships/hyperlink" Target="https://ru.wikipedia.org/wiki/%D0%9F%D0%BE%D0%B2%D0%BE%D0%BB%D0%B6%D1%8C%D0%B5" TargetMode="External"/><Relationship Id="rId14" Type="http://schemas.openxmlformats.org/officeDocument/2006/relationships/hyperlink" Target="https://ru.wikipedia.org/wiki/%D0%A1%D0%B8%D0%BD%D1%8C%D1%86%D0%B7%D1%8F%D0%BD-%D0%A3%D0%B9%D0%B3%D1%83%D1%80%D1%81%D0%BA%D0%B8%D0%B9_%D0%B0%D0%B2%D1%82%D0%BE%D0%BD%D0%BE%D0%BC%D0%BD%D1%8B%D0%B9_%D1%80%D0%B0%D0%B9%D0%BE%D0%BD"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ru.wikipedia.org/wiki/%D0%9A%D0%B0%D0%BD%D0%B0%D0%B4%D0%B0" TargetMode="External"/><Relationship Id="rId13" Type="http://schemas.openxmlformats.org/officeDocument/2006/relationships/hyperlink" Target="https://ru.wikipedia.org/wiki/%D0%9F%D0%BE%D0%BB%D0%B5%D1%89%D1%83%D0%BA%D0%B8" TargetMode="External"/><Relationship Id="rId18" Type="http://schemas.openxmlformats.org/officeDocument/2006/relationships/image" Target="../media/image7.jpeg"/><Relationship Id="rId3" Type="http://schemas.openxmlformats.org/officeDocument/2006/relationships/hyperlink" Target="https://ru.wikipedia.org/wiki/%D0%9D%D0%B0%D1%80%D0%BE%D0%B4" TargetMode="External"/><Relationship Id="rId7" Type="http://schemas.openxmlformats.org/officeDocument/2006/relationships/hyperlink" Target="https://ru.wikipedia.org/wiki/%D0%A1%D0%A8%D0%90" TargetMode="External"/><Relationship Id="rId12" Type="http://schemas.openxmlformats.org/officeDocument/2006/relationships/hyperlink" Target="https://ru.wikipedia.org/wiki/%D0%9F%D0%BE%D0%BB%D1%8F%D0%BA%D0%B8" TargetMode="External"/><Relationship Id="rId17" Type="http://schemas.openxmlformats.org/officeDocument/2006/relationships/image" Target="../media/image6.jpeg"/><Relationship Id="rId2" Type="http://schemas.openxmlformats.org/officeDocument/2006/relationships/hyperlink" Target="https://ru.wikipedia.org/wiki/%D0%92%D0%BE%D1%81%D1%82%D0%BE%D1%87%D0%BD%D1%8B%D0%B5_%D1%81%D0%BB%D0%B0%D0%B2%D1%8F%D0%BD%D0%B5" TargetMode="External"/><Relationship Id="rId16" Type="http://schemas.openxmlformats.org/officeDocument/2006/relationships/hyperlink" Target="https://ru.wikipedia.org/wiki/%D0%9B%D0%B5%D0%BC%D0%BA%D0%B8" TargetMode="External"/><Relationship Id="rId1" Type="http://schemas.openxmlformats.org/officeDocument/2006/relationships/slideLayout" Target="../slideLayouts/slideLayout6.xml"/><Relationship Id="rId6" Type="http://schemas.openxmlformats.org/officeDocument/2006/relationships/hyperlink" Target="https://ru.wikipedia.org/wiki/%D0%A0%D0%BE%D1%81%D1%81%D0%B8%D1%8F" TargetMode="External"/><Relationship Id="rId11" Type="http://schemas.openxmlformats.org/officeDocument/2006/relationships/hyperlink" Target="https://ru.wikipedia.org/wiki/%D0%A0%D1%83%D1%81%D1%81%D0%BA%D0%B8%D0%B5" TargetMode="External"/><Relationship Id="rId5" Type="http://schemas.openxmlformats.org/officeDocument/2006/relationships/hyperlink" Target="https://ru.wikipedia.org/wiki/%D0%94%D0%B8%D0%B0%D1%81%D0%BF%D0%BE%D1%80%D0%B0" TargetMode="External"/><Relationship Id="rId15" Type="http://schemas.openxmlformats.org/officeDocument/2006/relationships/hyperlink" Target="https://ru.wikipedia.org/wiki/%D0%93%D1%83%D1%86%D1%83%D0%BB%D1%8B" TargetMode="External"/><Relationship Id="rId10" Type="http://schemas.openxmlformats.org/officeDocument/2006/relationships/hyperlink" Target="https://ru.wikipedia.org/wiki/%D0%A1%D0%BB%D0%B0%D0%B2%D1%8F%D0%BD%D0%B5" TargetMode="External"/><Relationship Id="rId4" Type="http://schemas.openxmlformats.org/officeDocument/2006/relationships/hyperlink" Target="https://ru.wikipedia.org/wiki/%D0%A3%D0%BA%D1%80%D0%B0%D0%B8%D0%BD%D0%B0" TargetMode="External"/><Relationship Id="rId9" Type="http://schemas.openxmlformats.org/officeDocument/2006/relationships/hyperlink" Target="https://ru.wikipedia.org/wiki/%D0%93%D0%BE%D1%81%D1%83%D0%B4%D0%B0%D1%80%D1%81%D1%82%D0%B2%D0%BE" TargetMode="External"/><Relationship Id="rId14" Type="http://schemas.openxmlformats.org/officeDocument/2006/relationships/hyperlink" Target="https://ru.wikipedia.org/wiki/%D0%91%D0%BE%D0%B9%D0%BA%D0%B8"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ru.wikipedia.org/wiki/%D0%A2%D0%B0%D1%82%D0%B0%D1%80%D1%81%D0%BA%D0%B8%D0%B9_%D1%8F%D0%B7%D1%8B%D0%BA" TargetMode="External"/><Relationship Id="rId3" Type="http://schemas.openxmlformats.org/officeDocument/2006/relationships/hyperlink" Target="https://ru.wikipedia.org/wiki/%D0%91%D0%B0%D1%88%D0%BA%D0%BE%D1%80%D1%82%D0%BE%D1%81%D1%82%D0%B0%D0%BD" TargetMode="External"/><Relationship Id="rId7" Type="http://schemas.openxmlformats.org/officeDocument/2006/relationships/hyperlink" Target="https://ru.wikipedia.org/wiki/%D0%A0%D1%83%D1%81%D1%81%D0%BA%D0%B8%D0%B9_%D1%8F%D0%B7%D1%8B%D0%BA" TargetMode="External"/><Relationship Id="rId12" Type="http://schemas.openxmlformats.org/officeDocument/2006/relationships/image" Target="../media/image9.jpeg"/><Relationship Id="rId2" Type="http://schemas.openxmlformats.org/officeDocument/2006/relationships/hyperlink" Target="https://ru.wikipedia.org/wiki/%D0%A2%D1%8E%D1%80%D0%BA%D1%81%D0%BA%D0%B8%D0%B5_%D0%BD%D0%B0%D1%80%D0%BE%D0%B4%D1%8B" TargetMode="External"/><Relationship Id="rId1" Type="http://schemas.openxmlformats.org/officeDocument/2006/relationships/slideLayout" Target="../slideLayouts/slideLayout6.xml"/><Relationship Id="rId6" Type="http://schemas.openxmlformats.org/officeDocument/2006/relationships/hyperlink" Target="https://ru.wikipedia.org/wiki/%D0%91%D0%B0%D1%88%D0%BA%D0%B8%D1%80%D1%81%D0%BA%D0%B8%D0%B9_%D1%8F%D0%B7%D1%8B%D0%BA" TargetMode="External"/><Relationship Id="rId11" Type="http://schemas.openxmlformats.org/officeDocument/2006/relationships/image" Target="../media/image8.jpeg"/><Relationship Id="rId5" Type="http://schemas.openxmlformats.org/officeDocument/2006/relationships/hyperlink" Target="https://ru.wikipedia.org/wiki/%D0%A0%D0%BE%D1%81%D1%81%D0%B8%D1%8F" TargetMode="External"/><Relationship Id="rId10" Type="http://schemas.openxmlformats.org/officeDocument/2006/relationships/hyperlink" Target="https://ru.wikipedia.org/wiki/%D0%A1%D1%83%D0%BD%D0%BD%D0%B8%D1%82%D1%8B" TargetMode="External"/><Relationship Id="rId4" Type="http://schemas.openxmlformats.org/officeDocument/2006/relationships/hyperlink" Target="https://ru.wikipedia.org/wiki/%D0%91%D0%B0%D1%88%D0%BA%D0%BE%D1%80%D1%82%D0%BE%D1%81%D1%82%D0%B0%D0%BD_(%D0%B8%D1%81%D1%82%D0%BE%D1%80%D0%B8%D1%87%D0%B5%D1%81%D0%BA%D0%B8%D0%B9)" TargetMode="External"/><Relationship Id="rId9" Type="http://schemas.openxmlformats.org/officeDocument/2006/relationships/hyperlink" Target="https://ru.wikipedia.org/wiki/%D0%98%D1%81%D0%BB%D0%B0%D0%BC"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ru.wikipedia.org/wiki/%D0%A7%D1%83%D0%B2%D0%B0%D1%88%D1%81%D0%BA%D0%B8%D0%B9_%D1%8F%D0%B7%D1%8B%D0%BA" TargetMode="External"/><Relationship Id="rId13" Type="http://schemas.openxmlformats.org/officeDocument/2006/relationships/hyperlink" Target="https://ru.wikipedia.org/wiki/%D0%9F%D1%80%D0%B0%D0%B2%D0%BE%D1%81%D0%BB%D0%B0%D0%B2%D0%B8%D0%B5" TargetMode="External"/><Relationship Id="rId3" Type="http://schemas.openxmlformats.org/officeDocument/2006/relationships/hyperlink" Target="https://ru.wikipedia.org/wiki/%D0%A7%D1%83%D0%B2%D0%B0%D1%88%D0%B8%D1%8F" TargetMode="External"/><Relationship Id="rId7" Type="http://schemas.openxmlformats.org/officeDocument/2006/relationships/hyperlink" Target="https://ru.wikipedia.org/wiki/%D0%A3%D0%BA%D1%80%D0%B0%D0%B8%D0%BD%D0%B0" TargetMode="External"/><Relationship Id="rId12" Type="http://schemas.openxmlformats.org/officeDocument/2006/relationships/hyperlink" Target="https://ru.wikipedia.org/wiki/%D0%A0%D0%B5%D0%BB%D0%B8%D0%B3%D0%B8%D1%8F" TargetMode="External"/><Relationship Id="rId17" Type="http://schemas.openxmlformats.org/officeDocument/2006/relationships/image" Target="../media/image12.jpeg"/><Relationship Id="rId2" Type="http://schemas.openxmlformats.org/officeDocument/2006/relationships/hyperlink" Target="https://ru.wikipedia.org/wiki/%D0%A2%D1%8E%D1%80%D0%BA%D1%81%D0%BA%D0%B8%D0%B5_%D0%BD%D0%B0%D1%80%D0%BE%D0%B4%D1%8B" TargetMode="External"/><Relationship Id="rId16" Type="http://schemas.openxmlformats.org/officeDocument/2006/relationships/image" Target="../media/image11.jpeg"/><Relationship Id="rId1" Type="http://schemas.openxmlformats.org/officeDocument/2006/relationships/slideLayout" Target="../slideLayouts/slideLayout6.xml"/><Relationship Id="rId6" Type="http://schemas.openxmlformats.org/officeDocument/2006/relationships/hyperlink" Target="https://ru.wikipedia.org/wiki/%D0%A3%D0%B7%D0%B1%D0%B5%D0%BA%D0%B8%D1%81%D1%82%D0%B0%D0%BD" TargetMode="External"/><Relationship Id="rId11" Type="http://schemas.openxmlformats.org/officeDocument/2006/relationships/hyperlink" Target="https://ru.wikipedia.org/wiki/%D0%94%D0%B8%D0%B0%D0%BB%D0%B5%D0%BA%D1%82" TargetMode="External"/><Relationship Id="rId5" Type="http://schemas.openxmlformats.org/officeDocument/2006/relationships/hyperlink" Target="https://ru.wikipedia.org/wiki/%D0%9A%D0%B0%D0%B7%D0%B0%D1%85%D1%81%D1%82%D0%B0%D0%BD" TargetMode="External"/><Relationship Id="rId15" Type="http://schemas.openxmlformats.org/officeDocument/2006/relationships/image" Target="../media/image10.jpeg"/><Relationship Id="rId10" Type="http://schemas.openxmlformats.org/officeDocument/2006/relationships/hyperlink" Target="https://ru.wikipedia.org/wiki/%D0%A2%D1%8E%D1%80%D0%BA%D1%81%D0%BA%D0%B8%D0%B5_%D1%8F%D0%B7%D1%8B%D0%BA%D0%B8" TargetMode="External"/><Relationship Id="rId4" Type="http://schemas.openxmlformats.org/officeDocument/2006/relationships/hyperlink" Target="https://ru.wikipedia.org/wiki/%D0%A0%D0%BE%D1%81%D1%81%D0%B8%D1%8F" TargetMode="External"/><Relationship Id="rId9" Type="http://schemas.openxmlformats.org/officeDocument/2006/relationships/hyperlink" Target="https://ru.wikipedia.org/wiki/%D0%91%D1%83%D0%BB%D0%B3%D0%B0%D1%80%D1%81%D0%BA%D0%B8%D0%B9_%D1%8F%D0%B7%D1%8B%D0%BA" TargetMode="External"/><Relationship Id="rId14" Type="http://schemas.openxmlformats.org/officeDocument/2006/relationships/hyperlink" Target="https://ru.wikipedia.org/wiki/%D0%A7%D1%83%D0%B2%D0%B0%D1%88%D1%81%D0%BA%D0%B0%D1%8F_%D0%BC%D0%B8%D1%84%D0%BE%D0%BB%D0%BE%D0%B3%D0%B8%D1%8F"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ru.wikipedia.org/wiki/%D0%9C%D0%BE%D1%80%D0%B4%D0%BE%D0%B2%D1%81%D0%BA%D0%B8%D0%B5_%D1%8F%D0%B7%D1%8B%D0%BA%D0%B8" TargetMode="External"/><Relationship Id="rId13" Type="http://schemas.openxmlformats.org/officeDocument/2006/relationships/hyperlink" Target="https://ru.wikipedia.org/wiki/%D0%9A%D0%B0%D1%80%D0%B0%D1%82%D0%B0%D0%B8" TargetMode="External"/><Relationship Id="rId18" Type="http://schemas.openxmlformats.org/officeDocument/2006/relationships/hyperlink" Target="https://ru.wikipedia.org/wiki/%D0%9C%D0%BE%D1%80%D0%B4%D0%B2%D0%B0#cite_note-REM-13" TargetMode="External"/><Relationship Id="rId3" Type="http://schemas.openxmlformats.org/officeDocument/2006/relationships/hyperlink" Target="https://ru.wikipedia.org/wiki/%D0%A1%D1%83%D0%B1%D1%8D%D1%82%D0%BD%D0%BE%D1%81" TargetMode="External"/><Relationship Id="rId21" Type="http://schemas.openxmlformats.org/officeDocument/2006/relationships/hyperlink" Target="https://ru.wikipedia.org/wiki/%D0%9C%D0%BE%D0%BB%D0%BE%D0%BA%D0%B0%D0%BD%D0%B5" TargetMode="External"/><Relationship Id="rId7" Type="http://schemas.openxmlformats.org/officeDocument/2006/relationships/hyperlink" Target="https://ru.wikipedia.org/wiki/%D0%AD%D1%80%D0%B7%D1%8F%D0%BD%D1%81%D0%BA%D0%B8%D0%B9_%D1%8F%D0%B7%D1%8B%D0%BA" TargetMode="External"/><Relationship Id="rId12" Type="http://schemas.openxmlformats.org/officeDocument/2006/relationships/hyperlink" Target="https://ru.wikipedia.org/wiki/%D0%A2%D0%B5%D1%80%D1%8E%D1%85%D0%B0%D0%BD%D0%B5" TargetMode="External"/><Relationship Id="rId17" Type="http://schemas.openxmlformats.org/officeDocument/2006/relationships/hyperlink" Target="https://ru.wikipedia.org/wiki/%D0%9F%D1%80%D0%B0%D0%B2%D0%BE%D1%81%D0%BB%D0%B0%D0%B2%D0%B8%D0%B5" TargetMode="External"/><Relationship Id="rId2" Type="http://schemas.openxmlformats.org/officeDocument/2006/relationships/hyperlink" Target="https://ru.wikipedia.org/wiki/%D0%A4%D0%B8%D0%BD%D0%BD%D0%BE-%D1%83%D0%B3%D0%BE%D1%80%D1%81%D0%BA%D0%B8%D0%B5_%D0%BD%D0%B0%D1%80%D0%BE%D0%B4%D1%8B" TargetMode="External"/><Relationship Id="rId16" Type="http://schemas.openxmlformats.org/officeDocument/2006/relationships/hyperlink" Target="https://ru.wikipedia.org/wiki/%D0%9C%D0%BE%D1%80%D0%B4%D0%BE%D0%B2%D0%B8%D1%8F" TargetMode="External"/><Relationship Id="rId20" Type="http://schemas.openxmlformats.org/officeDocument/2006/relationships/hyperlink" Target="https://ru.wikipedia.org/wiki/%D0%9B%D1%8E%D1%82%D0%B5%D1%80%D0%B0%D0%BD%D0%B5" TargetMode="External"/><Relationship Id="rId1" Type="http://schemas.openxmlformats.org/officeDocument/2006/relationships/slideLayout" Target="../slideLayouts/slideLayout6.xml"/><Relationship Id="rId6" Type="http://schemas.openxmlformats.org/officeDocument/2006/relationships/hyperlink" Target="https://ru.wikipedia.org/wiki/%D0%9C%D0%BE%D0%BA%D1%88%D0%B0%D0%BD%D1%81%D0%BA%D0%B8%D0%B9_%D1%8F%D0%B7%D1%8B%D0%BA" TargetMode="External"/><Relationship Id="rId11" Type="http://schemas.openxmlformats.org/officeDocument/2006/relationships/hyperlink" Target="https://ru.wikipedia.org/wiki/%D0%A8%D0%BE%D0%BA%D1%88%D0%B0_(%D0%BD%D0%B0%D1%80%D0%BE%D0%B4)" TargetMode="External"/><Relationship Id="rId5" Type="http://schemas.openxmlformats.org/officeDocument/2006/relationships/hyperlink" Target="https://ru.wikipedia.org/wiki/%D0%AD%D1%80%D0%B7%D1%8F%D0%BD%D0%B5" TargetMode="External"/><Relationship Id="rId15" Type="http://schemas.openxmlformats.org/officeDocument/2006/relationships/hyperlink" Target="https://ru.wikipedia.org/wiki/%D0%9C%D0%BE%D1%80%D0%B4%D0%B2%D0%B0#cite_note-16" TargetMode="External"/><Relationship Id="rId23" Type="http://schemas.openxmlformats.org/officeDocument/2006/relationships/image" Target="../media/image14.png"/><Relationship Id="rId10" Type="http://schemas.openxmlformats.org/officeDocument/2006/relationships/hyperlink" Target="https://ru.wikipedia.org/wiki/%D0%9C%D0%BE%D1%80%D0%B4%D0%B2%D0%B0#cite_note-.D0.9D.D0.B0.D1.80.D0.BE.D0.B4.D1.8B_.D0.A0.D0.BE.D1.81.D1.81.D0.B8.D0.B8-15" TargetMode="External"/><Relationship Id="rId19" Type="http://schemas.openxmlformats.org/officeDocument/2006/relationships/hyperlink" Target="https://ru.wikipedia.org/wiki/%D0%9C%D0%BE%D0%BA%D1%88%D0%B5%D0%BD%D1%8C_%D0%BA%D0%BE%D0%B9" TargetMode="External"/><Relationship Id="rId4" Type="http://schemas.openxmlformats.org/officeDocument/2006/relationships/hyperlink" Target="https://ru.wikipedia.org/wiki/%D0%9C%D0%BE%D0%BA%D1%88%D0%B0%D0%BD%D0%B5" TargetMode="External"/><Relationship Id="rId9" Type="http://schemas.openxmlformats.org/officeDocument/2006/relationships/hyperlink" Target="https://ru.wikipedia.org/wiki/%D0%AD%D1%82%D0%BD%D0%BE%D0%B3%D1%80%D0%B0%D1%84%D0%B8%D1%87%D0%B5%D1%81%D0%BA%D0%B0%D1%8F_%D0%B3%D1%80%D1%83%D0%BF%D0%BF%D0%B0" TargetMode="External"/><Relationship Id="rId14" Type="http://schemas.openxmlformats.org/officeDocument/2006/relationships/hyperlink" Target="https://ru.wikipedia.org/wiki/%D0%A0%D0%BE%D1%81%D1%81%D0%B8%D1%8F" TargetMode="External"/><Relationship Id="rId22" Type="http://schemas.openxmlformats.org/officeDocument/2006/relationships/image" Target="../media/image1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43018" y="399196"/>
            <a:ext cx="8001000" cy="2971801"/>
          </a:xfrm>
        </p:spPr>
        <p:txBody>
          <a:bodyPr/>
          <a:lstStyle/>
          <a:p>
            <a:r>
              <a:rPr lang="ru-RU" dirty="0" smtClean="0"/>
              <a:t>Россия-многонациональная страна.</a:t>
            </a:r>
            <a:endParaRPr lang="ru-RU" dirty="0"/>
          </a:p>
        </p:txBody>
      </p:sp>
      <p:sp>
        <p:nvSpPr>
          <p:cNvPr id="3" name="Подзаголовок 2"/>
          <p:cNvSpPr>
            <a:spLocks noGrp="1"/>
          </p:cNvSpPr>
          <p:nvPr>
            <p:ph type="subTitle" idx="1"/>
          </p:nvPr>
        </p:nvSpPr>
        <p:spPr>
          <a:xfrm>
            <a:off x="7601802" y="4435522"/>
            <a:ext cx="4590197" cy="2422478"/>
          </a:xfrm>
        </p:spPr>
        <p:txBody>
          <a:bodyPr/>
          <a:lstStyle/>
          <a:p>
            <a:r>
              <a:rPr lang="ru-RU" dirty="0" smtClean="0"/>
              <a:t>Выполнила работу</a:t>
            </a:r>
          </a:p>
          <a:p>
            <a:r>
              <a:rPr lang="ru-RU" dirty="0" smtClean="0"/>
              <a:t>Ученица 9 класса</a:t>
            </a:r>
          </a:p>
          <a:p>
            <a:r>
              <a:rPr lang="ru-RU" dirty="0" smtClean="0"/>
              <a:t>Киселева Юлия.</a:t>
            </a:r>
            <a:endParaRPr lang="ru-RU" dirty="0"/>
          </a:p>
        </p:txBody>
      </p:sp>
    </p:spTree>
    <p:extLst>
      <p:ext uri="{BB962C8B-B14F-4D97-AF65-F5344CB8AC3E}">
        <p14:creationId xmlns:p14="http://schemas.microsoft.com/office/powerpoint/2010/main" val="2923202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41"/>
            <a:ext cx="12192000" cy="1978924"/>
          </a:xfrm>
        </p:spPr>
        <p:txBody>
          <a:bodyPr>
            <a:normAutofit/>
          </a:bodyPr>
          <a:lstStyle/>
          <a:p>
            <a:r>
              <a:rPr lang="ru-RU" sz="4000" dirty="0" smtClean="0"/>
              <a:t>На территории России проживают около 190 народов</a:t>
            </a:r>
            <a:endParaRPr lang="ru-RU" sz="4000" dirty="0"/>
          </a:p>
        </p:txBody>
      </p:sp>
      <p:sp>
        <p:nvSpPr>
          <p:cNvPr id="3" name="Заголовок 1"/>
          <p:cNvSpPr txBox="1">
            <a:spLocks/>
          </p:cNvSpPr>
          <p:nvPr/>
        </p:nvSpPr>
        <p:spPr>
          <a:xfrm>
            <a:off x="95534" y="1760561"/>
            <a:ext cx="4476466" cy="509743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dirty="0" smtClean="0"/>
              <a:t>1)Русские</a:t>
            </a:r>
          </a:p>
          <a:p>
            <a:r>
              <a:rPr lang="ru-RU" dirty="0" smtClean="0"/>
              <a:t>2)Татары</a:t>
            </a:r>
          </a:p>
          <a:p>
            <a:r>
              <a:rPr lang="ru-RU" dirty="0" smtClean="0"/>
              <a:t>3)Украинцы</a:t>
            </a:r>
          </a:p>
          <a:p>
            <a:r>
              <a:rPr lang="ru-RU" dirty="0" smtClean="0"/>
              <a:t>4)Башкиры</a:t>
            </a:r>
          </a:p>
          <a:p>
            <a:r>
              <a:rPr lang="ru-RU" dirty="0" smtClean="0"/>
              <a:t>5)Чуваши</a:t>
            </a:r>
          </a:p>
          <a:p>
            <a:r>
              <a:rPr lang="ru-RU" dirty="0" smtClean="0"/>
              <a:t>6)Чеченцы</a:t>
            </a:r>
          </a:p>
          <a:p>
            <a:r>
              <a:rPr lang="ru-RU" dirty="0" smtClean="0"/>
              <a:t>7)Армяне</a:t>
            </a:r>
          </a:p>
          <a:p>
            <a:r>
              <a:rPr lang="ru-RU" dirty="0" smtClean="0"/>
              <a:t>8)Аварцы</a:t>
            </a:r>
          </a:p>
          <a:p>
            <a:r>
              <a:rPr lang="ru-RU" dirty="0" smtClean="0"/>
              <a:t>9)Мордва</a:t>
            </a:r>
          </a:p>
          <a:p>
            <a:r>
              <a:rPr lang="ru-RU" dirty="0" smtClean="0"/>
              <a:t>10)Казахи</a:t>
            </a:r>
          </a:p>
          <a:p>
            <a:endParaRPr lang="ru-RU" dirty="0"/>
          </a:p>
        </p:txBody>
      </p:sp>
      <p:sp>
        <p:nvSpPr>
          <p:cNvPr id="7" name="Заголовок 1"/>
          <p:cNvSpPr txBox="1">
            <a:spLocks/>
          </p:cNvSpPr>
          <p:nvPr/>
        </p:nvSpPr>
        <p:spPr>
          <a:xfrm>
            <a:off x="4694830" y="1433015"/>
            <a:ext cx="7497169" cy="5424985"/>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dirty="0" smtClean="0"/>
              <a:t>11)Азербайджанцы</a:t>
            </a:r>
          </a:p>
          <a:p>
            <a:r>
              <a:rPr lang="ru-RU" dirty="0" smtClean="0"/>
              <a:t>12)Даргинцы</a:t>
            </a:r>
          </a:p>
          <a:p>
            <a:r>
              <a:rPr lang="ru-RU" dirty="0" smtClean="0"/>
              <a:t>13)Удмурты</a:t>
            </a:r>
          </a:p>
          <a:p>
            <a:r>
              <a:rPr lang="ru-RU" dirty="0" smtClean="0"/>
              <a:t>14)Марийцы</a:t>
            </a:r>
          </a:p>
          <a:p>
            <a:r>
              <a:rPr lang="ru-RU" dirty="0" smtClean="0"/>
              <a:t>15)Осетины</a:t>
            </a:r>
          </a:p>
          <a:p>
            <a:r>
              <a:rPr lang="ru-RU" dirty="0" smtClean="0"/>
              <a:t>16)Белорусы</a:t>
            </a:r>
          </a:p>
          <a:p>
            <a:r>
              <a:rPr lang="ru-RU" dirty="0" smtClean="0"/>
              <a:t>17)Кабардинцы</a:t>
            </a:r>
          </a:p>
          <a:p>
            <a:r>
              <a:rPr lang="ru-RU" dirty="0" smtClean="0"/>
              <a:t>18)Кумыки</a:t>
            </a:r>
          </a:p>
          <a:p>
            <a:r>
              <a:rPr lang="ru-RU" dirty="0" smtClean="0"/>
              <a:t>19)Якуты</a:t>
            </a:r>
          </a:p>
          <a:p>
            <a:r>
              <a:rPr lang="ru-RU" dirty="0" smtClean="0"/>
              <a:t>20)Лезгины</a:t>
            </a:r>
            <a:endParaRPr lang="ru-RU" dirty="0"/>
          </a:p>
        </p:txBody>
      </p:sp>
    </p:spTree>
    <p:extLst>
      <p:ext uri="{BB962C8B-B14F-4D97-AF65-F5344CB8AC3E}">
        <p14:creationId xmlns:p14="http://schemas.microsoft.com/office/powerpoint/2010/main" val="3768467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48668" y="1"/>
            <a:ext cx="7505131" cy="709683"/>
          </a:xfrm>
        </p:spPr>
        <p:txBody>
          <a:bodyPr/>
          <a:lstStyle/>
          <a:p>
            <a:r>
              <a:rPr lang="ru-RU" dirty="0" smtClean="0"/>
              <a:t>1.Русские</a:t>
            </a:r>
            <a:endParaRPr lang="ru-RU" dirty="0"/>
          </a:p>
        </p:txBody>
      </p:sp>
      <p:sp>
        <p:nvSpPr>
          <p:cNvPr id="3" name="Заголовок 1"/>
          <p:cNvSpPr txBox="1">
            <a:spLocks/>
          </p:cNvSpPr>
          <p:nvPr/>
        </p:nvSpPr>
        <p:spPr>
          <a:xfrm>
            <a:off x="0" y="709684"/>
            <a:ext cx="12192000" cy="6148315"/>
          </a:xfrm>
          <a:prstGeom prst="rect">
            <a:avLst/>
          </a:prstGeom>
        </p:spPr>
        <p:txBody>
          <a:bodyPr vert="horz" lIns="91440" tIns="45720" rIns="91440" bIns="45720" rtlCol="0" anchor="ctr">
            <a:normAutofit fontScale="3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100" dirty="0" smtClean="0"/>
              <a:t>Численность человек в России 115889107.От всего населения </a:t>
            </a:r>
            <a:r>
              <a:rPr lang="ru-RU" sz="5100" dirty="0"/>
              <a:t>79,83 </a:t>
            </a:r>
            <a:r>
              <a:rPr lang="ru-RU" sz="5100" dirty="0" smtClean="0"/>
              <a:t>%.</a:t>
            </a:r>
          </a:p>
          <a:p>
            <a:endParaRPr lang="ru-RU" sz="5100" dirty="0" smtClean="0"/>
          </a:p>
          <a:p>
            <a:r>
              <a:rPr lang="ru-RU" sz="5100" dirty="0" smtClean="0"/>
              <a:t>Черты характера:</a:t>
            </a:r>
          </a:p>
          <a:p>
            <a:r>
              <a:rPr lang="ru-RU" sz="5100" dirty="0" smtClean="0"/>
              <a:t>1)Определенно</a:t>
            </a:r>
            <a:r>
              <a:rPr lang="ru-RU" sz="5100" dirty="0"/>
              <a:t>, среди положительных качеств выделяют доброту, отзывчивость, готовность помочь в проблеме - недаром говорят о широте русской души. </a:t>
            </a:r>
            <a:endParaRPr lang="ru-RU" sz="5100" dirty="0" smtClean="0"/>
          </a:p>
          <a:p>
            <a:endParaRPr lang="ru-RU" sz="5100" dirty="0" smtClean="0"/>
          </a:p>
          <a:p>
            <a:r>
              <a:rPr lang="ru-RU" sz="5100" dirty="0" smtClean="0"/>
              <a:t>2)Русский </a:t>
            </a:r>
            <a:r>
              <a:rPr lang="ru-RU" sz="5100" dirty="0"/>
              <a:t>человек своеобразно относится к труду. С одной стороны, он умеет трудиться, обладает высокой работоспособностью и выносливостью. А с другой - эти черты сдерживает лень, безалаберность, разгильдяйство. На формирование таких качеств повлияла огромная территория, занимаемая русским народом. Люди жили по принципу - земли и природных богатств много, значит, всем хватит, и незачем много работать, чтобы эти богатства </a:t>
            </a:r>
            <a:r>
              <a:rPr lang="ru-RU" sz="5100" dirty="0" smtClean="0"/>
              <a:t>сохранить.</a:t>
            </a:r>
          </a:p>
          <a:p>
            <a:endParaRPr lang="ru-RU" sz="5100" dirty="0" smtClean="0"/>
          </a:p>
          <a:p>
            <a:r>
              <a:rPr lang="ru-RU" sz="5100" dirty="0" smtClean="0"/>
              <a:t>3) </a:t>
            </a:r>
            <a:r>
              <a:rPr lang="ru-RU" sz="5100" dirty="0"/>
              <a:t>Другая любопытная черта русского человека - его вера в "доброго царя". Русские люди в большинстве своем верили в то, что их проблемы решит справедливый царь, именно ему писались челобитные. С чиновниками дела предпочитали не иметь, как и с помещиками - это они ведут себя неправильно, от них все беды, но царь решит все по-честному. Вера в главу государства, в то, что он может поставить страну на более высокий уровень, сделать ее процветающей - сохраняется и в нашем времени</a:t>
            </a:r>
            <a:r>
              <a:rPr lang="ru-RU" sz="5100" dirty="0" smtClean="0"/>
              <a:t>.</a:t>
            </a:r>
          </a:p>
          <a:p>
            <a:r>
              <a:rPr lang="ru-RU" sz="5100" dirty="0" smtClean="0"/>
              <a:t> </a:t>
            </a:r>
          </a:p>
          <a:p>
            <a:r>
              <a:rPr lang="ru-RU" sz="5100" dirty="0" smtClean="0"/>
              <a:t>4)Наконец</a:t>
            </a:r>
            <a:r>
              <a:rPr lang="ru-RU" sz="5100" dirty="0"/>
              <a:t>, русским людям свойственна горячность в отстаивании своих идей. Они идут в огонь и воду ради идеи. Так совершались громкие революции, строился коммунизм, заново отстраивались храмы. Русский народ способен отстаивать то, во что он искренне и глубоко верит</a:t>
            </a:r>
            <a:r>
              <a:rPr lang="ru-RU" sz="5100" dirty="0" smtClean="0"/>
              <a:t>.</a:t>
            </a:r>
          </a:p>
          <a:p>
            <a:endParaRPr lang="ru-RU" sz="5100" dirty="0" smtClean="0"/>
          </a:p>
          <a:p>
            <a:r>
              <a:rPr lang="ru-RU" sz="5100" dirty="0" smtClean="0"/>
              <a:t>5) </a:t>
            </a:r>
            <a:r>
              <a:rPr lang="ru-RU" sz="5100" dirty="0"/>
              <a:t>Русский человек не обладает способностью рационально просчитывать свои действия, и это может негативно сказаться на его жизни, вызвать хозяйственные неурядицы. Конечно, это не каждому человеку русской национальности свойственно, но как общая черта прослеживается. Некоторая пассивность, бездействие также характерны для русского человека.</a:t>
            </a:r>
            <a:r>
              <a:rPr lang="ru-RU" dirty="0" smtClean="0"/>
              <a:t/>
            </a:r>
            <a:br>
              <a:rPr lang="ru-RU" dirty="0" smtClean="0"/>
            </a:br>
            <a:r>
              <a:rPr lang="ru-RU" dirty="0" smtClean="0"/>
              <a:t/>
            </a:r>
            <a:br>
              <a:rPr lang="ru-RU" dirty="0" smtClean="0"/>
            </a:br>
            <a:endParaRPr lang="ru-RU" dirty="0"/>
          </a:p>
        </p:txBody>
      </p:sp>
      <p:pic>
        <p:nvPicPr>
          <p:cNvPr id="4100" name="Picture 4" descr="http://sportmag52.ru/images/stories/virtuemart/product/0000072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37220" y="1"/>
            <a:ext cx="2154780" cy="143706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fishki.net/upload/post/201406/09/1276283/4_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3159" y="242888"/>
            <a:ext cx="3680144" cy="6043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372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63" presetClass="path" presetSubtype="0" accel="50000" decel="50000" fill="hold" nodeType="clickEffect">
                                  <p:stCondLst>
                                    <p:cond delay="0"/>
                                  </p:stCondLst>
                                  <p:childTnLst>
                                    <p:animMotion origin="layout" path="M -6.25E-7 4.07407E-6 L 0.5513 -0.03774 " pathEditMode="relative" rAng="0" ptsTypes="AA">
                                      <p:cBhvr>
                                        <p:cTn id="13" dur="2000" fill="hold"/>
                                        <p:tgtEl>
                                          <p:spTgt spid="4102"/>
                                        </p:tgtEl>
                                        <p:attrNameLst>
                                          <p:attrName>ppt_x</p:attrName>
                                          <p:attrName>ppt_y</p:attrName>
                                        </p:attrNameLst>
                                      </p:cBhvr>
                                      <p:rCtr x="27565" y="-189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16657" y="1"/>
            <a:ext cx="7737142" cy="900752"/>
          </a:xfrm>
        </p:spPr>
        <p:txBody>
          <a:bodyPr>
            <a:normAutofit/>
          </a:bodyPr>
          <a:lstStyle/>
          <a:p>
            <a:r>
              <a:rPr lang="ru-RU" dirty="0" smtClean="0"/>
              <a:t>2.Татары</a:t>
            </a:r>
            <a:endParaRPr lang="ru-RU" dirty="0"/>
          </a:p>
        </p:txBody>
      </p:sp>
      <p:sp>
        <p:nvSpPr>
          <p:cNvPr id="3" name="Заголовок 1"/>
          <p:cNvSpPr txBox="1">
            <a:spLocks/>
          </p:cNvSpPr>
          <p:nvPr/>
        </p:nvSpPr>
        <p:spPr>
          <a:xfrm>
            <a:off x="71649" y="3320079"/>
            <a:ext cx="9700147" cy="2357391"/>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dirty="0" smtClean="0"/>
              <a:t>Являются </a:t>
            </a:r>
            <a:r>
              <a:rPr lang="ru-RU" dirty="0"/>
              <a:t>вторым по численности народом в Российской Федерации после </a:t>
            </a:r>
            <a:r>
              <a:rPr lang="ru-RU" dirty="0">
                <a:hlinkClick r:id="rId2" tooltip="Русские"/>
              </a:rPr>
              <a:t>русских</a:t>
            </a:r>
            <a:r>
              <a:rPr lang="ru-RU" dirty="0"/>
              <a:t>. Делятся на три основные </a:t>
            </a:r>
            <a:r>
              <a:rPr lang="ru-RU" dirty="0" err="1"/>
              <a:t>этнотерриториальные</a:t>
            </a:r>
            <a:r>
              <a:rPr lang="ru-RU" dirty="0"/>
              <a:t> группы: татары волго-уральские, сибирские и астраханские (иногда выделяют </a:t>
            </a:r>
            <a:r>
              <a:rPr lang="ru-RU" u="sng" dirty="0">
                <a:hlinkClick r:id="rId3"/>
              </a:rPr>
              <a:t>польско-литовских татар</a:t>
            </a:r>
            <a:r>
              <a:rPr lang="ru-RU" dirty="0"/>
              <a:t>). Татары составляют более половины населения </a:t>
            </a:r>
            <a:r>
              <a:rPr lang="ru-RU" dirty="0">
                <a:hlinkClick r:id="rId4" tooltip="Татарстан"/>
              </a:rPr>
              <a:t>Республики Татарстан</a:t>
            </a:r>
            <a:r>
              <a:rPr lang="ru-RU" dirty="0"/>
              <a:t> </a:t>
            </a:r>
          </a:p>
        </p:txBody>
      </p:sp>
      <p:pic>
        <p:nvPicPr>
          <p:cNvPr id="2050" name="Picture 2" descr="Татары крымские.&#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48716" y="0"/>
            <a:ext cx="2843283" cy="355410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Татары казанские.&#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50" y="0"/>
            <a:ext cx="2589663" cy="3320081"/>
          </a:xfrm>
          <a:prstGeom prst="rect">
            <a:avLst/>
          </a:prstGeom>
          <a:noFill/>
          <a:extLst>
            <a:ext uri="{909E8E84-426E-40DD-AFC4-6F175D3DCCD1}">
              <a14:hiddenFill xmlns:a14="http://schemas.microsoft.com/office/drawing/2010/main">
                <a:solidFill>
                  <a:srgbClr val="FFFFFF"/>
                </a:solidFill>
              </a14:hiddenFill>
            </a:ext>
          </a:extLst>
        </p:spPr>
      </p:pic>
      <p:sp>
        <p:nvSpPr>
          <p:cNvPr id="6" name="Заголовок 1"/>
          <p:cNvSpPr txBox="1">
            <a:spLocks/>
          </p:cNvSpPr>
          <p:nvPr/>
        </p:nvSpPr>
        <p:spPr>
          <a:xfrm>
            <a:off x="3152633" y="900753"/>
            <a:ext cx="6045958" cy="2419326"/>
          </a:xfrm>
          <a:prstGeom prst="rect">
            <a:avLst/>
          </a:prstGeom>
        </p:spPr>
        <p:txBody>
          <a:bodyPr vert="horz" lIns="91440" tIns="45720" rIns="91440" bIns="45720" rtlCol="0" anchor="ctr">
            <a:normAutofit fontScale="5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dirty="0" smtClean="0"/>
              <a:t>Татары- </a:t>
            </a:r>
            <a:r>
              <a:rPr lang="ru-RU" dirty="0" smtClean="0">
                <a:solidFill>
                  <a:schemeClr val="tx1">
                    <a:lumMod val="95000"/>
                    <a:lumOff val="5000"/>
                  </a:schemeClr>
                </a:solidFill>
                <a:hlinkClick r:id="rId7" tooltip="Тюркские народы"/>
              </a:rPr>
              <a:t>тюркский</a:t>
            </a:r>
            <a:r>
              <a:rPr lang="ru-RU" dirty="0" smtClean="0"/>
              <a:t> этнос, живущий в центральных областях </a:t>
            </a:r>
            <a:r>
              <a:rPr lang="ru-RU" dirty="0" smtClean="0">
                <a:hlinkClick r:id="rId8" tooltip="Европейская часть России"/>
              </a:rPr>
              <a:t>европейской части России</a:t>
            </a:r>
            <a:r>
              <a:rPr lang="ru-RU" dirty="0" smtClean="0"/>
              <a:t>, в </a:t>
            </a:r>
            <a:r>
              <a:rPr lang="ru-RU" dirty="0" smtClean="0">
                <a:hlinkClick r:id="rId9" tooltip="Поволжье"/>
              </a:rPr>
              <a:t>Поволжье</a:t>
            </a:r>
            <a:r>
              <a:rPr lang="ru-RU" dirty="0" smtClean="0"/>
              <a:t>, </a:t>
            </a:r>
            <a:r>
              <a:rPr lang="ru-RU" dirty="0" err="1" smtClean="0">
                <a:hlinkClick r:id="rId10" tooltip="Приуралье"/>
              </a:rPr>
              <a:t>Приуралье</a:t>
            </a:r>
            <a:r>
              <a:rPr lang="ru-RU" dirty="0" smtClean="0"/>
              <a:t>, в </a:t>
            </a:r>
            <a:r>
              <a:rPr lang="ru-RU" dirty="0" smtClean="0">
                <a:hlinkClick r:id="rId11" tooltip="Сибирь"/>
              </a:rPr>
              <a:t>Сибири</a:t>
            </a:r>
            <a:r>
              <a:rPr lang="ru-RU" dirty="0" smtClean="0"/>
              <a:t>, </a:t>
            </a:r>
            <a:r>
              <a:rPr lang="ru-RU" dirty="0" smtClean="0">
                <a:hlinkClick r:id="rId12" tooltip="Казахстан"/>
              </a:rPr>
              <a:t>Казахстане</a:t>
            </a:r>
            <a:r>
              <a:rPr lang="ru-RU" dirty="0" smtClean="0"/>
              <a:t>, </a:t>
            </a:r>
            <a:r>
              <a:rPr lang="ru-RU" dirty="0" smtClean="0">
                <a:hlinkClick r:id="rId13" tooltip="Средняя Азия"/>
              </a:rPr>
              <a:t>Средней Азии</a:t>
            </a:r>
            <a:r>
              <a:rPr lang="ru-RU" dirty="0" smtClean="0"/>
              <a:t>, </a:t>
            </a:r>
            <a:r>
              <a:rPr lang="ru-RU" dirty="0" smtClean="0">
                <a:hlinkClick r:id="rId14" tooltip="Синьцзян-Уйгурский автономный район"/>
              </a:rPr>
              <a:t>СУАР</a:t>
            </a:r>
            <a:r>
              <a:rPr lang="ru-RU" dirty="0" smtClean="0"/>
              <a:t> и на </a:t>
            </a:r>
            <a:r>
              <a:rPr lang="ru-RU" dirty="0" smtClean="0">
                <a:hlinkClick r:id="rId15" tooltip="Дальний Восток"/>
              </a:rPr>
              <a:t>Дальнем Востоке</a:t>
            </a:r>
            <a:r>
              <a:rPr lang="ru-RU" dirty="0" smtClean="0"/>
              <a:t>.</a:t>
            </a:r>
          </a:p>
          <a:p>
            <a:r>
              <a:rPr lang="ru-RU" dirty="0" smtClean="0"/>
              <a:t>Численность в России составляет 5 310 649 человек — 3,87 % населения России.</a:t>
            </a:r>
            <a:endParaRPr lang="ru-RU" dirty="0"/>
          </a:p>
        </p:txBody>
      </p:sp>
      <p:pic>
        <p:nvPicPr>
          <p:cNvPr id="2054" name="Picture 6" descr="http://www.nikakixno.ru/upload/iblock/fce/fce43e601f8dbc196afe6d9b0faaac96.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062112" y="5067384"/>
            <a:ext cx="2984359" cy="1790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5754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1445" y="696037"/>
            <a:ext cx="9880979" cy="655092"/>
          </a:xfrm>
        </p:spPr>
        <p:txBody>
          <a:bodyPr>
            <a:normAutofit fontScale="90000"/>
          </a:bodyPr>
          <a:lstStyle/>
          <a:p>
            <a:r>
              <a:rPr lang="ru-RU" dirty="0" smtClean="0"/>
              <a:t>3.Украинцы</a:t>
            </a:r>
            <a:br>
              <a:rPr lang="ru-RU" dirty="0" smtClean="0"/>
            </a:br>
            <a:endParaRPr lang="ru-RU" dirty="0"/>
          </a:p>
        </p:txBody>
      </p:sp>
      <p:sp>
        <p:nvSpPr>
          <p:cNvPr id="3" name="Заголовок 1"/>
          <p:cNvSpPr txBox="1">
            <a:spLocks/>
          </p:cNvSpPr>
          <p:nvPr/>
        </p:nvSpPr>
        <p:spPr>
          <a:xfrm>
            <a:off x="0" y="1160060"/>
            <a:ext cx="7971213" cy="5697940"/>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b="1" dirty="0" err="1" smtClean="0"/>
              <a:t>Украи́нцы</a:t>
            </a:r>
            <a:r>
              <a:rPr lang="ru-RU" dirty="0"/>
              <a:t> — </a:t>
            </a:r>
            <a:r>
              <a:rPr lang="ru-RU" dirty="0">
                <a:hlinkClick r:id="rId2" tooltip="Восточные славяне"/>
              </a:rPr>
              <a:t>восточнославянский</a:t>
            </a:r>
            <a:r>
              <a:rPr lang="ru-RU" dirty="0"/>
              <a:t> </a:t>
            </a:r>
            <a:r>
              <a:rPr lang="ru-RU" dirty="0">
                <a:hlinkClick r:id="rId3" tooltip="Народ"/>
              </a:rPr>
              <a:t>народ</a:t>
            </a:r>
            <a:r>
              <a:rPr lang="ru-RU" dirty="0"/>
              <a:t>, проживающий преимущественно на </a:t>
            </a:r>
            <a:r>
              <a:rPr lang="ru-RU" dirty="0">
                <a:hlinkClick r:id="rId4" tooltip="Украина"/>
              </a:rPr>
              <a:t>Украине</a:t>
            </a:r>
            <a:r>
              <a:rPr lang="ru-RU" dirty="0"/>
              <a:t>, а также в составе крупных </a:t>
            </a:r>
            <a:r>
              <a:rPr lang="ru-RU" dirty="0">
                <a:hlinkClick r:id="rId5" tooltip="Диаспора"/>
              </a:rPr>
              <a:t>диаспор</a:t>
            </a:r>
            <a:r>
              <a:rPr lang="ru-RU" dirty="0"/>
              <a:t> в </a:t>
            </a:r>
            <a:r>
              <a:rPr lang="ru-RU" dirty="0">
                <a:hlinkClick r:id="rId6" tooltip="Россия"/>
              </a:rPr>
              <a:t>России</a:t>
            </a:r>
            <a:r>
              <a:rPr lang="ru-RU" dirty="0"/>
              <a:t>, </a:t>
            </a:r>
            <a:r>
              <a:rPr lang="ru-RU" dirty="0">
                <a:hlinkClick r:id="rId7" tooltip="США"/>
              </a:rPr>
              <a:t>США</a:t>
            </a:r>
            <a:r>
              <a:rPr lang="ru-RU" dirty="0"/>
              <a:t>, </a:t>
            </a:r>
            <a:r>
              <a:rPr lang="ru-RU" dirty="0">
                <a:hlinkClick r:id="rId8" tooltip="Канада"/>
              </a:rPr>
              <a:t>Канаде</a:t>
            </a:r>
            <a:r>
              <a:rPr lang="ru-RU" dirty="0"/>
              <a:t> и других </a:t>
            </a:r>
            <a:r>
              <a:rPr lang="ru-RU" dirty="0">
                <a:hlinkClick r:id="rId9" tooltip="Государство"/>
              </a:rPr>
              <a:t>государствах</a:t>
            </a:r>
            <a:r>
              <a:rPr lang="ru-RU" dirty="0"/>
              <a:t>.</a:t>
            </a:r>
          </a:p>
          <a:p>
            <a:r>
              <a:rPr lang="ru-RU" dirty="0"/>
              <a:t>Среди </a:t>
            </a:r>
            <a:r>
              <a:rPr lang="ru-RU" dirty="0">
                <a:hlinkClick r:id="rId10" tooltip="Славяне"/>
              </a:rPr>
              <a:t>славянских народов</a:t>
            </a:r>
            <a:r>
              <a:rPr lang="ru-RU" dirty="0"/>
              <a:t> является третьим по численности после </a:t>
            </a:r>
            <a:r>
              <a:rPr lang="ru-RU" dirty="0">
                <a:hlinkClick r:id="rId11" tooltip="Русские"/>
              </a:rPr>
              <a:t>русских</a:t>
            </a:r>
            <a:r>
              <a:rPr lang="ru-RU" dirty="0"/>
              <a:t> и </a:t>
            </a:r>
            <a:r>
              <a:rPr lang="ru-RU" dirty="0">
                <a:hlinkClick r:id="rId12" tooltip="Поляки"/>
              </a:rPr>
              <a:t>поляков</a:t>
            </a:r>
            <a:r>
              <a:rPr lang="ru-RU" dirty="0"/>
              <a:t>. Украинцами также называют граждан Украины, имея в виду не этничность, а гражданство. К украинцам относят также </a:t>
            </a:r>
            <a:r>
              <a:rPr lang="ru-RU" dirty="0" err="1"/>
              <a:t>полесские</a:t>
            </a:r>
            <a:r>
              <a:rPr lang="ru-RU" dirty="0"/>
              <a:t> этнографические группы (</a:t>
            </a:r>
            <a:r>
              <a:rPr lang="ru-RU" dirty="0" err="1">
                <a:hlinkClick r:id="rId13" tooltip="Полещуки"/>
              </a:rPr>
              <a:t>полещуки</a:t>
            </a:r>
            <a:r>
              <a:rPr lang="ru-RU" dirty="0"/>
              <a:t>) и ряд </a:t>
            </a:r>
            <a:r>
              <a:rPr lang="ru-RU" dirty="0" err="1"/>
              <a:t>западноукраинских</a:t>
            </a:r>
            <a:r>
              <a:rPr lang="ru-RU" dirty="0"/>
              <a:t> этнографических групп (</a:t>
            </a:r>
            <a:r>
              <a:rPr lang="ru-RU" dirty="0">
                <a:hlinkClick r:id="rId14" tooltip="Бойки"/>
              </a:rPr>
              <a:t>бойки</a:t>
            </a:r>
            <a:r>
              <a:rPr lang="ru-RU" dirty="0"/>
              <a:t>, </a:t>
            </a:r>
            <a:r>
              <a:rPr lang="ru-RU" dirty="0">
                <a:hlinkClick r:id="rId15" tooltip="Гуцулы"/>
              </a:rPr>
              <a:t>гуцулы</a:t>
            </a:r>
            <a:r>
              <a:rPr lang="ru-RU" dirty="0"/>
              <a:t>, </a:t>
            </a:r>
            <a:r>
              <a:rPr lang="ru-RU" dirty="0" err="1">
                <a:hlinkClick r:id="rId16" tooltip="Лемки"/>
              </a:rPr>
              <a:t>лемки</a:t>
            </a:r>
            <a:r>
              <a:rPr lang="ru-RU" dirty="0"/>
              <a:t>).</a:t>
            </a:r>
          </a:p>
          <a:p>
            <a:r>
              <a:rPr lang="ru-RU" dirty="0" smtClean="0"/>
              <a:t/>
            </a:r>
            <a:br>
              <a:rPr lang="ru-RU" dirty="0" smtClean="0"/>
            </a:br>
            <a:endParaRPr lang="ru-RU" dirty="0"/>
          </a:p>
        </p:txBody>
      </p:sp>
      <p:pic>
        <p:nvPicPr>
          <p:cNvPr id="3076" name="Picture 4" descr="http://www.stihi.ru/pics/2017/08/24/387.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971214" y="4151768"/>
            <a:ext cx="4329970" cy="270623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stihi.ru/pics/2014/10/23/10032.jp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399276" y="0"/>
            <a:ext cx="3792723" cy="2844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9975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63069" y="365125"/>
            <a:ext cx="6590730" cy="1325563"/>
          </a:xfrm>
        </p:spPr>
        <p:txBody>
          <a:bodyPr/>
          <a:lstStyle/>
          <a:p>
            <a:r>
              <a:rPr lang="ru-RU" dirty="0" smtClean="0"/>
              <a:t>4.Башкиры</a:t>
            </a:r>
            <a:endParaRPr lang="ru-RU" dirty="0"/>
          </a:p>
        </p:txBody>
      </p:sp>
      <p:sp>
        <p:nvSpPr>
          <p:cNvPr id="3" name="Заголовок 1"/>
          <p:cNvSpPr txBox="1">
            <a:spLocks/>
          </p:cNvSpPr>
          <p:nvPr/>
        </p:nvSpPr>
        <p:spPr>
          <a:xfrm>
            <a:off x="0" y="2729551"/>
            <a:ext cx="12091916" cy="3971499"/>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b="1" dirty="0" err="1"/>
              <a:t>Башки́ры</a:t>
            </a:r>
            <a:r>
              <a:rPr lang="ru-RU" dirty="0"/>
              <a:t>  — </a:t>
            </a:r>
            <a:r>
              <a:rPr lang="ru-RU" dirty="0">
                <a:hlinkClick r:id="rId2" tooltip="Тюркские народы"/>
              </a:rPr>
              <a:t>тюркский народ</a:t>
            </a:r>
            <a:r>
              <a:rPr lang="ru-RU" dirty="0"/>
              <a:t>, коренной автохтонный народ </a:t>
            </a:r>
            <a:r>
              <a:rPr lang="ru-RU" dirty="0">
                <a:hlinkClick r:id="rId3" tooltip="Башкортостан"/>
              </a:rPr>
              <a:t>Республики Башкортостан</a:t>
            </a:r>
            <a:r>
              <a:rPr lang="ru-RU" dirty="0"/>
              <a:t> и </a:t>
            </a:r>
            <a:r>
              <a:rPr lang="ru-RU" dirty="0">
                <a:hlinkClick r:id="rId4" tooltip="Башкортостан (исторический)"/>
              </a:rPr>
              <a:t>одноимённой исторической области</a:t>
            </a:r>
            <a:r>
              <a:rPr lang="ru-RU" dirty="0"/>
              <a:t>.</a:t>
            </a:r>
          </a:p>
          <a:p>
            <a:r>
              <a:rPr lang="ru-RU" dirty="0"/>
              <a:t>Численность в мире около 1,6 миллиона человек. В </a:t>
            </a:r>
            <a:r>
              <a:rPr lang="ru-RU" dirty="0" smtClean="0">
                <a:hlinkClick r:id="rId5" tooltip="Россия"/>
              </a:rPr>
              <a:t>России</a:t>
            </a:r>
            <a:r>
              <a:rPr lang="ru-RU" dirty="0"/>
              <a:t>, по данным Всероссийской переписи населения </a:t>
            </a:r>
            <a:r>
              <a:rPr lang="ru-RU" dirty="0" smtClean="0"/>
              <a:t>, </a:t>
            </a:r>
            <a:r>
              <a:rPr lang="ru-RU" dirty="0"/>
              <a:t>проживает 1 584 554 башкира, из них 1 172 287 — в </a:t>
            </a:r>
            <a:r>
              <a:rPr lang="ru-RU" dirty="0" smtClean="0">
                <a:hlinkClick r:id="rId3" tooltip="Башкортостан"/>
              </a:rPr>
              <a:t>Башкортостане</a:t>
            </a:r>
            <a:r>
              <a:rPr lang="ru-RU" dirty="0" smtClean="0"/>
              <a:t>.</a:t>
            </a:r>
            <a:endParaRPr lang="ru-RU" dirty="0"/>
          </a:p>
          <a:p>
            <a:r>
              <a:rPr lang="ru-RU" dirty="0"/>
              <a:t>Национальный язык — </a:t>
            </a:r>
            <a:r>
              <a:rPr lang="ru-RU" dirty="0">
                <a:hlinkClick r:id="rId6" tooltip="Башкирский язык"/>
              </a:rPr>
              <a:t>башкирский</a:t>
            </a:r>
            <a:r>
              <a:rPr lang="ru-RU" dirty="0"/>
              <a:t>, также распространены </a:t>
            </a:r>
            <a:r>
              <a:rPr lang="ru-RU" dirty="0">
                <a:hlinkClick r:id="rId7" tooltip="Русский язык"/>
              </a:rPr>
              <a:t>русский</a:t>
            </a:r>
            <a:r>
              <a:rPr lang="ru-RU" dirty="0"/>
              <a:t> и </a:t>
            </a:r>
            <a:r>
              <a:rPr lang="ru-RU" dirty="0">
                <a:hlinkClick r:id="rId8" tooltip="Татарский язык"/>
              </a:rPr>
              <a:t>татарский</a:t>
            </a:r>
            <a:r>
              <a:rPr lang="ru-RU" dirty="0"/>
              <a:t> языки. Традиционная религия — </a:t>
            </a:r>
            <a:r>
              <a:rPr lang="ru-RU" dirty="0" err="1">
                <a:hlinkClick r:id="rId9" tooltip="Ислам"/>
              </a:rPr>
              <a:t>ислам</a:t>
            </a:r>
            <a:r>
              <a:rPr lang="ru-RU" dirty="0" err="1">
                <a:hlinkClick r:id="rId10" tooltip="Сунниты"/>
              </a:rPr>
              <a:t>суннитского</a:t>
            </a:r>
            <a:r>
              <a:rPr lang="ru-RU" dirty="0">
                <a:hlinkClick r:id="rId10" tooltip="Сунниты"/>
              </a:rPr>
              <a:t> толка</a:t>
            </a:r>
            <a:r>
              <a:rPr lang="ru-RU" dirty="0"/>
              <a:t>.</a:t>
            </a:r>
          </a:p>
          <a:p>
            <a:endParaRPr lang="ru-RU" dirty="0"/>
          </a:p>
        </p:txBody>
      </p:sp>
      <p:pic>
        <p:nvPicPr>
          <p:cNvPr id="5122" name="Picture 2" descr="http://www.vplate.ru/images/article/orig/2017/05/bashkirskij-nacionalnyj-kostyum-14.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871045" y="-28930"/>
            <a:ext cx="3320955" cy="249071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2017rik.pp.ua/wp-content/uploads/2016/06/a15d35afc26398e6cb3866112184f4b1.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95392"/>
            <a:ext cx="4670425" cy="2627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332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17409" y="365125"/>
            <a:ext cx="6836391" cy="1325563"/>
          </a:xfrm>
        </p:spPr>
        <p:txBody>
          <a:bodyPr/>
          <a:lstStyle/>
          <a:p>
            <a:r>
              <a:rPr lang="ru-RU" dirty="0" smtClean="0"/>
              <a:t>5.Чуваши</a:t>
            </a:r>
            <a:endParaRPr lang="ru-RU" dirty="0"/>
          </a:p>
        </p:txBody>
      </p:sp>
      <p:sp>
        <p:nvSpPr>
          <p:cNvPr id="3" name="Заголовок 1"/>
          <p:cNvSpPr txBox="1">
            <a:spLocks/>
          </p:cNvSpPr>
          <p:nvPr/>
        </p:nvSpPr>
        <p:spPr>
          <a:xfrm>
            <a:off x="1" y="2688609"/>
            <a:ext cx="9518694" cy="3996109"/>
          </a:xfrm>
          <a:prstGeom prst="rect">
            <a:avLst/>
          </a:prstGeom>
        </p:spPr>
        <p:txBody>
          <a:bodyPr vert="horz" lIns="91440" tIns="45720" rIns="91440" bIns="45720" rtlCol="0" anchor="ctr">
            <a:normAutofit fontScale="4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b="1" dirty="0" err="1"/>
              <a:t>Чува́ши</a:t>
            </a:r>
            <a:r>
              <a:rPr lang="ru-RU" dirty="0"/>
              <a:t>  — </a:t>
            </a:r>
            <a:r>
              <a:rPr lang="ru-RU" dirty="0">
                <a:hlinkClick r:id="rId2" tooltip="Тюркские народы"/>
              </a:rPr>
              <a:t>тюркский</a:t>
            </a:r>
            <a:r>
              <a:rPr lang="ru-RU" dirty="0"/>
              <a:t> народ  , коренное население </a:t>
            </a:r>
            <a:r>
              <a:rPr lang="ru-RU" dirty="0">
                <a:hlinkClick r:id="rId3" tooltip="Чувашия"/>
              </a:rPr>
              <a:t>Чувашской Республики</a:t>
            </a:r>
            <a:r>
              <a:rPr lang="ru-RU" dirty="0"/>
              <a:t> (</a:t>
            </a:r>
            <a:r>
              <a:rPr lang="ru-RU" dirty="0">
                <a:hlinkClick r:id="rId4" tooltip="Россия"/>
              </a:rPr>
              <a:t>Россия</a:t>
            </a:r>
            <a:r>
              <a:rPr lang="ru-RU" dirty="0"/>
              <a:t>). Численность около 1,5 млн, из них в России 1 млн. 435 тысяч </a:t>
            </a:r>
            <a:r>
              <a:rPr lang="ru-RU" dirty="0" smtClean="0"/>
              <a:t>. </a:t>
            </a:r>
            <a:r>
              <a:rPr lang="ru-RU" dirty="0"/>
              <a:t>В </a:t>
            </a:r>
            <a:r>
              <a:rPr lang="ru-RU" dirty="0">
                <a:hlinkClick r:id="rId3" tooltip="Чувашия"/>
              </a:rPr>
              <a:t>Чувашии</a:t>
            </a:r>
            <a:r>
              <a:rPr lang="ru-RU" dirty="0"/>
              <a:t> проживает примерно половина всех чувашей, живущих в </a:t>
            </a:r>
            <a:r>
              <a:rPr lang="ru-RU" dirty="0">
                <a:hlinkClick r:id="rId4" tooltip="Россия"/>
              </a:rPr>
              <a:t>России</a:t>
            </a:r>
            <a:r>
              <a:rPr lang="ru-RU" dirty="0"/>
              <a:t>, остальные проживают практически во всех регионах России, а небольшая часть — за пределами Российской Федерации, наибольшие группы в </a:t>
            </a:r>
            <a:r>
              <a:rPr lang="ru-RU" dirty="0">
                <a:hlinkClick r:id="rId5" tooltip="Казахстан"/>
              </a:rPr>
              <a:t>Казахстане</a:t>
            </a:r>
            <a:r>
              <a:rPr lang="ru-RU" dirty="0"/>
              <a:t>, </a:t>
            </a:r>
            <a:r>
              <a:rPr lang="ru-RU" dirty="0">
                <a:hlinkClick r:id="rId6" tooltip="Узбекистан"/>
              </a:rPr>
              <a:t>Узбекистане</a:t>
            </a:r>
            <a:r>
              <a:rPr lang="ru-RU" dirty="0"/>
              <a:t> и на </a:t>
            </a:r>
            <a:r>
              <a:rPr lang="ru-RU" dirty="0">
                <a:hlinkClick r:id="rId7" tooltip="Украина"/>
              </a:rPr>
              <a:t>Украине</a:t>
            </a:r>
            <a:r>
              <a:rPr lang="ru-RU" dirty="0" smtClean="0"/>
              <a:t>.</a:t>
            </a:r>
          </a:p>
          <a:p>
            <a:endParaRPr lang="ru-RU" dirty="0" smtClean="0"/>
          </a:p>
          <a:p>
            <a:r>
              <a:rPr lang="ru-RU" dirty="0" smtClean="0"/>
              <a:t>Язык</a:t>
            </a:r>
            <a:r>
              <a:rPr lang="ru-RU" dirty="0"/>
              <a:t> — </a:t>
            </a:r>
            <a:r>
              <a:rPr lang="ru-RU" dirty="0">
                <a:hlinkClick r:id="rId8" tooltip="Чувашский язык"/>
              </a:rPr>
              <a:t>чувашский</a:t>
            </a:r>
            <a:r>
              <a:rPr lang="ru-RU" dirty="0"/>
              <a:t>. Является единственным живым представителем </a:t>
            </a:r>
            <a:r>
              <a:rPr lang="ru-RU" dirty="0">
                <a:hlinkClick r:id="rId9" tooltip="Булгарский язык"/>
              </a:rPr>
              <a:t>булгарской</a:t>
            </a:r>
            <a:r>
              <a:rPr lang="ru-RU" dirty="0"/>
              <a:t> группы </a:t>
            </a:r>
            <a:r>
              <a:rPr lang="ru-RU" dirty="0">
                <a:hlinkClick r:id="rId10" tooltip="Тюркские языки"/>
              </a:rPr>
              <a:t>тюркских</a:t>
            </a:r>
            <a:r>
              <a:rPr lang="ru-RU" dirty="0"/>
              <a:t> языков. Имеет три </a:t>
            </a:r>
            <a:r>
              <a:rPr lang="ru-RU" dirty="0">
                <a:hlinkClick r:id="rId11" tooltip="Диалект"/>
              </a:rPr>
              <a:t>диалекта</a:t>
            </a:r>
            <a:r>
              <a:rPr lang="ru-RU" dirty="0"/>
              <a:t>: верховой («окающий»), средненизовой, низовой («укающий»).</a:t>
            </a:r>
          </a:p>
          <a:p>
            <a:r>
              <a:rPr lang="ru-RU" dirty="0"/>
              <a:t>Основное вероисповедание </a:t>
            </a:r>
            <a:r>
              <a:rPr lang="ru-RU" dirty="0">
                <a:hlinkClick r:id="rId12" tooltip="Религия"/>
              </a:rPr>
              <a:t>религиозной</a:t>
            </a:r>
            <a:r>
              <a:rPr lang="ru-RU" dirty="0"/>
              <a:t> части чувашей — </a:t>
            </a:r>
            <a:r>
              <a:rPr lang="ru-RU" dirty="0">
                <a:hlinkClick r:id="rId13" tooltip="Православие"/>
              </a:rPr>
              <a:t>православное христианство</a:t>
            </a:r>
            <a:r>
              <a:rPr lang="ru-RU" dirty="0"/>
              <a:t>, есть приверженцы </a:t>
            </a:r>
            <a:r>
              <a:rPr lang="ru-RU" dirty="0">
                <a:hlinkClick r:id="rId14" tooltip="Чувашская мифология"/>
              </a:rPr>
              <a:t>традиционных </a:t>
            </a:r>
            <a:r>
              <a:rPr lang="ru-RU" dirty="0" smtClean="0">
                <a:hlinkClick r:id="rId14" tooltip="Чувашская мифология"/>
              </a:rPr>
              <a:t>верований</a:t>
            </a:r>
            <a:r>
              <a:rPr lang="ru-RU" dirty="0"/>
              <a:t> и </a:t>
            </a:r>
            <a:r>
              <a:rPr lang="ru-RU" dirty="0" smtClean="0"/>
              <a:t>мусульмане.</a:t>
            </a:r>
            <a:endParaRPr lang="ru-RU" dirty="0"/>
          </a:p>
          <a:p>
            <a:endParaRPr lang="ru-RU" dirty="0"/>
          </a:p>
        </p:txBody>
      </p:sp>
      <p:pic>
        <p:nvPicPr>
          <p:cNvPr id="6146" name="Picture 2" descr="https://t-l.ru/i/n/152/182152/tn_182152_125171c15083.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48979" y="0"/>
            <a:ext cx="4043021" cy="268860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i037.radikal.ru/1203/2e/1b956c4676bc.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3761332" cy="2503637"/>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www.cheboksary.ru/images/83755.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518694" y="4773304"/>
            <a:ext cx="2673306" cy="1911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2304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94796" y="297471"/>
            <a:ext cx="5899580" cy="944476"/>
          </a:xfrm>
        </p:spPr>
        <p:txBody>
          <a:bodyPr/>
          <a:lstStyle/>
          <a:p>
            <a:r>
              <a:rPr lang="ru-RU" dirty="0" smtClean="0"/>
              <a:t>6.мордва</a:t>
            </a:r>
            <a:endParaRPr lang="ru-RU" dirty="0"/>
          </a:p>
        </p:txBody>
      </p:sp>
      <p:sp>
        <p:nvSpPr>
          <p:cNvPr id="3" name="Заголовок 1"/>
          <p:cNvSpPr txBox="1">
            <a:spLocks/>
          </p:cNvSpPr>
          <p:nvPr/>
        </p:nvSpPr>
        <p:spPr>
          <a:xfrm>
            <a:off x="14560" y="2715904"/>
            <a:ext cx="12177440" cy="4142095"/>
          </a:xfrm>
          <a:prstGeom prst="rect">
            <a:avLst/>
          </a:prstGeom>
          <a:effectLst/>
        </p:spPr>
        <p:txBody>
          <a:bodyPr vert="horz" lIns="91440" tIns="45720" rIns="91440" bIns="45720" rtlCol="0" anchor="ctr">
            <a:normAutofit fontScale="62500" lnSpcReduction="2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b="1" dirty="0"/>
              <a:t>Мордва́</a:t>
            </a:r>
            <a:r>
              <a:rPr lang="ru-RU" dirty="0"/>
              <a:t> — </a:t>
            </a:r>
            <a:r>
              <a:rPr lang="ru-RU" dirty="0" smtClean="0">
                <a:hlinkClick r:id="rId2" tooltip="Финно-угорские народы"/>
              </a:rPr>
              <a:t>финно-угорский</a:t>
            </a:r>
            <a:r>
              <a:rPr lang="ru-RU" baseline="30000" dirty="0"/>
              <a:t> </a:t>
            </a:r>
            <a:r>
              <a:rPr lang="ru-RU" dirty="0" smtClean="0"/>
              <a:t>народ, </a:t>
            </a:r>
            <a:r>
              <a:rPr lang="ru-RU" dirty="0"/>
              <a:t>который делится на два </a:t>
            </a:r>
            <a:r>
              <a:rPr lang="ru-RU" dirty="0" err="1">
                <a:hlinkClick r:id="rId3" tooltip="Субэтнос"/>
              </a:rPr>
              <a:t>субэтноса</a:t>
            </a:r>
            <a:r>
              <a:rPr lang="ru-RU" dirty="0"/>
              <a:t> — </a:t>
            </a:r>
            <a:r>
              <a:rPr lang="ru-RU" dirty="0">
                <a:hlinkClick r:id="rId4" tooltip="Мокшане"/>
              </a:rPr>
              <a:t>мокша</a:t>
            </a:r>
            <a:r>
              <a:rPr lang="ru-RU" dirty="0"/>
              <a:t> и </a:t>
            </a:r>
            <a:r>
              <a:rPr lang="ru-RU" dirty="0" smtClean="0">
                <a:hlinkClick r:id="rId5" tooltip="Эрзяне"/>
              </a:rPr>
              <a:t>эрзя</a:t>
            </a:r>
            <a:r>
              <a:rPr lang="ru-RU" dirty="0" smtClean="0"/>
              <a:t>. </a:t>
            </a:r>
            <a:r>
              <a:rPr lang="ru-RU" dirty="0"/>
              <a:t>Самоназвание мокшан - </a:t>
            </a:r>
            <a:r>
              <a:rPr lang="ru-RU" dirty="0">
                <a:hlinkClick r:id="rId6" tooltip="Мокшанский язык"/>
              </a:rPr>
              <a:t>мокш.</a:t>
            </a:r>
            <a:r>
              <a:rPr lang="ru-RU" dirty="0"/>
              <a:t> </a:t>
            </a:r>
            <a:r>
              <a:rPr lang="ru-RU" i="1" dirty="0" err="1"/>
              <a:t>мокшет</a:t>
            </a:r>
            <a:r>
              <a:rPr lang="ru-RU" dirty="0"/>
              <a:t>, эрзян — </a:t>
            </a:r>
            <a:r>
              <a:rPr lang="ru-RU" dirty="0" err="1">
                <a:hlinkClick r:id="rId7" tooltip="Эрзянский язык"/>
              </a:rPr>
              <a:t>эрз</a:t>
            </a:r>
            <a:r>
              <a:rPr lang="ru-RU" dirty="0">
                <a:hlinkClick r:id="rId7" tooltip="Эрзянский язык"/>
              </a:rPr>
              <a:t>.</a:t>
            </a:r>
            <a:r>
              <a:rPr lang="ru-RU" dirty="0"/>
              <a:t> </a:t>
            </a:r>
            <a:r>
              <a:rPr lang="ru-RU" i="1" dirty="0" err="1"/>
              <a:t>эрзят</a:t>
            </a:r>
            <a:r>
              <a:rPr lang="ru-RU" dirty="0"/>
              <a:t>. Говорят на </a:t>
            </a:r>
            <a:r>
              <a:rPr lang="ru-RU" dirty="0" err="1"/>
              <a:t>мокшанском</a:t>
            </a:r>
            <a:r>
              <a:rPr lang="ru-RU" dirty="0"/>
              <a:t> и эрзянском языках, относящихся к </a:t>
            </a:r>
            <a:r>
              <a:rPr lang="ru-RU" dirty="0">
                <a:hlinkClick r:id="rId8" tooltip="Мордовские языки"/>
              </a:rPr>
              <a:t>мордовской подгруппе</a:t>
            </a:r>
            <a:r>
              <a:rPr lang="ru-RU" dirty="0"/>
              <a:t>. </a:t>
            </a:r>
            <a:r>
              <a:rPr lang="ru-RU" dirty="0">
                <a:hlinkClick r:id="rId9" tooltip="Этнографическая группа"/>
              </a:rPr>
              <a:t>Этнографические группы</a:t>
            </a:r>
            <a:r>
              <a:rPr lang="ru-RU" baseline="30000" dirty="0">
                <a:hlinkClick r:id="rId10"/>
              </a:rPr>
              <a:t>[15]</a:t>
            </a:r>
            <a:r>
              <a:rPr lang="ru-RU" dirty="0"/>
              <a:t>: эрзян — </a:t>
            </a:r>
            <a:r>
              <a:rPr lang="ru-RU" dirty="0" err="1">
                <a:hlinkClick r:id="rId11" tooltip="Шокша (народ)"/>
              </a:rPr>
              <a:t>шокша</a:t>
            </a:r>
            <a:r>
              <a:rPr lang="ru-RU" dirty="0"/>
              <a:t> и </a:t>
            </a:r>
            <a:r>
              <a:rPr lang="ru-RU" dirty="0" err="1">
                <a:hlinkClick r:id="rId12" tooltip="Терюхане"/>
              </a:rPr>
              <a:t>терюхане</a:t>
            </a:r>
            <a:r>
              <a:rPr lang="ru-RU" dirty="0"/>
              <a:t>, мокшан — </a:t>
            </a:r>
            <a:r>
              <a:rPr lang="ru-RU" dirty="0" err="1">
                <a:hlinkClick r:id="rId13" tooltip="Каратаи"/>
              </a:rPr>
              <a:t>каратаи</a:t>
            </a:r>
            <a:r>
              <a:rPr lang="ru-RU" dirty="0"/>
              <a:t>. Проживают в </a:t>
            </a:r>
            <a:r>
              <a:rPr lang="ru-RU" dirty="0">
                <a:hlinkClick r:id="rId14" tooltip="Россия"/>
              </a:rPr>
              <a:t>Российской Федерации</a:t>
            </a:r>
            <a:r>
              <a:rPr lang="ru-RU" dirty="0"/>
              <a:t>, около трети</a:t>
            </a:r>
            <a:r>
              <a:rPr lang="ru-RU" baseline="30000" dirty="0">
                <a:hlinkClick r:id="rId15"/>
              </a:rPr>
              <a:t>[16]</a:t>
            </a:r>
            <a:r>
              <a:rPr lang="ru-RU" dirty="0"/>
              <a:t> — в </a:t>
            </a:r>
            <a:r>
              <a:rPr lang="ru-RU" dirty="0">
                <a:hlinkClick r:id="rId16" tooltip="Мордовия"/>
              </a:rPr>
              <a:t>Мордовии</a:t>
            </a:r>
            <a:r>
              <a:rPr lang="ru-RU" dirty="0"/>
              <a:t>, а также в сопредельных областях — Нижегородской, Пензенской, Тамбовской, Рязанской, Самарской, </a:t>
            </a:r>
            <a:r>
              <a:rPr lang="ru-RU" dirty="0" smtClean="0"/>
              <a:t>Московской. </a:t>
            </a:r>
            <a:r>
              <a:rPr lang="ru-RU" dirty="0"/>
              <a:t>Относятся к коренному </a:t>
            </a:r>
            <a:r>
              <a:rPr lang="ru-RU" dirty="0" smtClean="0"/>
              <a:t>населению</a:t>
            </a:r>
            <a:r>
              <a:rPr lang="ru-RU" dirty="0"/>
              <a:t> Центральной России. Верующие — в основном </a:t>
            </a:r>
            <a:r>
              <a:rPr lang="ru-RU" dirty="0">
                <a:hlinkClick r:id="rId17" tooltip="Православие"/>
              </a:rPr>
              <a:t>православные</a:t>
            </a:r>
            <a:r>
              <a:rPr lang="ru-RU" baseline="30000" dirty="0">
                <a:hlinkClick r:id="rId18"/>
              </a:rPr>
              <a:t>[13]</a:t>
            </a:r>
            <a:r>
              <a:rPr lang="ru-RU" dirty="0"/>
              <a:t>, есть также приверженцы народной </a:t>
            </a:r>
            <a:r>
              <a:rPr lang="ru-RU" dirty="0" smtClean="0"/>
              <a:t>религии</a:t>
            </a:r>
            <a:r>
              <a:rPr lang="ru-RU" baseline="30000" dirty="0" smtClean="0"/>
              <a:t>[</a:t>
            </a:r>
            <a:r>
              <a:rPr lang="ru-RU" dirty="0" smtClean="0"/>
              <a:t>(традиционная </a:t>
            </a:r>
            <a:r>
              <a:rPr lang="ru-RU" dirty="0"/>
              <a:t>религия мокшан — </a:t>
            </a:r>
            <a:r>
              <a:rPr lang="ru-RU" dirty="0" err="1">
                <a:hlinkClick r:id="rId19" tooltip="Мокшень кой"/>
              </a:rPr>
              <a:t>мокшень</a:t>
            </a:r>
            <a:r>
              <a:rPr lang="ru-RU" dirty="0">
                <a:hlinkClick r:id="rId19" tooltip="Мокшень кой"/>
              </a:rPr>
              <a:t> кой</a:t>
            </a:r>
            <a:r>
              <a:rPr lang="ru-RU" dirty="0"/>
              <a:t>), </a:t>
            </a:r>
            <a:r>
              <a:rPr lang="ru-RU" dirty="0" smtClean="0">
                <a:hlinkClick r:id="rId20" tooltip="Лютеране"/>
              </a:rPr>
              <a:t>лютеране</a:t>
            </a:r>
            <a:r>
              <a:rPr lang="ru-RU" dirty="0"/>
              <a:t> и </a:t>
            </a:r>
            <a:r>
              <a:rPr lang="ru-RU" dirty="0">
                <a:hlinkClick r:id="rId21" tooltip="Молокане"/>
              </a:rPr>
              <a:t>молокане</a:t>
            </a:r>
            <a:r>
              <a:rPr lang="ru-RU" dirty="0"/>
              <a:t>.</a:t>
            </a:r>
          </a:p>
          <a:p>
            <a:r>
              <a:rPr lang="ru-RU" dirty="0"/>
              <a:t/>
            </a:r>
            <a:br>
              <a:rPr lang="ru-RU" dirty="0"/>
            </a:br>
            <a:endParaRPr lang="ru-RU" sz="2000" dirty="0"/>
          </a:p>
        </p:txBody>
      </p:sp>
      <p:pic>
        <p:nvPicPr>
          <p:cNvPr id="7170" name="Picture 2" descr="http://vipkassa.ru/files/images/new_img_banner/ansambl-umarina.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837527" y="0"/>
            <a:ext cx="5354473" cy="244127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s://openclipart.org/image/2400px/svg_to_png/258039/he%20lag%20of%20ordovia.png"/>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4560" y="15202"/>
            <a:ext cx="3416434" cy="2277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2615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698542"/>
            <a:ext cx="11928143" cy="2497541"/>
          </a:xfrm>
        </p:spPr>
        <p:txBody>
          <a:bodyPr>
            <a:prstTxWarp prst="textCurveUp">
              <a:avLst/>
            </a:prstTxWarp>
          </a:bodyPr>
          <a:lstStyle/>
          <a:p>
            <a:r>
              <a:rPr lang="ru-RU" dirty="0" smtClean="0"/>
              <a:t>Спасибо за внимание.</a:t>
            </a:r>
            <a:endParaRPr lang="ru-RU" dirty="0"/>
          </a:p>
        </p:txBody>
      </p:sp>
    </p:spTree>
    <p:extLst>
      <p:ext uri="{BB962C8B-B14F-4D97-AF65-F5344CB8AC3E}">
        <p14:creationId xmlns:p14="http://schemas.microsoft.com/office/powerpoint/2010/main" val="2621100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70</TotalTime>
  <Words>71</Words>
  <Application>Microsoft Office PowerPoint</Application>
  <PresentationFormat>Широкоэкранный</PresentationFormat>
  <Paragraphs>59</Paragraphs>
  <Slides>9</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9</vt:i4>
      </vt:variant>
    </vt:vector>
  </HeadingPairs>
  <TitlesOfParts>
    <vt:vector size="12" baseType="lpstr">
      <vt:lpstr>Century Gothic</vt:lpstr>
      <vt:lpstr>Wingdings 3</vt:lpstr>
      <vt:lpstr>Сектор</vt:lpstr>
      <vt:lpstr>Россия-многонациональная страна.</vt:lpstr>
      <vt:lpstr>На территории России проживают около 190 народов</vt:lpstr>
      <vt:lpstr>1.Русские</vt:lpstr>
      <vt:lpstr>2.Татары</vt:lpstr>
      <vt:lpstr>3.Украинцы </vt:lpstr>
      <vt:lpstr>4.Башкиры</vt:lpstr>
      <vt:lpstr>5.Чуваши</vt:lpstr>
      <vt:lpstr>6.мордва</vt:lpstr>
      <vt:lpstr>Спасибо за внимание.</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Россия-многонациональная страна.</dc:title>
  <dc:creator>пк</dc:creator>
  <cp:lastModifiedBy>пк</cp:lastModifiedBy>
  <cp:revision>8</cp:revision>
  <dcterms:created xsi:type="dcterms:W3CDTF">2017-09-19T12:52:27Z</dcterms:created>
  <dcterms:modified xsi:type="dcterms:W3CDTF">2017-09-19T14:07:24Z</dcterms:modified>
</cp:coreProperties>
</file>