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87" r:id="rId2"/>
    <p:sldId id="289" r:id="rId3"/>
    <p:sldId id="291" r:id="rId4"/>
    <p:sldId id="292" r:id="rId5"/>
    <p:sldId id="293" r:id="rId6"/>
    <p:sldId id="294" r:id="rId7"/>
    <p:sldId id="295" r:id="rId8"/>
    <p:sldId id="296" r:id="rId9"/>
    <p:sldId id="298" r:id="rId10"/>
    <p:sldId id="29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083A"/>
    <a:srgbClr val="F17123"/>
    <a:srgbClr val="FF3300"/>
    <a:srgbClr val="B70D62"/>
    <a:srgbClr val="996633"/>
    <a:srgbClr val="DF8C31"/>
    <a:srgbClr val="E0634E"/>
    <a:srgbClr val="1D0C2A"/>
    <a:srgbClr val="FF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inimized" horzBarState="maximized">
    <p:restoredLeft sz="15588" autoAdjust="0"/>
    <p:restoredTop sz="94624" autoAdjust="0"/>
  </p:normalViewPr>
  <p:slideViewPr>
    <p:cSldViewPr>
      <p:cViewPr varScale="1">
        <p:scale>
          <a:sx n="74" d="100"/>
          <a:sy n="74" d="100"/>
        </p:scale>
        <p:origin x="-7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27188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63306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2215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5479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4521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6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25880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3921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461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3476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6700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7807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84147" y="173736"/>
            <a:ext cx="6398514" cy="65105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3997973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3615939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7348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30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17" Type="http://schemas.openxmlformats.org/officeDocument/2006/relationships/image" Target="../media/image34.png"/><Relationship Id="rId2" Type="http://schemas.openxmlformats.org/officeDocument/2006/relationships/hyperlink" Target="http://na4alodnja.ru/wp-content/uploads/2011/04/TMP201.jpg" TargetMode="External"/><Relationship Id="rId16" Type="http://schemas.openxmlformats.org/officeDocument/2006/relationships/image" Target="../media/image3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5" Type="http://schemas.openxmlformats.org/officeDocument/2006/relationships/image" Target="../media/image3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Relationship Id="rId14" Type="http://schemas.openxmlformats.org/officeDocument/2006/relationships/image" Target="../media/image3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61157" y="1340768"/>
            <a:ext cx="6480720" cy="1463040"/>
          </a:xfrm>
        </p:spPr>
        <p:txBody>
          <a:bodyPr>
            <a:normAutofit fontScale="90000"/>
          </a:bodyPr>
          <a:lstStyle/>
          <a:p>
            <a:r>
              <a:rPr lang="ru-RU" dirty="0"/>
              <a:t>ВРЕД ВЫСОКИХ КАБЛУКОВ С ТОЧКИ ЗРЕНИЯ ФИЗИКИ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97152"/>
            <a:ext cx="2400300" cy="14630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1\Desktop\НПК КАБЛУК\visokiy-kabluk-220x15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36912"/>
            <a:ext cx="3600400" cy="324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9575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001163"/>
            <a:ext cx="5829300" cy="7102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ЗАКЛЮЧЕНИ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E</a:t>
            </a:r>
            <a:r>
              <a:rPr lang="ru-RU" b="1" dirty="0">
                <a:solidFill>
                  <a:schemeClr val="tx2"/>
                </a:solidFill>
                <a:latin typeface="Bookman Old Style" pitchFamily="18" charset="0"/>
              </a:rPr>
              <a:t/>
            </a:r>
            <a:br>
              <a:rPr lang="ru-RU" b="1" dirty="0">
                <a:solidFill>
                  <a:schemeClr val="tx2"/>
                </a:solidFill>
                <a:latin typeface="Bookman Old Style" pitchFamily="18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263497"/>
            <a:ext cx="776826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/>
              <a:t>Постоянное ношение обуви на высоких каблуках – это, конечно же,</a:t>
            </a:r>
          </a:p>
          <a:p>
            <a:r>
              <a:rPr lang="ru-RU" sz="2000" i="1" dirty="0"/>
              <a:t>очень красиво, но это ведет к печальным последствиям. Если вы</a:t>
            </a:r>
          </a:p>
          <a:p>
            <a:r>
              <a:rPr lang="ru-RU" sz="2000" i="1" dirty="0"/>
              <a:t>желаете как можно дольше сохранить свое здоровье, не стоит</a:t>
            </a:r>
          </a:p>
          <a:p>
            <a:r>
              <a:rPr lang="ru-RU" sz="2000" i="1" dirty="0"/>
              <a:t>ей злоупотреблять. Обувайте такую обувь по торжественным случаям</a:t>
            </a:r>
          </a:p>
          <a:p>
            <a:r>
              <a:rPr lang="ru-RU" sz="2000" i="1" dirty="0"/>
              <a:t>пару раз в месяц, а для ежедневного ношения используйте удобные и</a:t>
            </a:r>
          </a:p>
          <a:p>
            <a:r>
              <a:rPr lang="ru-RU" sz="2000" i="1" dirty="0"/>
              <a:t>простые модели с высотой каблука равную 2 сантиметрам, чтобы вес тела распределялся равномерно.</a:t>
            </a:r>
          </a:p>
        </p:txBody>
      </p:sp>
      <p:pic>
        <p:nvPicPr>
          <p:cNvPr id="5" name="Picture 1" descr="C:\Users\1\Desktop\2014г ВРЕД КАБЛУКОВ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61" y="5488404"/>
            <a:ext cx="1518033" cy="12144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8" descr="C:\Users\1\Desktop\2014г ВРЕД КАБЛУКОВ\3235-70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6158" y="5740836"/>
            <a:ext cx="1505558" cy="1000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5" descr="C:\Users\1\Desktop\2014г ВРЕД КАБЛУКОВ\c2f51a4a3936b15829ff0f76e3d6f832.jpg"/>
          <p:cNvPicPr>
            <a:picLocks noChangeAspect="1" noChangeArrowheads="1"/>
          </p:cNvPicPr>
          <p:nvPr/>
        </p:nvPicPr>
        <p:blipFill>
          <a:blip r:embed="rId4" cstate="print"/>
          <a:srcRect t="47664"/>
          <a:stretch>
            <a:fillRect/>
          </a:stretch>
        </p:blipFill>
        <p:spPr bwMode="auto">
          <a:xfrm>
            <a:off x="4548227" y="5631260"/>
            <a:ext cx="2119304" cy="1071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3" descr="C:\Users\1\Desktop\2014г ВРЕД КАБЛУКОВ\B6-0E-8F-04-B1-20-2C-22-5B-0B-EB-21-2C-F0-33-AA.jpg"/>
          <p:cNvPicPr>
            <a:picLocks noChangeAspect="1" noChangeArrowheads="1"/>
          </p:cNvPicPr>
          <p:nvPr/>
        </p:nvPicPr>
        <p:blipFill>
          <a:blip r:embed="rId5"/>
          <a:srcRect l="24616" t="6034" r="5052" b="3464"/>
          <a:stretch>
            <a:fillRect/>
          </a:stretch>
        </p:blipFill>
        <p:spPr bwMode="auto">
          <a:xfrm>
            <a:off x="7488936" y="4275439"/>
            <a:ext cx="1666887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04170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8100392" cy="5904656"/>
          </a:xfrm>
        </p:spPr>
        <p:txBody>
          <a:bodyPr>
            <a:normAutofit/>
          </a:bodyPr>
          <a:lstStyle/>
          <a:p>
            <a:pPr marL="91440" lvl="0"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</a:pPr>
            <a:r>
              <a:rPr lang="ru-RU" sz="2400" b="1" cap="none" spc="0" dirty="0">
                <a:solidFill>
                  <a:schemeClr val="accent2"/>
                </a:solidFill>
                <a:latin typeface="Bookman Old Style" pitchFamily="18" charset="0"/>
                <a:ea typeface="+mn-ea"/>
                <a:cs typeface="+mn-cs"/>
              </a:rPr>
              <a:t>ПРЕДМЕТ ИССЛЕДОВАНИЯ. </a:t>
            </a:r>
            <a:br>
              <a:rPr lang="ru-RU" sz="2400" b="1" cap="none" spc="0" dirty="0">
                <a:solidFill>
                  <a:schemeClr val="accent2"/>
                </a:solidFill>
                <a:latin typeface="Bookman Old Style" pitchFamily="18" charset="0"/>
                <a:ea typeface="+mn-ea"/>
                <a:cs typeface="+mn-cs"/>
              </a:rPr>
            </a:br>
            <a:r>
              <a:rPr lang="ru-RU" sz="2400" cap="none" spc="0" dirty="0">
                <a:solidFill>
                  <a:prstClr val="black"/>
                </a:solidFill>
                <a:latin typeface="Bookman Old Style" pitchFamily="18" charset="0"/>
                <a:ea typeface="+mn-ea"/>
                <a:cs typeface="+mn-cs"/>
              </a:rPr>
              <a:t>Высокие каблуки.</a:t>
            </a:r>
            <a:br>
              <a:rPr lang="ru-RU" sz="2400" cap="none" spc="0" dirty="0">
                <a:solidFill>
                  <a:prstClr val="black"/>
                </a:solidFill>
                <a:latin typeface="Bookman Old Style" pitchFamily="18" charset="0"/>
                <a:ea typeface="+mn-ea"/>
                <a:cs typeface="+mn-cs"/>
              </a:rPr>
            </a:br>
            <a:r>
              <a:rPr lang="ru-RU" sz="2400" cap="none" spc="0" dirty="0">
                <a:solidFill>
                  <a:prstClr val="black"/>
                </a:solidFill>
                <a:latin typeface="Bookman Old Style" pitchFamily="18" charset="0"/>
                <a:ea typeface="+mn-ea"/>
                <a:cs typeface="+mn-cs"/>
              </a:rPr>
              <a:t/>
            </a:r>
            <a:br>
              <a:rPr lang="ru-RU" sz="2400" cap="none" spc="0" dirty="0">
                <a:solidFill>
                  <a:prstClr val="black"/>
                </a:solidFill>
                <a:latin typeface="Bookman Old Style" pitchFamily="18" charset="0"/>
                <a:ea typeface="+mn-ea"/>
                <a:cs typeface="+mn-cs"/>
              </a:rPr>
            </a:br>
            <a:r>
              <a:rPr lang="ru-RU" sz="2400" cap="none" spc="0" dirty="0">
                <a:solidFill>
                  <a:prstClr val="black"/>
                </a:solidFill>
                <a:latin typeface="Bookman Old Style" pitchFamily="18" charset="0"/>
                <a:ea typeface="+mn-ea"/>
                <a:cs typeface="+mn-cs"/>
              </a:rPr>
              <a:t/>
            </a:r>
            <a:br>
              <a:rPr lang="ru-RU" sz="2400" cap="none" spc="0" dirty="0">
                <a:solidFill>
                  <a:prstClr val="black"/>
                </a:solidFill>
                <a:latin typeface="Bookman Old Style" pitchFamily="18" charset="0"/>
                <a:ea typeface="+mn-ea"/>
                <a:cs typeface="+mn-cs"/>
              </a:rPr>
            </a:br>
            <a:r>
              <a:rPr lang="ru-RU" sz="2400" b="1" cap="none" spc="0" dirty="0">
                <a:solidFill>
                  <a:schemeClr val="accent1"/>
                </a:solidFill>
                <a:latin typeface="Bookman Old Style" pitchFamily="18" charset="0"/>
                <a:ea typeface="+mn-ea"/>
                <a:cs typeface="+mn-cs"/>
              </a:rPr>
              <a:t>ОБЪЕКТ ИССЛЕДОВАНИЯ.</a:t>
            </a:r>
            <a:br>
              <a:rPr lang="ru-RU" sz="2400" b="1" cap="none" spc="0" dirty="0">
                <a:solidFill>
                  <a:schemeClr val="accent1"/>
                </a:solidFill>
                <a:latin typeface="Bookman Old Style" pitchFamily="18" charset="0"/>
                <a:ea typeface="+mn-ea"/>
                <a:cs typeface="+mn-cs"/>
              </a:rPr>
            </a:br>
            <a:r>
              <a:rPr lang="ru-RU" sz="2400" cap="none" spc="0" dirty="0">
                <a:solidFill>
                  <a:prstClr val="black"/>
                </a:solidFill>
                <a:latin typeface="Bookman Old Style" pitchFamily="18" charset="0"/>
                <a:ea typeface="+mn-ea"/>
                <a:cs typeface="+mn-cs"/>
              </a:rPr>
              <a:t>Вред высоких каблуков на здоровье человека с точки зрения физики.</a:t>
            </a:r>
            <a:r>
              <a:rPr lang="ru-RU" sz="2400" b="1" i="1" cap="none" spc="0" dirty="0">
                <a:solidFill>
                  <a:prstClr val="black"/>
                </a:solidFill>
                <a:latin typeface="Bookman Old Style" pitchFamily="18" charset="0"/>
                <a:ea typeface="+mn-ea"/>
                <a:cs typeface="+mn-cs"/>
              </a:rPr>
              <a:t> </a:t>
            </a:r>
            <a:r>
              <a:rPr lang="ru-RU" sz="2400" cap="none" spc="0" dirty="0">
                <a:solidFill>
                  <a:prstClr val="black"/>
                </a:solidFill>
                <a:latin typeface="Bookman Old Style" pitchFamily="18" charset="0"/>
                <a:ea typeface="+mn-ea"/>
                <a:cs typeface="+mn-cs"/>
              </a:rPr>
              <a:t/>
            </a:r>
            <a:br>
              <a:rPr lang="ru-RU" sz="2400" cap="none" spc="0" dirty="0">
                <a:solidFill>
                  <a:prstClr val="black"/>
                </a:solidFill>
                <a:latin typeface="Bookman Old Style" pitchFamily="18" charset="0"/>
                <a:ea typeface="+mn-ea"/>
                <a:cs typeface="+mn-cs"/>
              </a:rPr>
            </a:br>
            <a:r>
              <a:rPr lang="ru-RU" sz="2400" b="1" cap="none" spc="0" dirty="0">
                <a:solidFill>
                  <a:srgbClr val="C00000"/>
                </a:solidFill>
                <a:latin typeface="Bookman Old Style" pitchFamily="18" charset="0"/>
                <a:ea typeface="+mn-ea"/>
                <a:cs typeface="+mn-cs"/>
              </a:rPr>
              <a:t/>
            </a:r>
            <a:br>
              <a:rPr lang="ru-RU" sz="2400" b="1" cap="none" spc="0" dirty="0">
                <a:solidFill>
                  <a:srgbClr val="C00000"/>
                </a:solidFill>
                <a:latin typeface="Bookman Old Style" pitchFamily="18" charset="0"/>
                <a:ea typeface="+mn-ea"/>
                <a:cs typeface="+mn-cs"/>
              </a:rPr>
            </a:br>
            <a:r>
              <a:rPr lang="ru-RU" sz="2400" b="1" cap="none" spc="0" dirty="0">
                <a:solidFill>
                  <a:srgbClr val="C00000"/>
                </a:solidFill>
                <a:latin typeface="Bookman Old Style" pitchFamily="18" charset="0"/>
                <a:ea typeface="+mn-ea"/>
                <a:cs typeface="+mn-cs"/>
              </a:rPr>
              <a:t/>
            </a:r>
            <a:br>
              <a:rPr lang="ru-RU" sz="2400" b="1" cap="none" spc="0" dirty="0">
                <a:solidFill>
                  <a:srgbClr val="C00000"/>
                </a:solidFill>
                <a:latin typeface="Bookman Old Style" pitchFamily="18" charset="0"/>
                <a:ea typeface="+mn-ea"/>
                <a:cs typeface="+mn-cs"/>
              </a:rPr>
            </a:br>
            <a:r>
              <a:rPr lang="ru-RU" sz="2400" b="1" cap="none" spc="0" dirty="0">
                <a:solidFill>
                  <a:schemeClr val="accent3"/>
                </a:solidFill>
                <a:latin typeface="Bookman Old Style" pitchFamily="18" charset="0"/>
                <a:ea typeface="+mn-ea"/>
                <a:cs typeface="+mn-cs"/>
              </a:rPr>
              <a:t>ГИПОТЕЗА.</a:t>
            </a:r>
            <a:r>
              <a:rPr lang="ru-RU" sz="2400" b="1" cap="none" spc="0" dirty="0">
                <a:solidFill>
                  <a:srgbClr val="FF0000"/>
                </a:solidFill>
                <a:latin typeface="Bookman Old Style" pitchFamily="18" charset="0"/>
                <a:ea typeface="+mn-ea"/>
                <a:cs typeface="+mn-cs"/>
              </a:rPr>
              <a:t/>
            </a:r>
            <a:br>
              <a:rPr lang="ru-RU" sz="2400" b="1" cap="none" spc="0" dirty="0">
                <a:solidFill>
                  <a:srgbClr val="FF0000"/>
                </a:solidFill>
                <a:latin typeface="Bookman Old Style" pitchFamily="18" charset="0"/>
                <a:ea typeface="+mn-ea"/>
                <a:cs typeface="+mn-cs"/>
              </a:rPr>
            </a:br>
            <a:r>
              <a:rPr lang="ru-RU" sz="2400" cap="none" spc="0" dirty="0">
                <a:solidFill>
                  <a:prstClr val="black"/>
                </a:solidFill>
                <a:latin typeface="Bookman Old Style" pitchFamily="18" charset="0"/>
                <a:ea typeface="+mn-ea"/>
                <a:cs typeface="+mn-cs"/>
              </a:rPr>
              <a:t>Если обувь имеет каблук, то давление на стопу должно возрасти, что может нанести вред здоровью.</a:t>
            </a:r>
            <a:br>
              <a:rPr lang="ru-RU" sz="2400" cap="none" spc="0" dirty="0">
                <a:solidFill>
                  <a:prstClr val="black"/>
                </a:solidFill>
                <a:latin typeface="Bookman Old Style" pitchFamily="18" charset="0"/>
                <a:ea typeface="+mn-ea"/>
                <a:cs typeface="+mn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9464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036" y="-8293"/>
            <a:ext cx="7290054" cy="729958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РЕЗУЛЬТАТЫ  АНКЕТИРОВАНИЯ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7592" y="672878"/>
            <a:ext cx="2840772" cy="193715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598" y="662109"/>
            <a:ext cx="2718624" cy="198951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5244" y="630637"/>
            <a:ext cx="2912994" cy="180436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497" y="2783923"/>
            <a:ext cx="2635254" cy="186275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4713" y="2692182"/>
            <a:ext cx="2890531" cy="203791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04937" y="4546088"/>
            <a:ext cx="2859272" cy="214597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45244" y="2620805"/>
            <a:ext cx="2665469" cy="180373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4646681"/>
            <a:ext cx="3426249" cy="194479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35688" y="4474104"/>
            <a:ext cx="2786113" cy="1999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007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4658616"/>
            <a:ext cx="6801440" cy="2590800"/>
          </a:xfrm>
        </p:spPr>
        <p:txBody>
          <a:bodyPr>
            <a:normAutofit/>
          </a:bodyPr>
          <a:lstStyle/>
          <a:p>
            <a:r>
              <a:rPr lang="ru-RU" sz="2900" b="1" spc="100" dirty="0">
                <a:solidFill>
                  <a:schemeClr val="tx2">
                    <a:lumMod val="75000"/>
                  </a:schemeClr>
                </a:solidFill>
              </a:rPr>
              <a:t>ДИНАМИКА И СТАТИКА СТОПЫ НА ГОРИЗОНТАЛЬНОЙ ПОВЕРХНОСТИ И НА ВЫСОКИХ КАБЛУКАХ.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431" y="452088"/>
            <a:ext cx="2395936" cy="16765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948" y="2817337"/>
            <a:ext cx="2462997" cy="167654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8227" y="456442"/>
            <a:ext cx="2376264" cy="168220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4861" y="2791851"/>
            <a:ext cx="2462997" cy="167654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2219" y="2817337"/>
            <a:ext cx="2690731" cy="19839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55936" y="1667395"/>
            <a:ext cx="1042506" cy="132294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10037" y="205383"/>
            <a:ext cx="2962913" cy="231668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335260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na4alodnja.ru/wp-content/uploads/2011/04/TMP201-280x300.jpg">
            <a:hlinkClick r:id="rId2" tgtFrame="&quot;_blank&quot;"/>
          </p:cNvPr>
          <p:cNvPicPr/>
          <p:nvPr/>
        </p:nvPicPr>
        <p:blipFill>
          <a:blip r:embed="rId3" cstate="print"/>
          <a:srcRect l="54286" b="42000"/>
          <a:stretch>
            <a:fillRect/>
          </a:stretch>
        </p:blipFill>
        <p:spPr bwMode="auto">
          <a:xfrm>
            <a:off x="5016940" y="51124"/>
            <a:ext cx="1004138" cy="13667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Плоскостопие"/>
          <p:cNvPicPr/>
          <p:nvPr/>
        </p:nvPicPr>
        <p:blipFill>
          <a:blip r:embed="rId4" cstate="print"/>
          <a:srcRect t="48500"/>
          <a:stretch>
            <a:fillRect/>
          </a:stretch>
        </p:blipFill>
        <p:spPr bwMode="auto">
          <a:xfrm>
            <a:off x="6577609" y="128317"/>
            <a:ext cx="1914548" cy="12424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C:\Users\1\Desktop\НПК КАБЛУК\teylor-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24447" y="3404516"/>
            <a:ext cx="870253" cy="1118233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8" name="Рисунок 7" descr="C:\Users\1\Desktop\НПК КАБЛУК\1040340.jpg"/>
          <p:cNvPicPr/>
          <p:nvPr/>
        </p:nvPicPr>
        <p:blipFill>
          <a:blip r:embed="rId6" cstate="print"/>
          <a:srcRect t="4739"/>
          <a:stretch>
            <a:fillRect/>
          </a:stretch>
        </p:blipFill>
        <p:spPr bwMode="auto">
          <a:xfrm>
            <a:off x="7498391" y="1706727"/>
            <a:ext cx="1204967" cy="13708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1" descr="C:\Users\1\Desktop\НПК КАБЛУК\hammertoe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5917" y="3393966"/>
            <a:ext cx="1084845" cy="113933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10" name="Рисунок 9" descr="C:\Users\1\Desktop\НПК КАБЛУК\Metatarsalgia-1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56271" y="82187"/>
            <a:ext cx="1004138" cy="13046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4" descr="вросший ноготь"/>
          <p:cNvPicPr>
            <a:picLocks noChangeAspect="1" noChangeArrowheads="1"/>
          </p:cNvPicPr>
          <p:nvPr/>
        </p:nvPicPr>
        <p:blipFill>
          <a:blip r:embed="rId9" cstate="print"/>
          <a:srcRect l="25714"/>
          <a:stretch>
            <a:fillRect/>
          </a:stretch>
        </p:blipFill>
        <p:spPr bwMode="auto">
          <a:xfrm>
            <a:off x="1716136" y="3310373"/>
            <a:ext cx="1376096" cy="125848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12" name="Рисунок 11" descr="C:\Users\1\Desktop\НПК КАБЛУК\42_3d7a7aa170417a1159cb84296400ded6.jpg"/>
          <p:cNvPicPr/>
          <p:nvPr/>
        </p:nvPicPr>
        <p:blipFill>
          <a:blip r:embed="rId10" cstate="print"/>
          <a:srcRect l="2461"/>
          <a:stretch>
            <a:fillRect/>
          </a:stretch>
        </p:blipFill>
        <p:spPr bwMode="auto">
          <a:xfrm>
            <a:off x="6039062" y="3664088"/>
            <a:ext cx="2664296" cy="19442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 descr="http://grumy.ru/pix/posts/174/136/pic4.jp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87268" y="4770611"/>
            <a:ext cx="4552095" cy="1242460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outerShdw blurRad="107950" dist="12700" dir="5400000" algn="ctr">
              <a:srgbClr val="000000"/>
            </a:outerShdw>
            <a:softEdge rad="11250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4" name="Рисунок 13" descr="C:\Users\1\Desktop\НПК КАБЛУК\otsloenie-2_jpg.jpg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826108" y="66193"/>
            <a:ext cx="1204967" cy="13046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Рисунок 14" descr="http://i223.photobucket.com/albums/dd230/healthy-back/Foot_pose_02.jpg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6974" y="263854"/>
            <a:ext cx="1472736" cy="39138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Рисунок 15" descr="Смещение веса на внешнюю сторону может привести к растяжению - &quot;ЗдравКом&quot;"/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950063" y="1719345"/>
            <a:ext cx="2008277" cy="12424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1" descr="C:\Users\1\Desktop\НПК КАБЛУК\pain-lower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824570" y="1706727"/>
            <a:ext cx="1206356" cy="171302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18" name="Picture 3" descr="C:\Users\1\Desktop\НПК КАБЛУК\hip-pain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517153" y="1758869"/>
            <a:ext cx="840435" cy="113038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557044" y="6013899"/>
            <a:ext cx="3628332" cy="80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694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84860"/>
            <a:ext cx="6846401" cy="1304657"/>
          </a:xfrm>
          <a:prstGeom prst="rect">
            <a:avLst/>
          </a:prstGeom>
        </p:spPr>
      </p:pic>
      <p:sp>
        <p:nvSpPr>
          <p:cNvPr id="4" name="Текст 3"/>
          <p:cNvSpPr txBox="1">
            <a:spLocks noGrp="1"/>
          </p:cNvSpPr>
          <p:nvPr>
            <p:ph type="body" idx="1"/>
          </p:nvPr>
        </p:nvSpPr>
        <p:spPr>
          <a:xfrm>
            <a:off x="4332185" y="1489517"/>
            <a:ext cx="4388238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>
                <a:latin typeface="Bookman Old Style" pitchFamily="18" charset="0"/>
              </a:rPr>
              <a:t>F</a:t>
            </a:r>
            <a:r>
              <a:rPr lang="ru-RU" b="1" baseline="-25000" dirty="0" smtClean="0">
                <a:latin typeface="Bookman Old Style" pitchFamily="18" charset="0"/>
              </a:rPr>
              <a:t>1</a:t>
            </a:r>
            <a:r>
              <a:rPr lang="ru-RU" dirty="0" smtClean="0">
                <a:latin typeface="Bookman Old Style" pitchFamily="18" charset="0"/>
              </a:rPr>
              <a:t> – сила, действующая со стороны голени на сустав в лодыжке;</a:t>
            </a:r>
          </a:p>
          <a:p>
            <a:pPr algn="just"/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b="1" i="1" dirty="0" smtClean="0">
                <a:latin typeface="Bookman Old Style" pitchFamily="18" charset="0"/>
              </a:rPr>
              <a:t>l</a:t>
            </a:r>
            <a:r>
              <a:rPr lang="ru-RU" b="1" baseline="-25000" dirty="0" smtClean="0">
                <a:latin typeface="Bookman Old Style" pitchFamily="18" charset="0"/>
              </a:rPr>
              <a:t>1</a:t>
            </a:r>
            <a:r>
              <a:rPr lang="ru-RU" dirty="0" smtClean="0">
                <a:latin typeface="Bookman Old Style" pitchFamily="18" charset="0"/>
              </a:rPr>
              <a:t> – расстояние от точки касания стопой пола до сустава;</a:t>
            </a:r>
          </a:p>
          <a:p>
            <a:pPr algn="just"/>
            <a:r>
              <a:rPr lang="ru-RU" b="1" i="1" dirty="0" smtClean="0">
                <a:latin typeface="Bookman Old Style" pitchFamily="18" charset="0"/>
              </a:rPr>
              <a:t>F</a:t>
            </a:r>
            <a:r>
              <a:rPr lang="ru-RU" b="1" baseline="-25000" dirty="0" smtClean="0">
                <a:latin typeface="Bookman Old Style" pitchFamily="18" charset="0"/>
              </a:rPr>
              <a:t>2</a:t>
            </a:r>
            <a:r>
              <a:rPr lang="ru-RU" dirty="0" smtClean="0">
                <a:latin typeface="Bookman Old Style" pitchFamily="18" charset="0"/>
              </a:rPr>
              <a:t> – усилие, развиваемое в ахилловом сухожилии; </a:t>
            </a:r>
          </a:p>
          <a:p>
            <a:pPr algn="just"/>
            <a:r>
              <a:rPr lang="ru-RU" b="1" i="1" dirty="0" smtClean="0">
                <a:latin typeface="Bookman Old Style" pitchFamily="18" charset="0"/>
              </a:rPr>
              <a:t>l</a:t>
            </a:r>
            <a:r>
              <a:rPr lang="ru-RU" b="1" baseline="-25000" dirty="0" smtClean="0">
                <a:latin typeface="Bookman Old Style" pitchFamily="18" charset="0"/>
              </a:rPr>
              <a:t>2</a:t>
            </a:r>
            <a:r>
              <a:rPr lang="ru-RU" dirty="0" smtClean="0">
                <a:latin typeface="Bookman Old Style" pitchFamily="18" charset="0"/>
              </a:rPr>
              <a:t> – расстояние от точки касания пола до места крепления ахиллова сухожилия;</a:t>
            </a:r>
          </a:p>
          <a:p>
            <a:pPr algn="just"/>
            <a:r>
              <a:rPr lang="ru-RU" b="1" i="1" dirty="0" smtClean="0">
                <a:latin typeface="Bookman Old Style" pitchFamily="18" charset="0"/>
              </a:rPr>
              <a:t>F</a:t>
            </a:r>
            <a:r>
              <a:rPr lang="ru-RU" b="1" baseline="-25000" dirty="0" smtClean="0">
                <a:latin typeface="Bookman Old Style" pitchFamily="18" charset="0"/>
              </a:rPr>
              <a:t>3</a:t>
            </a:r>
            <a:r>
              <a:rPr lang="ru-RU" dirty="0" smtClean="0">
                <a:latin typeface="Bookman Old Style" pitchFamily="18" charset="0"/>
              </a:rPr>
              <a:t> – сила реакции опоры (пола).</a:t>
            </a:r>
          </a:p>
          <a:p>
            <a:pPr algn="just"/>
            <a:endParaRPr lang="ru-RU" dirty="0" smtClean="0">
              <a:latin typeface="Bookman Old Style" pitchFamily="18" charset="0"/>
            </a:endParaRPr>
          </a:p>
          <a:p>
            <a:pPr algn="just"/>
            <a:r>
              <a:rPr lang="ru-RU" b="1" dirty="0" smtClean="0">
                <a:latin typeface="Bookman Old Style" pitchFamily="18" charset="0"/>
              </a:rPr>
              <a:t>F</a:t>
            </a:r>
            <a:r>
              <a:rPr lang="ru-RU" b="1" baseline="-25000" dirty="0" smtClean="0">
                <a:latin typeface="Bookman Old Style" pitchFamily="18" charset="0"/>
              </a:rPr>
              <a:t>3</a:t>
            </a:r>
            <a:r>
              <a:rPr lang="ru-RU" dirty="0" smtClean="0">
                <a:latin typeface="Bookman Old Style" pitchFamily="18" charset="0"/>
              </a:rPr>
              <a:t> = </a:t>
            </a:r>
            <a:r>
              <a:rPr lang="en-US" dirty="0" smtClean="0">
                <a:latin typeface="Bookman Old Style" pitchFamily="18" charset="0"/>
              </a:rPr>
              <a:t>P</a:t>
            </a:r>
            <a:r>
              <a:rPr lang="ru-RU" dirty="0" smtClean="0">
                <a:latin typeface="Bookman Old Style" pitchFamily="18" charset="0"/>
              </a:rPr>
              <a:t> = </a:t>
            </a:r>
            <a:r>
              <a:rPr lang="en-US" dirty="0" smtClean="0">
                <a:latin typeface="Bookman Old Style" pitchFamily="18" charset="0"/>
              </a:rPr>
              <a:t>mg</a:t>
            </a:r>
            <a:r>
              <a:rPr lang="ru-RU" dirty="0" smtClean="0">
                <a:latin typeface="Bookman Old Style" pitchFamily="18" charset="0"/>
              </a:rPr>
              <a:t> = 75 кг · 10 Н/кг = </a:t>
            </a:r>
            <a:r>
              <a:rPr lang="ru-RU" b="1" dirty="0" smtClean="0">
                <a:latin typeface="Bookman Old Style" pitchFamily="18" charset="0"/>
              </a:rPr>
              <a:t>750 Н</a:t>
            </a:r>
            <a:r>
              <a:rPr lang="ru-RU" dirty="0" smtClean="0">
                <a:latin typeface="Bookman Old Style" pitchFamily="18" charset="0"/>
              </a:rPr>
              <a:t> </a:t>
            </a:r>
          </a:p>
          <a:p>
            <a:pPr algn="just"/>
            <a:endParaRPr lang="ru-RU" dirty="0" smtClean="0">
              <a:latin typeface="Bookman Old Style" pitchFamily="18" charset="0"/>
            </a:endParaRPr>
          </a:p>
          <a:p>
            <a:pPr algn="just"/>
            <a:r>
              <a:rPr lang="en-US" b="1" dirty="0" smtClean="0">
                <a:latin typeface="Bookman Old Style" pitchFamily="18" charset="0"/>
              </a:rPr>
              <a:t>F</a:t>
            </a:r>
            <a:r>
              <a:rPr lang="ru-RU" b="1" baseline="-25000" dirty="0" smtClean="0">
                <a:latin typeface="Bookman Old Style" pitchFamily="18" charset="0"/>
              </a:rPr>
              <a:t>2</a:t>
            </a:r>
            <a:r>
              <a:rPr lang="ru-RU" b="1" dirty="0" smtClean="0">
                <a:latin typeface="Bookman Old Style" pitchFamily="18" charset="0"/>
              </a:rPr>
              <a:t> = 1500 Н</a:t>
            </a:r>
            <a:r>
              <a:rPr lang="ru-RU" dirty="0" smtClean="0">
                <a:latin typeface="Bookman Old Style" pitchFamily="18" charset="0"/>
              </a:rPr>
              <a:t> .    </a:t>
            </a:r>
          </a:p>
          <a:p>
            <a:pPr algn="just"/>
            <a:r>
              <a:rPr lang="ru-RU" dirty="0" smtClean="0">
                <a:latin typeface="Bookman Old Style" pitchFamily="18" charset="0"/>
              </a:rPr>
              <a:t> </a:t>
            </a:r>
          </a:p>
          <a:p>
            <a:pPr algn="just"/>
            <a:r>
              <a:rPr lang="ru-RU" dirty="0" smtClean="0">
                <a:latin typeface="Bookman Old Style" pitchFamily="18" charset="0"/>
              </a:rPr>
              <a:t> </a:t>
            </a:r>
            <a:r>
              <a:rPr lang="en-US" b="1" dirty="0" smtClean="0">
                <a:latin typeface="Bookman Old Style" pitchFamily="18" charset="0"/>
              </a:rPr>
              <a:t>F</a:t>
            </a:r>
            <a:r>
              <a:rPr lang="ru-RU" b="1" baseline="-25000" dirty="0" smtClean="0">
                <a:latin typeface="Bookman Old Style" pitchFamily="18" charset="0"/>
              </a:rPr>
              <a:t>1</a:t>
            </a:r>
            <a:r>
              <a:rPr lang="ru-RU" dirty="0" smtClean="0">
                <a:latin typeface="Bookman Old Style" pitchFamily="18" charset="0"/>
              </a:rPr>
              <a:t> = 1500 Н + 750 Н = </a:t>
            </a:r>
            <a:r>
              <a:rPr lang="ru-RU" b="1" dirty="0" smtClean="0">
                <a:latin typeface="Bookman Old Style" pitchFamily="18" charset="0"/>
              </a:rPr>
              <a:t>2250 Н</a:t>
            </a:r>
            <a:r>
              <a:rPr lang="ru-RU" dirty="0" smtClean="0">
                <a:latin typeface="Bookman Old Style" pitchFamily="18" charset="0"/>
              </a:rPr>
              <a:t>.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225027" y="1772816"/>
            <a:ext cx="4319910" cy="5014317"/>
            <a:chOff x="3393838" y="1643050"/>
            <a:chExt cx="3457094" cy="3786191"/>
          </a:xfrm>
          <a:noFill/>
        </p:grpSpPr>
        <p:pic>
          <p:nvPicPr>
            <p:cNvPr id="7" name="Рисунок 6" descr="C:\Users\1\Desktop\НПК КАБЛУК\visokiy-kabluk-220x150.jpg"/>
            <p:cNvPicPr/>
            <p:nvPr/>
          </p:nvPicPr>
          <p:blipFill>
            <a:blip r:embed="rId3" cstate="print"/>
            <a:srcRect l="41818"/>
            <a:stretch>
              <a:fillRect/>
            </a:stretch>
          </p:blipFill>
          <p:spPr bwMode="auto">
            <a:xfrm>
              <a:off x="3665857" y="1643050"/>
              <a:ext cx="2014819" cy="2162565"/>
            </a:xfrm>
            <a:prstGeom prst="rect">
              <a:avLst/>
            </a:prstGeom>
            <a:grpFill/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8" name="Прямоугольник 7"/>
            <p:cNvSpPr/>
            <p:nvPr/>
          </p:nvSpPr>
          <p:spPr>
            <a:xfrm>
              <a:off x="3665857" y="2889273"/>
              <a:ext cx="457913" cy="916341"/>
            </a:xfrm>
            <a:prstGeom prst="rect">
              <a:avLst/>
            </a:prstGeom>
            <a:grpFill/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 sz="1000" b="1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3665857" y="3329117"/>
              <a:ext cx="686870" cy="476497"/>
            </a:xfrm>
            <a:prstGeom prst="rect">
              <a:avLst/>
            </a:prstGeom>
            <a:grpFill/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 sz="1000" b="1"/>
            </a:p>
          </p:txBody>
        </p:sp>
        <p:sp>
          <p:nvSpPr>
            <p:cNvPr id="10" name="TextBox 72"/>
            <p:cNvSpPr txBox="1"/>
            <p:nvPr/>
          </p:nvSpPr>
          <p:spPr>
            <a:xfrm>
              <a:off x="5535059" y="1889114"/>
              <a:ext cx="1134010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000" b="1" dirty="0" smtClean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Ахиллово сухожилие</a:t>
              </a:r>
              <a:endParaRPr lang="ru-RU" sz="1000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73"/>
            <p:cNvSpPr txBox="1"/>
            <p:nvPr/>
          </p:nvSpPr>
          <p:spPr>
            <a:xfrm>
              <a:off x="5680676" y="1690230"/>
              <a:ext cx="806571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1000" b="1" dirty="0" smtClean="0">
                  <a:latin typeface="Times New Roman" pitchFamily="18" charset="0"/>
                  <a:cs typeface="Times New Roman" pitchFamily="18" charset="0"/>
                </a:rPr>
                <a:t>Голень</a:t>
              </a:r>
              <a:r>
                <a:rPr lang="ru-RU" sz="1000" b="1" dirty="0" smtClean="0"/>
                <a:t> </a:t>
              </a:r>
              <a:endParaRPr lang="ru-RU" sz="1000" b="1" dirty="0"/>
            </a:p>
          </p:txBody>
        </p:sp>
        <p:sp>
          <p:nvSpPr>
            <p:cNvPr id="12" name="TextBox 74"/>
            <p:cNvSpPr txBox="1"/>
            <p:nvPr/>
          </p:nvSpPr>
          <p:spPr>
            <a:xfrm>
              <a:off x="5668957" y="3217629"/>
              <a:ext cx="832041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1000" b="1" dirty="0" smtClean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Плюсна</a:t>
              </a:r>
              <a:r>
                <a:rPr lang="ru-RU" sz="1000" b="1" dirty="0" smtClean="0">
                  <a:solidFill>
                    <a:sysClr val="windowText" lastClr="000000"/>
                  </a:solidFill>
                </a:rPr>
                <a:t> </a:t>
              </a:r>
              <a:endParaRPr lang="ru-RU" sz="10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TextBox 9"/>
            <p:cNvSpPr txBox="1"/>
            <p:nvPr/>
          </p:nvSpPr>
          <p:spPr>
            <a:xfrm>
              <a:off x="5895011" y="3480188"/>
              <a:ext cx="774058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1000" b="1" dirty="0" smtClean="0">
                  <a:latin typeface="Times New Roman" pitchFamily="18" charset="0"/>
                  <a:cs typeface="Times New Roman" pitchFamily="18" charset="0"/>
                </a:rPr>
                <a:t>Пальцы </a:t>
              </a:r>
              <a:endParaRPr lang="ru-RU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4" name="Прямая со стрелкой 13"/>
            <p:cNvCxnSpPr/>
            <p:nvPr/>
          </p:nvCxnSpPr>
          <p:spPr>
            <a:xfrm rot="10800000">
              <a:off x="4810641" y="1809560"/>
              <a:ext cx="870035" cy="815"/>
            </a:xfrm>
            <a:prstGeom prst="straightConnector1">
              <a:avLst/>
            </a:prstGeom>
            <a:grpFill/>
            <a:ln w="571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/>
            <p:nvPr/>
          </p:nvCxnSpPr>
          <p:spPr>
            <a:xfrm rot="10800000" flipV="1">
              <a:off x="4306938" y="2048221"/>
              <a:ext cx="1362021" cy="8203"/>
            </a:xfrm>
            <a:prstGeom prst="straightConnector1">
              <a:avLst/>
            </a:prstGeom>
            <a:grpFill/>
            <a:ln w="571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/>
            <p:nvPr/>
          </p:nvCxnSpPr>
          <p:spPr>
            <a:xfrm rot="10800000" flipV="1">
              <a:off x="5039599" y="3321080"/>
              <a:ext cx="583897" cy="6397"/>
            </a:xfrm>
            <a:prstGeom prst="straightConnector1">
              <a:avLst/>
            </a:prstGeom>
            <a:grpFill/>
            <a:ln w="571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 rot="10800000" flipV="1">
              <a:off x="5543638" y="3622714"/>
              <a:ext cx="352622" cy="16582"/>
            </a:xfrm>
            <a:prstGeom prst="straightConnector1">
              <a:avLst/>
            </a:prstGeom>
            <a:grpFill/>
            <a:ln w="571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>
              <a:off x="4169769" y="4586537"/>
              <a:ext cx="862740" cy="884"/>
            </a:xfrm>
            <a:prstGeom prst="straightConnector1">
              <a:avLst/>
            </a:prstGeom>
            <a:grpFill/>
            <a:ln w="19050">
              <a:solidFill>
                <a:schemeClr val="tx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 rot="5400000">
              <a:off x="4207223" y="5011078"/>
              <a:ext cx="835314" cy="1011"/>
            </a:xfrm>
            <a:prstGeom prst="straightConnector1">
              <a:avLst/>
            </a:prstGeom>
            <a:grpFill/>
            <a:ln w="57150">
              <a:solidFill>
                <a:schemeClr val="tx1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/>
            <p:nvPr/>
          </p:nvCxnSpPr>
          <p:spPr>
            <a:xfrm rot="5400000" flipH="1" flipV="1">
              <a:off x="4854019" y="4414425"/>
              <a:ext cx="357992" cy="1011"/>
            </a:xfrm>
            <a:prstGeom prst="straightConnector1">
              <a:avLst/>
            </a:prstGeom>
            <a:grpFill/>
            <a:ln w="57150">
              <a:solidFill>
                <a:schemeClr val="tx1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 rot="5400000" flipH="1" flipV="1">
              <a:off x="3909704" y="4334871"/>
              <a:ext cx="517099" cy="1011"/>
            </a:xfrm>
            <a:prstGeom prst="straightConnector1">
              <a:avLst/>
            </a:prstGeom>
            <a:grpFill/>
            <a:ln w="57150">
              <a:solidFill>
                <a:schemeClr val="tx1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5400000" flipH="1" flipV="1">
              <a:off x="3965927" y="4072880"/>
              <a:ext cx="405158" cy="505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5400000" flipH="1" flipV="1">
              <a:off x="4793849" y="4109151"/>
              <a:ext cx="477322" cy="1011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 стрелкой 23"/>
            <p:cNvCxnSpPr/>
            <p:nvPr/>
          </p:nvCxnSpPr>
          <p:spPr>
            <a:xfrm>
              <a:off x="4168759" y="3910330"/>
              <a:ext cx="863751" cy="13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5400000" flipH="1" flipV="1">
              <a:off x="4380536" y="4351539"/>
              <a:ext cx="485154" cy="505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59"/>
            <p:cNvSpPr txBox="1"/>
            <p:nvPr/>
          </p:nvSpPr>
          <p:spPr>
            <a:xfrm>
              <a:off x="4668825" y="4872364"/>
              <a:ext cx="409145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F1</a:t>
              </a:r>
              <a:endParaRPr lang="ru-RU" sz="1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TextBox 60"/>
            <p:cNvSpPr txBox="1"/>
            <p:nvPr/>
          </p:nvSpPr>
          <p:spPr>
            <a:xfrm>
              <a:off x="5123431" y="4268322"/>
              <a:ext cx="409145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F3</a:t>
              </a:r>
              <a:endParaRPr lang="ru-RU" sz="1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61"/>
            <p:cNvSpPr txBox="1"/>
            <p:nvPr/>
          </p:nvSpPr>
          <p:spPr>
            <a:xfrm>
              <a:off x="3699073" y="4196157"/>
              <a:ext cx="409145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F2</a:t>
              </a:r>
              <a:endParaRPr lang="ru-RU" sz="1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9" name="Прямая со стрелкой 28"/>
            <p:cNvCxnSpPr/>
            <p:nvPr/>
          </p:nvCxnSpPr>
          <p:spPr>
            <a:xfrm>
              <a:off x="4623365" y="4187884"/>
              <a:ext cx="409145" cy="884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63"/>
            <p:cNvSpPr txBox="1"/>
            <p:nvPr/>
          </p:nvSpPr>
          <p:spPr>
            <a:xfrm>
              <a:off x="4714286" y="4141602"/>
              <a:ext cx="409145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 i="1" dirty="0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l</a:t>
              </a:r>
              <a:r>
                <a:rPr lang="en-US" sz="1000" b="1" i="1" dirty="0" smtClean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r>
                <a:rPr lang="en-US" sz="1000" b="1" dirty="0" smtClean="0">
                  <a:solidFill>
                    <a:schemeClr val="tx2">
                      <a:lumMod val="50000"/>
                    </a:schemeClr>
                  </a:solidFill>
                </a:rPr>
                <a:t>1</a:t>
              </a:r>
              <a:endParaRPr lang="ru-RU" sz="10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31" name="TextBox 64"/>
            <p:cNvSpPr txBox="1"/>
            <p:nvPr/>
          </p:nvSpPr>
          <p:spPr>
            <a:xfrm>
              <a:off x="4350601" y="3863164"/>
              <a:ext cx="409145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 i="1" dirty="0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l</a:t>
              </a:r>
              <a:r>
                <a:rPr lang="en-US" sz="1000" b="1" i="1" dirty="0" smtClean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r>
                <a:rPr lang="en-US" sz="1000" b="1" dirty="0" smtClean="0">
                  <a:solidFill>
                    <a:schemeClr val="tx2">
                      <a:lumMod val="50000"/>
                    </a:schemeClr>
                  </a:solidFill>
                </a:rPr>
                <a:t>2</a:t>
              </a:r>
              <a:endParaRPr lang="ru-RU" sz="10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cxnSp>
          <p:nvCxnSpPr>
            <p:cNvPr id="32" name="Прямая со стрелкой 31"/>
            <p:cNvCxnSpPr/>
            <p:nvPr/>
          </p:nvCxnSpPr>
          <p:spPr>
            <a:xfrm rot="10800000">
              <a:off x="4714286" y="2518143"/>
              <a:ext cx="909211" cy="7400"/>
            </a:xfrm>
            <a:prstGeom prst="straightConnector1">
              <a:avLst/>
            </a:prstGeom>
            <a:grpFill/>
            <a:ln w="571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49"/>
            <p:cNvSpPr txBox="1"/>
            <p:nvPr/>
          </p:nvSpPr>
          <p:spPr>
            <a:xfrm>
              <a:off x="5668957" y="2445990"/>
              <a:ext cx="1000112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1000" b="1" dirty="0" smtClean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Лодыжка </a:t>
              </a:r>
              <a:endParaRPr lang="ru-RU" sz="1000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4" name="Прямая со стрелкой 33"/>
            <p:cNvCxnSpPr/>
            <p:nvPr/>
          </p:nvCxnSpPr>
          <p:spPr>
            <a:xfrm rot="10800000">
              <a:off x="4987049" y="2876132"/>
              <a:ext cx="636448" cy="7403"/>
            </a:xfrm>
            <a:prstGeom prst="straightConnector1">
              <a:avLst/>
            </a:prstGeom>
            <a:grpFill/>
            <a:ln w="571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51"/>
            <p:cNvSpPr txBox="1"/>
            <p:nvPr/>
          </p:nvSpPr>
          <p:spPr>
            <a:xfrm>
              <a:off x="5668957" y="2780083"/>
              <a:ext cx="1181975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1000" b="1" dirty="0" smtClean="0">
                  <a:latin typeface="Times New Roman" pitchFamily="18" charset="0"/>
                  <a:cs typeface="Times New Roman" pitchFamily="18" charset="0"/>
                </a:rPr>
                <a:t>Предплюсна</a:t>
              </a:r>
              <a:endParaRPr lang="ru-RU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6" name="Прямая соединительная линия 35"/>
            <p:cNvCxnSpPr/>
            <p:nvPr/>
          </p:nvCxnSpPr>
          <p:spPr>
            <a:xfrm rot="5400000">
              <a:off x="3254397" y="2994958"/>
              <a:ext cx="1829735" cy="1011"/>
            </a:xfrm>
            <a:prstGeom prst="line">
              <a:avLst/>
            </a:prstGeom>
            <a:grpFill/>
            <a:ln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5400000">
              <a:off x="3709002" y="3233619"/>
              <a:ext cx="1829735" cy="1011"/>
            </a:xfrm>
            <a:prstGeom prst="line">
              <a:avLst/>
            </a:prstGeom>
            <a:grpFill/>
            <a:ln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5400000">
              <a:off x="4654156" y="3771080"/>
              <a:ext cx="756202" cy="505"/>
            </a:xfrm>
            <a:prstGeom prst="line">
              <a:avLst/>
            </a:prstGeom>
            <a:grpFill/>
            <a:ln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Овал 38"/>
            <p:cNvSpPr/>
            <p:nvPr/>
          </p:nvSpPr>
          <p:spPr>
            <a:xfrm>
              <a:off x="4123298" y="2239703"/>
              <a:ext cx="90921" cy="79554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 sz="1000" b="1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4577904" y="2518141"/>
              <a:ext cx="90921" cy="79554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 sz="1000" b="1"/>
            </a:p>
          </p:txBody>
        </p:sp>
        <p:cxnSp>
          <p:nvCxnSpPr>
            <p:cNvPr id="41" name="Прямая соединительная линия 40"/>
            <p:cNvCxnSpPr/>
            <p:nvPr/>
          </p:nvCxnSpPr>
          <p:spPr>
            <a:xfrm>
              <a:off x="3668693" y="3718849"/>
              <a:ext cx="1454738" cy="884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>
              <a:off x="3668693" y="2565320"/>
              <a:ext cx="954672" cy="884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>
              <a:off x="3668693" y="2286882"/>
              <a:ext cx="545527" cy="884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 стрелкой 43"/>
            <p:cNvCxnSpPr/>
            <p:nvPr/>
          </p:nvCxnSpPr>
          <p:spPr>
            <a:xfrm rot="5400000">
              <a:off x="2953215" y="3002802"/>
              <a:ext cx="1431967" cy="1011"/>
            </a:xfrm>
            <a:prstGeom prst="straightConnector1">
              <a:avLst/>
            </a:prstGeom>
            <a:grpFill/>
            <a:ln w="285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 стрелкой 44"/>
            <p:cNvCxnSpPr/>
            <p:nvPr/>
          </p:nvCxnSpPr>
          <p:spPr>
            <a:xfrm rot="5400000">
              <a:off x="3475975" y="3161941"/>
              <a:ext cx="1113310" cy="505"/>
            </a:xfrm>
            <a:prstGeom prst="straightConnector1">
              <a:avLst/>
            </a:prstGeom>
            <a:grpFill/>
            <a:ln w="381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107"/>
            <p:cNvSpPr txBox="1"/>
            <p:nvPr/>
          </p:nvSpPr>
          <p:spPr>
            <a:xfrm rot="16200000">
              <a:off x="3007954" y="2814752"/>
              <a:ext cx="1017990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 i="1" dirty="0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l 2</a:t>
              </a:r>
              <a:r>
                <a:rPr lang="ru-RU" sz="1000" b="1" i="1" dirty="0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=  0,18 м</a:t>
              </a:r>
              <a:endParaRPr lang="ru-RU" sz="10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" name="TextBox 110"/>
            <p:cNvSpPr txBox="1"/>
            <p:nvPr/>
          </p:nvSpPr>
          <p:spPr>
            <a:xfrm rot="16200000">
              <a:off x="3358529" y="2930024"/>
              <a:ext cx="1105658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 i="1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l </a:t>
              </a:r>
              <a:r>
                <a:rPr lang="ru-RU" sz="1000" b="1" i="1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1 =  0,12 м</a:t>
              </a:r>
              <a:endParaRPr lang="ru-RU" sz="10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Равнобедренный треугольник 47"/>
            <p:cNvSpPr/>
            <p:nvPr/>
          </p:nvSpPr>
          <p:spPr>
            <a:xfrm>
              <a:off x="4941589" y="3679072"/>
              <a:ext cx="181842" cy="159107"/>
            </a:xfrm>
            <a:prstGeom prst="triangle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 sz="1000"/>
            </a:p>
          </p:txBody>
        </p:sp>
      </p:grpSp>
    </p:spTree>
    <p:extLst>
      <p:ext uri="{BB962C8B-B14F-4D97-AF65-F5344CB8AC3E}">
        <p14:creationId xmlns:p14="http://schemas.microsoft.com/office/powerpoint/2010/main" xmlns="" val="95268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0006" y="2979770"/>
            <a:ext cx="2400300" cy="146304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 = F / S = mg / S</a:t>
            </a:r>
            <a:endParaRPr lang="ru-RU" sz="3200" dirty="0"/>
          </a:p>
        </p:txBody>
      </p:sp>
      <p:grpSp>
        <p:nvGrpSpPr>
          <p:cNvPr id="4" name="Группа 14"/>
          <p:cNvGrpSpPr/>
          <p:nvPr/>
        </p:nvGrpSpPr>
        <p:grpSpPr>
          <a:xfrm>
            <a:off x="3311553" y="1968420"/>
            <a:ext cx="5521222" cy="2320437"/>
            <a:chOff x="214282" y="1928802"/>
            <a:chExt cx="8981188" cy="4441981"/>
          </a:xfrm>
        </p:grpSpPr>
        <p:pic>
          <p:nvPicPr>
            <p:cNvPr id="5" name="Picture 2" descr="H:\Images\Фото-0020.jpg"/>
            <p:cNvPicPr>
              <a:picLocks noChangeAspect="1" noChangeArrowheads="1"/>
            </p:cNvPicPr>
            <p:nvPr/>
          </p:nvPicPr>
          <p:blipFill>
            <a:blip r:embed="rId2" cstate="print"/>
            <a:srcRect t="18919" b="16215"/>
            <a:stretch>
              <a:fillRect/>
            </a:stretch>
          </p:blipFill>
          <p:spPr bwMode="auto">
            <a:xfrm rot="10800000">
              <a:off x="214282" y="5053742"/>
              <a:ext cx="2571768" cy="125114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6" name="Picture 3" descr="H:\Images\Фото-0018.jpg"/>
            <p:cNvPicPr>
              <a:picLocks noChangeAspect="1" noChangeArrowheads="1"/>
            </p:cNvPicPr>
            <p:nvPr/>
          </p:nvPicPr>
          <p:blipFill>
            <a:blip r:embed="rId3" cstate="print"/>
            <a:srcRect l="-812" t="17787" r="-190" b="16149"/>
            <a:stretch>
              <a:fillRect/>
            </a:stretch>
          </p:blipFill>
          <p:spPr bwMode="auto">
            <a:xfrm rot="10800000">
              <a:off x="3286117" y="5074116"/>
              <a:ext cx="2643175" cy="1296651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7" name="Picture 4" descr="H:\Images\Фото-0019.jpg"/>
            <p:cNvPicPr>
              <a:picLocks noChangeAspect="1" noChangeArrowheads="1"/>
            </p:cNvPicPr>
            <p:nvPr/>
          </p:nvPicPr>
          <p:blipFill>
            <a:blip r:embed="rId4" cstate="print"/>
            <a:srcRect t="19019" r="2453" b="17177"/>
            <a:stretch>
              <a:fillRect/>
            </a:stretch>
          </p:blipFill>
          <p:spPr bwMode="auto">
            <a:xfrm rot="10800000">
              <a:off x="6518923" y="5074116"/>
              <a:ext cx="2643207" cy="129666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8" name="Picture 5" descr="F:\DCIM\113CANON\IMG_1313.JPG"/>
            <p:cNvPicPr>
              <a:picLocks noChangeAspect="1" noChangeArrowheads="1"/>
            </p:cNvPicPr>
            <p:nvPr/>
          </p:nvPicPr>
          <p:blipFill>
            <a:blip r:embed="rId5" cstate="print"/>
            <a:srcRect l="26783" r="22329"/>
            <a:stretch>
              <a:fillRect/>
            </a:stretch>
          </p:blipFill>
          <p:spPr bwMode="auto">
            <a:xfrm>
              <a:off x="500034" y="1928802"/>
              <a:ext cx="1714512" cy="2526649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9" name="Picture 6" descr="F:\DCIM\113CANON\IMG_1315.JPG"/>
            <p:cNvPicPr>
              <a:picLocks noChangeAspect="1" noChangeArrowheads="1"/>
            </p:cNvPicPr>
            <p:nvPr/>
          </p:nvPicPr>
          <p:blipFill>
            <a:blip r:embed="rId6" cstate="print"/>
            <a:srcRect l="8396"/>
            <a:stretch>
              <a:fillRect/>
            </a:stretch>
          </p:blipFill>
          <p:spPr bwMode="auto">
            <a:xfrm>
              <a:off x="6537526" y="2143114"/>
              <a:ext cx="2577987" cy="2110483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0" name="Picture 7" descr="F:\DCIM\113CANON\IMG_1316.JPG"/>
            <p:cNvPicPr>
              <a:picLocks noChangeAspect="1" noChangeArrowheads="1"/>
            </p:cNvPicPr>
            <p:nvPr/>
          </p:nvPicPr>
          <p:blipFill>
            <a:blip r:embed="rId7" cstate="print"/>
            <a:srcRect l="22370" r="6792"/>
            <a:stretch>
              <a:fillRect/>
            </a:stretch>
          </p:blipFill>
          <p:spPr bwMode="auto">
            <a:xfrm>
              <a:off x="3357555" y="1928802"/>
              <a:ext cx="2286015" cy="2420075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11" name="TextBox 10"/>
            <p:cNvSpPr txBox="1"/>
            <p:nvPr/>
          </p:nvSpPr>
          <p:spPr>
            <a:xfrm>
              <a:off x="428595" y="4527105"/>
              <a:ext cx="2458420" cy="5891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Bookman Old Style" pitchFamily="18" charset="0"/>
                </a:rPr>
                <a:t>S = 0,0073 </a:t>
              </a:r>
              <a:r>
                <a:rPr lang="ru-RU" sz="1400" dirty="0" smtClean="0">
                  <a:latin typeface="Bookman Old Style" pitchFamily="18" charset="0"/>
                </a:rPr>
                <a:t>м²</a:t>
              </a:r>
              <a:endParaRPr lang="ru-RU" sz="1400" dirty="0">
                <a:latin typeface="Bookman Old Style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35633" y="4527105"/>
              <a:ext cx="2711787" cy="5891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Bookman Old Style" pitchFamily="18" charset="0"/>
                </a:rPr>
                <a:t>S = 0,00</a:t>
              </a:r>
              <a:r>
                <a:rPr lang="ru-RU" sz="1400" dirty="0" smtClean="0">
                  <a:latin typeface="Bookman Old Style" pitchFamily="18" charset="0"/>
                </a:rPr>
                <a:t>9875</a:t>
              </a:r>
              <a:r>
                <a:rPr lang="en-US" sz="1400" dirty="0" smtClean="0">
                  <a:latin typeface="Bookman Old Style" pitchFamily="18" charset="0"/>
                </a:rPr>
                <a:t> </a:t>
              </a:r>
              <a:r>
                <a:rPr lang="ru-RU" sz="1400" dirty="0" smtClean="0">
                  <a:latin typeface="Bookman Old Style" pitchFamily="18" charset="0"/>
                </a:rPr>
                <a:t>м²</a:t>
              </a:r>
              <a:endParaRPr lang="ru-RU" sz="1400" dirty="0">
                <a:latin typeface="Bookman Old Style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89396" y="4484943"/>
              <a:ext cx="2706074" cy="5891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Bookman Old Style" pitchFamily="18" charset="0"/>
                </a:rPr>
                <a:t>S = 0,</a:t>
              </a:r>
              <a:r>
                <a:rPr lang="ru-RU" sz="1400" dirty="0" smtClean="0">
                  <a:latin typeface="Bookman Old Style" pitchFamily="18" charset="0"/>
                </a:rPr>
                <a:t>012325</a:t>
              </a:r>
              <a:r>
                <a:rPr lang="en-US" sz="1400" dirty="0" smtClean="0">
                  <a:latin typeface="Bookman Old Style" pitchFamily="18" charset="0"/>
                </a:rPr>
                <a:t> </a:t>
              </a:r>
              <a:r>
                <a:rPr lang="ru-RU" sz="1400" dirty="0" smtClean="0">
                  <a:latin typeface="Bookman Old Style" pitchFamily="18" charset="0"/>
                </a:rPr>
                <a:t>м²</a:t>
              </a:r>
              <a:endParaRPr lang="ru-RU" sz="1400" dirty="0">
                <a:latin typeface="Bookman Old Style" pitchFamily="18" charset="0"/>
              </a:endParaRPr>
            </a:p>
          </p:txBody>
        </p:sp>
      </p:grpSp>
      <p:sp>
        <p:nvSpPr>
          <p:cNvPr id="14" name="Заголовок 1"/>
          <p:cNvSpPr txBox="1">
            <a:spLocks/>
          </p:cNvSpPr>
          <p:nvPr/>
        </p:nvSpPr>
        <p:spPr>
          <a:xfrm>
            <a:off x="342900" y="378236"/>
            <a:ext cx="8489030" cy="11656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dirty="0">
              <a:latin typeface="Bookman Old Style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1783583"/>
            <a:ext cx="33115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/>
              <a:t>Fтяж</a:t>
            </a:r>
            <a:r>
              <a:rPr lang="ru-RU" sz="2400" dirty="0"/>
              <a:t> = Р = </a:t>
            </a:r>
            <a:r>
              <a:rPr lang="ru-RU" sz="2400" dirty="0" err="1"/>
              <a:t>m·g</a:t>
            </a:r>
            <a:r>
              <a:rPr lang="ru-RU" sz="2400" dirty="0"/>
              <a:t> = 70 кг · 9,8 Н/кг = 686Н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187624" y="76927"/>
            <a:ext cx="780921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2. Зависимость давления на стопу от наличия каблука.</a:t>
            </a:r>
            <a:br>
              <a:rPr lang="ru-RU" sz="32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81606949"/>
              </p:ext>
            </p:extLst>
          </p:nvPr>
        </p:nvGraphicFramePr>
        <p:xfrm>
          <a:off x="360006" y="4735353"/>
          <a:ext cx="8001024" cy="1871594"/>
        </p:xfrm>
        <a:graphic>
          <a:graphicData uri="http://schemas.openxmlformats.org/drawingml/2006/table">
            <a:tbl>
              <a:tblPr/>
              <a:tblGrid>
                <a:gridCol w="1803020"/>
                <a:gridCol w="1081053"/>
                <a:gridCol w="1081053"/>
                <a:gridCol w="1081053"/>
                <a:gridCol w="1008983"/>
                <a:gridCol w="1008984"/>
                <a:gridCol w="936878"/>
              </a:tblGrid>
              <a:tr h="4762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Испытуемый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92" marR="667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Шпилька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(высота 10 см)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92" marR="667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Толстый каблук (высота 10 см)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92" marR="667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Широкий каблук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(высота 2 см)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92" marR="667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2176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Женщина 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Масса -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70кг.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8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Размер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ноги -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39,5.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92" marR="667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i="1" dirty="0" smtClean="0">
                          <a:latin typeface="Bookman Old Style" pitchFamily="18" charset="0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ru-RU" sz="1600" i="1" dirty="0" smtClean="0">
                          <a:latin typeface="Bookman Old Style" pitchFamily="18" charset="0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 i="1" dirty="0">
                        <a:latin typeface="Bookman Old Style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792" marR="667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i="1" dirty="0" smtClean="0">
                          <a:latin typeface="Bookman Old Style" pitchFamily="18" charset="0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ru-RU" sz="1600" i="1" dirty="0" smtClean="0">
                          <a:latin typeface="Bookman Old Style" pitchFamily="18" charset="0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 i="1" dirty="0">
                        <a:latin typeface="Bookman Old Style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792" marR="667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i="1" dirty="0" smtClean="0">
                          <a:latin typeface="Bookman Old Style" pitchFamily="18" charset="0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ru-RU" sz="1600" i="1" dirty="0" smtClean="0">
                          <a:latin typeface="Bookman Old Style" pitchFamily="18" charset="0"/>
                          <a:ea typeface="Times New Roman"/>
                          <a:cs typeface="Times New Roman"/>
                        </a:rPr>
                        <a:t>1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i="1" dirty="0">
                        <a:latin typeface="Bookman Old Style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792" marR="667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i="1" dirty="0" smtClean="0">
                          <a:latin typeface="Bookman Old Style" pitchFamily="18" charset="0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ru-RU" sz="1600" i="1" dirty="0" smtClean="0">
                          <a:latin typeface="Bookman Old Style" pitchFamily="18" charset="0"/>
                          <a:ea typeface="Times New Roman"/>
                          <a:cs typeface="Times New Roman"/>
                        </a:rPr>
                        <a:t>2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i="1" dirty="0">
                        <a:latin typeface="Bookman Old Style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792" marR="667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i="1" dirty="0" smtClean="0">
                          <a:latin typeface="Bookman Old Style" pitchFamily="18" charset="0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ru-RU" sz="1600" i="1" dirty="0" smtClean="0">
                          <a:latin typeface="Bookman Old Style" pitchFamily="18" charset="0"/>
                          <a:ea typeface="Times New Roman"/>
                          <a:cs typeface="Times New Roman"/>
                        </a:rPr>
                        <a:t>1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i="1" dirty="0">
                        <a:latin typeface="Bookman Old Style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792" marR="667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i="1" dirty="0" smtClean="0">
                          <a:latin typeface="Bookman Old Style" pitchFamily="18" charset="0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ru-RU" sz="1600" i="1" dirty="0" smtClean="0">
                          <a:latin typeface="Bookman Old Style" pitchFamily="18" charset="0"/>
                          <a:ea typeface="Times New Roman"/>
                          <a:cs typeface="Times New Roman"/>
                        </a:rPr>
                        <a:t>2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i="1" dirty="0">
                        <a:latin typeface="Bookman Old Style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792" marR="667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2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94 кПа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92" marR="667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47 кПа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92" marR="667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 кПа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92" marR="667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 кПа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92" marR="667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56 кПа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92" marR="667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 кПа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92" marR="667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1285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:\Documents and Settings\site204\Мои документы\99999999999.files\f_b901(2).zi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3280278"/>
            <a:ext cx="2182813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79512" y="506109"/>
            <a:ext cx="8143900" cy="346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Идеальная высота каблука по теории «золотого сечения».</a:t>
            </a:r>
          </a:p>
          <a:p>
            <a:r>
              <a:rPr lang="ru-RU" sz="1400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                                                                </a:t>
            </a:r>
            <a:endParaRPr lang="en-US" sz="1400" dirty="0" smtClean="0">
              <a:solidFill>
                <a:schemeClr val="accent3">
                  <a:lumMod val="75000"/>
                </a:schemeClr>
              </a:solidFill>
              <a:latin typeface="Bookman Old Style" pitchFamily="18" charset="0"/>
              <a:cs typeface="Times New Roman" pitchFamily="18" charset="0"/>
            </a:endParaRPr>
          </a:p>
          <a:p>
            <a:r>
              <a:rPr lang="ru-RU" sz="1400" dirty="0" smtClean="0"/>
              <a:t>, где</a:t>
            </a:r>
          </a:p>
          <a:p>
            <a:r>
              <a:rPr lang="en-US" sz="1400" dirty="0" smtClean="0">
                <a:latin typeface="Bookman Old Style" pitchFamily="18" charset="0"/>
              </a:rPr>
              <a:t>L</a:t>
            </a:r>
            <a:r>
              <a:rPr lang="ru-RU" sz="1400" dirty="0" smtClean="0">
                <a:latin typeface="Bookman Old Style" pitchFamily="18" charset="0"/>
              </a:rPr>
              <a:t> -  Ваш рост (в см); </a:t>
            </a:r>
          </a:p>
          <a:p>
            <a:r>
              <a:rPr lang="en-US" sz="1400" dirty="0" smtClean="0">
                <a:latin typeface="Bookman Old Style" pitchFamily="18" charset="0"/>
              </a:rPr>
              <a:t>d</a:t>
            </a:r>
            <a:r>
              <a:rPr lang="ru-RU" sz="1400" dirty="0" smtClean="0">
                <a:latin typeface="Bookman Old Style" pitchFamily="18" charset="0"/>
              </a:rPr>
              <a:t> -  длина ног, измеряемая от линии талии до пола (в см);</a:t>
            </a:r>
          </a:p>
          <a:p>
            <a:r>
              <a:rPr lang="en-US" sz="1400" dirty="0" smtClean="0">
                <a:latin typeface="Bookman Old Style" pitchFamily="18" charset="0"/>
              </a:rPr>
              <a:t>k</a:t>
            </a:r>
            <a:r>
              <a:rPr lang="ru-RU" sz="1400" dirty="0" smtClean="0">
                <a:latin typeface="Bookman Old Style" pitchFamily="18" charset="0"/>
              </a:rPr>
              <a:t> - коэффициент идеального соотношения между ростом и длиной ног ( </a:t>
            </a:r>
            <a:r>
              <a:rPr lang="en-US" sz="1400" dirty="0" smtClean="0">
                <a:latin typeface="Bookman Old Style" pitchFamily="18" charset="0"/>
              </a:rPr>
              <a:t>k</a:t>
            </a:r>
            <a:r>
              <a:rPr lang="ru-RU" sz="1400" dirty="0" smtClean="0">
                <a:latin typeface="Bookman Old Style" pitchFamily="18" charset="0"/>
              </a:rPr>
              <a:t> = 1,61).</a:t>
            </a:r>
          </a:p>
          <a:p>
            <a:pPr algn="ctr"/>
            <a:endParaRPr lang="ru-RU" sz="800" dirty="0" smtClean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  <a:p>
            <a:pPr algn="ctr"/>
            <a:r>
              <a:rPr lang="ru-RU" sz="1600" dirty="0" smtClean="0">
                <a:latin typeface="Bookman Old Style" pitchFamily="18" charset="0"/>
              </a:rPr>
              <a:t>Физиологическая высота каблука с точки зрения ортопедии.</a:t>
            </a:r>
          </a:p>
          <a:p>
            <a:endParaRPr lang="ru-RU" sz="1400" dirty="0" smtClean="0"/>
          </a:p>
          <a:p>
            <a:r>
              <a:rPr lang="ru-RU" sz="1400" dirty="0" smtClean="0"/>
              <a:t>     , где             </a:t>
            </a:r>
            <a:r>
              <a:rPr lang="en-US" sz="1400" dirty="0" smtClean="0"/>
              <a:t>                                         </a:t>
            </a:r>
            <a:endParaRPr lang="ru-RU" sz="1400" dirty="0" smtClean="0"/>
          </a:p>
          <a:p>
            <a:r>
              <a:rPr lang="ru-RU" sz="1400" dirty="0" smtClean="0"/>
              <a:t> </a:t>
            </a:r>
            <a:r>
              <a:rPr lang="en-US" sz="1400" i="1" dirty="0" smtClean="0">
                <a:latin typeface="Bookman Old Style" pitchFamily="18" charset="0"/>
              </a:rPr>
              <a:t>l</a:t>
            </a:r>
            <a:r>
              <a:rPr lang="ru-RU" sz="1400" dirty="0" smtClean="0">
                <a:latin typeface="Bookman Old Style" pitchFamily="18" charset="0"/>
              </a:rPr>
              <a:t> – длина стопы (в см). </a:t>
            </a:r>
          </a:p>
          <a:p>
            <a:pPr algn="ctr"/>
            <a:r>
              <a:rPr lang="ru-RU" sz="1400" dirty="0" smtClean="0">
                <a:latin typeface="Bookman Old Style" pitchFamily="18" charset="0"/>
              </a:rPr>
              <a:t>Согласно ортопедам, найденное значение высоты каблука по этой формуле, помогают ступням при ходьбе и оберегают их от усталости </a:t>
            </a:r>
            <a:endParaRPr lang="ru-RU" sz="1400" dirty="0" smtClean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Bookman Old Style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8473" y="70268"/>
            <a:ext cx="84685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3. Определение идеальной высоты каблука.</a:t>
            </a:r>
            <a:br>
              <a:rPr lang="ru-RU" sz="24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93782" y="886379"/>
            <a:ext cx="2487407" cy="566048"/>
          </a:xfrm>
          <a:prstGeom prst="rect">
            <a:avLst/>
          </a:prstGeom>
          <a:noFill/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6032" y="2285221"/>
            <a:ext cx="864096" cy="57307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732" y="3475904"/>
            <a:ext cx="5600100" cy="307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5859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290054" cy="533110"/>
          </a:xfrm>
        </p:spPr>
        <p:txBody>
          <a:bodyPr>
            <a:normAutofit fontScale="90000"/>
          </a:bodyPr>
          <a:lstStyle/>
          <a:p>
            <a:r>
              <a:rPr lang="ru-RU" sz="2400" b="1" i="1" dirty="0">
                <a:solidFill>
                  <a:srgbClr val="2683C6"/>
                </a:solidFill>
              </a:rPr>
              <a:t>Правила, которые помогут вам сохранить здоровье.</a:t>
            </a:r>
            <a:r>
              <a:rPr lang="ru-RU" sz="4000" dirty="0">
                <a:solidFill>
                  <a:srgbClr val="2683C6"/>
                </a:solidFill>
              </a:rPr>
              <a:t/>
            </a:r>
            <a:br>
              <a:rPr lang="ru-RU" sz="4000" dirty="0">
                <a:solidFill>
                  <a:srgbClr val="2683C6"/>
                </a:solidFill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732116"/>
            <a:ext cx="6288466" cy="6129786"/>
          </a:xfrm>
          <a:prstGeom prst="rect">
            <a:avLst/>
          </a:prstGeom>
        </p:spPr>
      </p:pic>
      <p:pic>
        <p:nvPicPr>
          <p:cNvPr id="4" name="Picture 3" descr="C:\Users\1\Desktop\НПК КАБЛУК\numb-fe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03822" y="5157192"/>
            <a:ext cx="1357290" cy="9025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3449" y="2971489"/>
            <a:ext cx="1518036" cy="1109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1\Desktop\НПК КАБЛУК\leg-pain-cause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20556" y="357065"/>
            <a:ext cx="1240556" cy="15382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1753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1539</TotalTime>
  <Words>411</Words>
  <Application>Microsoft Office PowerPoint</Application>
  <PresentationFormat>Экран (4:3)</PresentationFormat>
  <Paragraphs>80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Savon</vt:lpstr>
      <vt:lpstr>ВРЕД ВЫСОКИХ КАБЛУКОВ С ТОЧКИ ЗРЕНИЯ ФИЗИКИ</vt:lpstr>
      <vt:lpstr>ПРЕДМЕТ ИССЛЕДОВАНИЯ.  Высокие каблуки.   ОБЪЕКТ ИССЛЕДОВАНИЯ. Вред высоких каблуков на здоровье человека с точки зрения физики.    ГИПОТЕЗА. Если обувь имеет каблук, то давление на стопу должно возрасти, что может нанести вред здоровью. </vt:lpstr>
      <vt:lpstr>РЕЗУЛЬТАТЫ  АНКЕТИРОВАНИЯ</vt:lpstr>
      <vt:lpstr>ДИНАМИКА И СТАТИКА СТОПЫ НА ГОРИЗОНТАЛЬНОЙ ПОВЕРХНОСТИ И НА ВЫСОКИХ КАБЛУКАХ.</vt:lpstr>
      <vt:lpstr>Слайд 5</vt:lpstr>
      <vt:lpstr>Слайд 6</vt:lpstr>
      <vt:lpstr>Слайд 7</vt:lpstr>
      <vt:lpstr>Слайд 8</vt:lpstr>
      <vt:lpstr>Правила, которые помогут вам сохранить здоровье. </vt:lpstr>
      <vt:lpstr>ЗАКЛЮЧЕНИE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СОШ №20</cp:lastModifiedBy>
  <cp:revision>169</cp:revision>
  <dcterms:created xsi:type="dcterms:W3CDTF">2013-12-22T11:49:52Z</dcterms:created>
  <dcterms:modified xsi:type="dcterms:W3CDTF">2017-09-21T13:10:37Z</dcterms:modified>
</cp:coreProperties>
</file>