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58" r:id="rId4"/>
    <p:sldId id="259" r:id="rId5"/>
    <p:sldId id="265" r:id="rId6"/>
    <p:sldId id="261" r:id="rId7"/>
    <p:sldId id="264" r:id="rId8"/>
    <p:sldId id="266" r:id="rId9"/>
    <p:sldId id="260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8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AC77F9-2129-42A0-8A51-52354C047B4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73FA5-364C-4C71-AF5A-816B0A49DB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AC77F9-2129-42A0-8A51-52354C047B4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73FA5-364C-4C71-AF5A-816B0A49D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AC77F9-2129-42A0-8A51-52354C047B4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73FA5-364C-4C71-AF5A-816B0A49D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AC77F9-2129-42A0-8A51-52354C047B4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73FA5-364C-4C71-AF5A-816B0A49D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AC77F9-2129-42A0-8A51-52354C047B4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73FA5-364C-4C71-AF5A-816B0A49DB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AC77F9-2129-42A0-8A51-52354C047B4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73FA5-364C-4C71-AF5A-816B0A49D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AC77F9-2129-42A0-8A51-52354C047B4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73FA5-364C-4C71-AF5A-816B0A49D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AC77F9-2129-42A0-8A51-52354C047B4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73FA5-364C-4C71-AF5A-816B0A49D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AC77F9-2129-42A0-8A51-52354C047B4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73FA5-364C-4C71-AF5A-816B0A49DB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AC77F9-2129-42A0-8A51-52354C047B4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73FA5-364C-4C71-AF5A-816B0A49D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AC77F9-2129-42A0-8A51-52354C047B4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73FA5-364C-4C71-AF5A-816B0A49DB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5AC77F9-2129-42A0-8A51-52354C047B4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5573FA5-364C-4C71-AF5A-816B0A49DB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357166"/>
            <a:ext cx="7406640" cy="3186696"/>
          </a:xfrm>
        </p:spPr>
        <p:txBody>
          <a:bodyPr>
            <a:noAutofit/>
          </a:bodyPr>
          <a:lstStyle/>
          <a:p>
            <a:pPr algn="ctr"/>
            <a:r>
              <a:rPr lang="tt-RU" sz="3600" dirty="0" smtClean="0"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tt-RU" sz="3600" dirty="0" smtClean="0"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tt-RU" sz="3600" dirty="0" smtClean="0">
                <a:latin typeface="Times New Roman" panose="02020603050405020304" pitchFamily="18" charset="0"/>
                <a:cs typeface="Times New Roman" pitchFamily="18" charset="0"/>
              </a:rPr>
              <a:t>"</a:t>
            </a:r>
            <a:r>
              <a:rPr lang="tt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Гамил Афзал шигырьләрен мәктәптә укыту тәҗрибәсе һәм аларның тәрбияви әһәмияте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3286124"/>
            <a:ext cx="5129744" cy="2951188"/>
          </a:xfrm>
        </p:spPr>
        <p:txBody>
          <a:bodyPr>
            <a:normAutofit lnSpcReduction="10000"/>
          </a:bodyPr>
          <a:lstStyle/>
          <a:p>
            <a:pPr algn="just"/>
            <a:r>
              <a:rPr lang="tt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Кирилова Алсу Мансур </a:t>
            </a:r>
          </a:p>
          <a:p>
            <a:pPr algn="just"/>
            <a:r>
              <a:rPr lang="tt-RU" sz="22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кызы татар теле һәм әдәбияты укытучысы </a:t>
            </a:r>
          </a:p>
          <a:p>
            <a:pPr algn="just"/>
            <a:r>
              <a:rPr lang="tt-RU" sz="22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Татарстан Республикасы  </a:t>
            </a:r>
            <a:endParaRPr lang="ru-RU" sz="22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t-RU" sz="22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Минзәлә шәһәре гомуми белем </a:t>
            </a:r>
            <a:endParaRPr lang="ru-RU" sz="22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t-RU" sz="22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</a:t>
            </a:r>
            <a:r>
              <a:rPr lang="ru-RU" sz="2200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tt-RU" sz="22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ипал</a:t>
            </a:r>
            <a:r>
              <a:rPr lang="ru-RU" sz="2200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22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бюд</a:t>
            </a:r>
            <a:r>
              <a:rPr lang="ru-RU" sz="2200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жет</a:t>
            </a:r>
            <a:r>
              <a:rPr lang="ru-RU" sz="22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учреждениесе</a:t>
            </a:r>
            <a:endParaRPr lang="ru-RU" sz="22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t-RU" sz="22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“3 нче гомуми урта белем бирү мәктәбе” </a:t>
            </a:r>
            <a:endParaRPr lang="ru-RU" sz="22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5170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“Мәсьәләләрне чишү таблицасы”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9210346"/>
              </p:ext>
            </p:extLst>
          </p:nvPr>
        </p:nvGraphicFramePr>
        <p:xfrm>
          <a:off x="1547663" y="1447800"/>
          <a:ext cx="7386788" cy="564215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62274"/>
                <a:gridCol w="1874838"/>
                <a:gridCol w="1874838"/>
                <a:gridCol w="1874838"/>
              </a:tblGrid>
              <a:tr h="13168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“Кешелекле җәмгыять” формуласы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683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683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683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rot="10800000">
            <a:off x="3571868" y="2000240"/>
            <a:ext cx="5072098" cy="158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0800000">
            <a:off x="3571868" y="2928934"/>
            <a:ext cx="5214974" cy="3714776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 flipH="1" flipV="1">
            <a:off x="535753" y="4750603"/>
            <a:ext cx="3643338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6541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Ә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менә балаларда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үз фәнеңә ничек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кызыксыну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уятырга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соң?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14554"/>
            <a:ext cx="7498080" cy="403384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Миңа үземнең эшемдә инновацион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технологияләр ярдәм итә.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Бүген шуларның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берсе –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тәнкыйди фикерләү технологиясенә тукталырбыз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4149080"/>
            <a:ext cx="2928958" cy="24160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Тәнкыйди фикерләү технологиясе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41648" y="1647075"/>
            <a:ext cx="3168352" cy="2376264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68818" y="4120339"/>
            <a:ext cx="2761933" cy="254902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40676" y="1633600"/>
            <a:ext cx="3168352" cy="23897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“Идеяләр кәрзине”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1988839"/>
            <a:ext cx="777686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t-RU" sz="4000" dirty="0"/>
              <a:t> </a:t>
            </a:r>
            <a:endParaRPr lang="ru-RU" sz="4000" dirty="0"/>
          </a:p>
          <a:p>
            <a:r>
              <a:rPr lang="tt-RU" sz="4000" b="1" dirty="0"/>
              <a:t> </a:t>
            </a:r>
            <a:r>
              <a:rPr lang="tt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Сыналу      Көч    Бүләк </a:t>
            </a:r>
            <a:r>
              <a:rPr lang="tt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«Бүләк»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4437112"/>
            <a:ext cx="2232643" cy="1814022"/>
          </a:xfrm>
          <a:prstGeom prst="rect">
            <a:avLst/>
          </a:prstGeom>
        </p:spPr>
      </p:pic>
      <p:sp>
        <p:nvSpPr>
          <p:cNvPr id="25" name="Объект 2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2338" y="4481070"/>
            <a:ext cx="2263420" cy="1839028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3906" y="4470857"/>
            <a:ext cx="2263420" cy="18390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1032" y="12998"/>
            <a:ext cx="7498080" cy="1903834"/>
          </a:xfrm>
        </p:spPr>
        <p:txBody>
          <a:bodyPr>
            <a:noAutofit/>
          </a:bodyPr>
          <a:lstStyle/>
          <a:p>
            <a:pPr algn="ctr"/>
            <a:r>
              <a:rPr lang="tt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tt-RU" sz="3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Кешелекле җәмгыять” </a:t>
            </a:r>
            <a:r>
              <a:rPr lang="tt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формуласын </a:t>
            </a:r>
            <a:r>
              <a:rPr lang="tt-RU" sz="3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төзибез</a:t>
            </a:r>
            <a:r>
              <a:rPr lang="tt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Кешелекле җәмгыять              Явыз </a:t>
            </a:r>
            <a:r>
              <a:rPr lang="tt-RU" sz="24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җәмгыять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2132856"/>
            <a:ext cx="2808312" cy="2281754"/>
          </a:xfrm>
          <a:prstGeom prst="rect">
            <a:avLst/>
          </a:prstGeo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2133625"/>
            <a:ext cx="2808312" cy="228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2381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sz="44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Г.Афзалның “Мыек борам” </a:t>
            </a:r>
            <a:r>
              <a:rPr lang="tt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tt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3100" b="1" dirty="0" smtClean="0">
                <a:latin typeface="Times New Roman" pitchFamily="18" charset="0"/>
                <a:cs typeface="Times New Roman" pitchFamily="18" charset="0"/>
              </a:rPr>
              <a:t>?                       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tt-RU" sz="3100" b="1" dirty="0" smtClean="0">
                <a:latin typeface="Times New Roman" pitchFamily="18" charset="0"/>
                <a:cs typeface="Times New Roman" pitchFamily="18" charset="0"/>
              </a:rPr>
              <a:t>    ?                     </a:t>
            </a:r>
            <a:endParaRPr lang="ru-RU" sz="3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988840"/>
            <a:ext cx="7498080" cy="42595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 marL="82296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Шигырьдә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нәрсә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турында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сүз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бара? (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мисалда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җәмгыять  һәм шәхес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проблемасы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намуссызлык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кешелексезлек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битарафлык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29190" y="1785926"/>
            <a:ext cx="4480129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tt-RU" sz="3200" b="1" dirty="0">
                <a:latin typeface="Times New Roman" pitchFamily="18" charset="0"/>
                <a:cs typeface="Times New Roman" pitchFamily="18" charset="0"/>
              </a:rPr>
              <a:t>Катлаулы сораулар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өчен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...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аңлатыгыз</a:t>
            </a:r>
            <a:r>
              <a:rPr lang="tt-RU" sz="3200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өчен сез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...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дип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уйлыйсыз</a:t>
            </a:r>
            <a:r>
              <a:rPr lang="tt-RU" sz="3200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3200" dirty="0">
                <a:latin typeface="Times New Roman" pitchFamily="18" charset="0"/>
                <a:cs typeface="Times New Roman" pitchFamily="18" charset="0"/>
              </a:rPr>
              <a:t>Аерма нәрсәдә...?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1785926"/>
            <a:ext cx="5078826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Гади</a:t>
            </a:r>
            <a:r>
              <a:rPr lang="tt-RU" sz="3200" b="1" dirty="0" smtClean="0">
                <a:latin typeface="Times New Roman" pitchFamily="18" charset="0"/>
                <a:cs typeface="Times New Roman" pitchFamily="18" charset="0"/>
              </a:rPr>
              <a:t> сораулар                     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Кем...</a:t>
            </a: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Нәрсә...</a:t>
            </a: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Кайчан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t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Нәтиҗә 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Алга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таба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нәрсә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булыр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Минем көннәр шулай үтә,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Минем мыек һаман үсә...,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Кыш та җитте, ачы буран,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 урамда басып торам.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Ике егет килеп чыкты-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Мине карга сугып екты.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-Каравыл!-дим, хәлләр харап,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 үтәсез читкә карап?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Пүскәй, артны тукмасыннар,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Башка гына сукмасыннар,-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Башны карга тыгып торам,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Гайрәт белән мыек борам.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0205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“Мин”</a:t>
            </a:r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бәхетлеме? Ни өчен? Аңа тыныч, гадел, бәхетле җәмгыятьтә яшәр өчен нәрсә җитми?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Җәмгыять белән </a:t>
            </a:r>
            <a:r>
              <a:rPr lang="tt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“мин”</a:t>
            </a:r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уртак яклары бармы? Яшәү рәвешләрен үзгәртеп буламы?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8342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sz="4000" b="1" dirty="0" smtClean="0">
                <a:latin typeface="Times New Roman" pitchFamily="18" charset="0"/>
                <a:cs typeface="Times New Roman" pitchFamily="18" charset="0"/>
              </a:rPr>
              <a:t>“Бирелгән сүз”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tt-RU" b="1" dirty="0"/>
          </a:p>
          <a:p>
            <a:pPr>
              <a:buNone/>
            </a:pPr>
            <a:endParaRPr lang="tt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tt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Мин нинди?                   </a:t>
            </a:r>
          </a:p>
          <a:p>
            <a:pPr>
              <a:buNone/>
            </a:pPr>
            <a:endParaRPr lang="tt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tt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tt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tt-RU" b="1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107872" y="3212976"/>
            <a:ext cx="14722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107872" y="3402035"/>
            <a:ext cx="1304706" cy="7743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4085277" y="2420888"/>
            <a:ext cx="147224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172</TotalTime>
  <Words>238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 "Гамил Афзал шигырьләрен мәктәптә укыту тәҗрибәсе һәм аларның тәрбияви әһәмияте  </vt:lpstr>
      <vt:lpstr>Ә менә балаларда үз фәнеңә ничек кызыксыну уятырга соң? </vt:lpstr>
      <vt:lpstr>Тәнкыйди фикерләү технологиясе</vt:lpstr>
      <vt:lpstr>“Идеяләр кәрзине”</vt:lpstr>
      <vt:lpstr>“Кешелекле җәмгыять”      формуласын төзибез. Кешелекле җәмгыять              Явыз җәмгыять</vt:lpstr>
      <vt:lpstr>   Г.Афзалның “Мыек борам”   ?                                               ?                     </vt:lpstr>
      <vt:lpstr>Нәтиҗә  Алга таба нәрсә булыр? </vt:lpstr>
      <vt:lpstr>Мин</vt:lpstr>
      <vt:lpstr>“Бирелгән сүз”  </vt:lpstr>
      <vt:lpstr>“Мәсьәләләрне чишү таблицасы”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"Татар теле һәм әдәбияты дәресләрендә укучыларның иҗади һәм интеллектуаль  потенциалларын үстерү"</dc:title>
  <dc:creator>Алсу</dc:creator>
  <cp:lastModifiedBy>Алсу</cp:lastModifiedBy>
  <cp:revision>20</cp:revision>
  <dcterms:created xsi:type="dcterms:W3CDTF">2017-02-19T15:25:30Z</dcterms:created>
  <dcterms:modified xsi:type="dcterms:W3CDTF">2017-05-17T19:09:24Z</dcterms:modified>
</cp:coreProperties>
</file>