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8" r:id="rId3"/>
    <p:sldId id="258" r:id="rId4"/>
    <p:sldId id="285" r:id="rId5"/>
    <p:sldId id="263" r:id="rId6"/>
    <p:sldId id="286" r:id="rId7"/>
    <p:sldId id="264" r:id="rId8"/>
    <p:sldId id="260" r:id="rId9"/>
    <p:sldId id="278" r:id="rId10"/>
    <p:sldId id="287" r:id="rId11"/>
    <p:sldId id="279" r:id="rId12"/>
    <p:sldId id="274" r:id="rId13"/>
    <p:sldId id="261" r:id="rId14"/>
    <p:sldId id="282" r:id="rId15"/>
    <p:sldId id="266" r:id="rId16"/>
    <p:sldId id="283" r:id="rId17"/>
    <p:sldId id="262" r:id="rId18"/>
    <p:sldId id="268" r:id="rId19"/>
    <p:sldId id="270" r:id="rId20"/>
    <p:sldId id="271" r:id="rId21"/>
    <p:sldId id="284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flickr.com/photos/ult/29988060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236" y="2438400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Утренний сбор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как форма взаимодействия педагога с детьми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видеопросмотром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этапа «Планирование совместной деятельности»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105400"/>
            <a:ext cx="6400800" cy="1752600"/>
          </a:xfrm>
        </p:spPr>
        <p:txBody>
          <a:bodyPr/>
          <a:lstStyle/>
          <a:p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Димяненко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Е.В. 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Воспитатель высшей категории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14290"/>
            <a:ext cx="7010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Муниципальное бюджетное дошкольное образовательное учреждение «Детский сад общеразвивающего вида с приоритетным осуществлением деятельности по социально-личностному развитию детей </a:t>
            </a:r>
          </a:p>
          <a:p>
            <a:pPr algn="ctr"/>
            <a:r>
              <a:rPr lang="ru-RU" sz="1600" b="1" dirty="0" smtClean="0"/>
              <a:t>№ 9 «Семицветик»</a:t>
            </a:r>
          </a:p>
          <a:p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 l="3944" t="2974" r="3941" b="2974"/>
          <a:stretch>
            <a:fillRect/>
          </a:stretch>
        </p:blipFill>
        <p:spPr bwMode="auto">
          <a:xfrm>
            <a:off x="7772400" y="152400"/>
            <a:ext cx="1219200" cy="147080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Рисунок 5" descr="15590722-Illustration-of-Kids-Huddled-Together-in-a-Cirle-Stock-Illustration-friends-cartoon-gro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429132"/>
            <a:ext cx="2206247" cy="2101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63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Приветствие с передачей предмета:</a:t>
            </a:r>
            <a:endParaRPr lang="ru-RU" sz="3200" b="1" dirty="0"/>
          </a:p>
        </p:txBody>
      </p:sp>
      <p:pic>
        <p:nvPicPr>
          <p:cNvPr id="4" name="Содержимое 3" descr="2017-02-16 02-20-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751" t="13574"/>
          <a:stretch>
            <a:fillRect/>
          </a:stretch>
        </p:blipFill>
        <p:spPr>
          <a:xfrm>
            <a:off x="1714480" y="785794"/>
            <a:ext cx="5943522" cy="4268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Игры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пальчиковые</a:t>
            </a:r>
          </a:p>
          <a:p>
            <a:pPr lvl="0"/>
            <a:r>
              <a:rPr lang="ru-RU" dirty="0" smtClean="0"/>
              <a:t>дидактические</a:t>
            </a:r>
          </a:p>
          <a:p>
            <a:pPr lvl="0"/>
            <a:r>
              <a:rPr lang="ru-RU" dirty="0" smtClean="0"/>
              <a:t>словесные</a:t>
            </a:r>
          </a:p>
          <a:p>
            <a:pPr lvl="0"/>
            <a:r>
              <a:rPr lang="ru-RU" dirty="0" smtClean="0"/>
              <a:t>игры-шутки</a:t>
            </a:r>
          </a:p>
          <a:p>
            <a:pPr lvl="0"/>
            <a:r>
              <a:rPr lang="ru-RU" dirty="0" smtClean="0"/>
              <a:t>игры-цепочки</a:t>
            </a:r>
          </a:p>
          <a:p>
            <a:pPr lvl="0"/>
            <a:r>
              <a:rPr lang="ru-RU" dirty="0" smtClean="0"/>
              <a:t>игры-фантазии</a:t>
            </a:r>
          </a:p>
          <a:p>
            <a:pPr lvl="0"/>
            <a:r>
              <a:rPr lang="ru-RU" dirty="0" smtClean="0"/>
              <a:t>пение</a:t>
            </a:r>
          </a:p>
          <a:p>
            <a:pPr lvl="0"/>
            <a:r>
              <a:rPr lang="ru-RU" dirty="0" smtClean="0"/>
              <a:t>загадки</a:t>
            </a:r>
          </a:p>
          <a:p>
            <a:pPr lvl="0"/>
            <a:r>
              <a:rPr lang="ru-RU" dirty="0" smtClean="0"/>
              <a:t>скороговорки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DSCN4646.JPG"/>
          <p:cNvPicPr>
            <a:picLocks noChangeAspect="1"/>
          </p:cNvPicPr>
          <p:nvPr/>
        </p:nvPicPr>
        <p:blipFill>
          <a:blip r:embed="rId2" cstate="print"/>
          <a:srcRect t="33333" r="10937"/>
          <a:stretch>
            <a:fillRect/>
          </a:stretch>
        </p:blipFill>
        <p:spPr>
          <a:xfrm>
            <a:off x="2285984" y="285728"/>
            <a:ext cx="6500858" cy="3649600"/>
          </a:xfrm>
          <a:prstGeom prst="rect">
            <a:avLst/>
          </a:prstGeom>
        </p:spPr>
      </p:pic>
      <p:pic>
        <p:nvPicPr>
          <p:cNvPr id="4" name="Рисунок 3" descr="DSCN4650.JPG"/>
          <p:cNvPicPr>
            <a:picLocks noChangeAspect="1"/>
          </p:cNvPicPr>
          <p:nvPr/>
        </p:nvPicPr>
        <p:blipFill>
          <a:blip r:embed="rId3" cstate="print"/>
          <a:srcRect l="3125" t="40625" r="17187"/>
          <a:stretch>
            <a:fillRect/>
          </a:stretch>
        </p:blipFill>
        <p:spPr>
          <a:xfrm>
            <a:off x="357158" y="3500438"/>
            <a:ext cx="5357850" cy="2994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7950" y="4500570"/>
            <a:ext cx="2930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Игры на утреннем </a:t>
            </a:r>
          </a:p>
          <a:p>
            <a:r>
              <a:rPr lang="ru-RU" sz="2400" b="1" dirty="0" smtClean="0"/>
              <a:t>сборе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1447800"/>
            <a:ext cx="7924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возможность рассказать о том, что ребёнка заинтересовало,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cs typeface="Times New Roman" pitchFamily="18" charset="0"/>
              </a:rPr>
              <a:t>возможность рассказать другим то, «что еще никто, кроме меня не знает»,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cs typeface="Times New Roman" pitchFamily="18" charset="0"/>
              </a:rPr>
              <a:t>похвастаться интересными событиями,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дети учатся внимательно слушать собеседника, учатся правильно и вежливо задавать вопросы, выстраивать диалог,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новости не регламентируются, принимаются как факт,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взрослый так же делится своими новостями.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Новости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Работа с календарём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2017-02-20 02-19-34.JPG"/>
          <p:cNvPicPr>
            <a:picLocks noChangeAspect="1"/>
          </p:cNvPicPr>
          <p:nvPr/>
        </p:nvPicPr>
        <p:blipFill>
          <a:blip r:embed="rId2" cstate="print"/>
          <a:srcRect l="9375" t="41667" b="11458"/>
          <a:stretch>
            <a:fillRect/>
          </a:stretch>
        </p:blipFill>
        <p:spPr>
          <a:xfrm>
            <a:off x="214282" y="2679515"/>
            <a:ext cx="8745568" cy="3392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183880" cy="105156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Планирование 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75260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завершающий этап утреннего сбора;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презентация педагогом деятельности в центрах активности;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выбор детьми центра активности, в котором они будут заниматься;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особые события.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7207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Презентация центров активности:</a:t>
            </a:r>
            <a:endParaRPr lang="ru-RU" sz="3200" b="1" dirty="0"/>
          </a:p>
        </p:txBody>
      </p:sp>
      <p:pic>
        <p:nvPicPr>
          <p:cNvPr id="3" name="Рисунок 2" descr="2017-02-20 02-50-18.JPG"/>
          <p:cNvPicPr>
            <a:picLocks noChangeAspect="1"/>
          </p:cNvPicPr>
          <p:nvPr/>
        </p:nvPicPr>
        <p:blipFill>
          <a:blip r:embed="rId2" cstate="print"/>
          <a:srcRect t="16000"/>
          <a:stretch>
            <a:fillRect/>
          </a:stretch>
        </p:blipFill>
        <p:spPr>
          <a:xfrm>
            <a:off x="357158" y="492184"/>
            <a:ext cx="3571900" cy="2250293"/>
          </a:xfrm>
          <a:prstGeom prst="rect">
            <a:avLst/>
          </a:prstGeom>
        </p:spPr>
      </p:pic>
      <p:pic>
        <p:nvPicPr>
          <p:cNvPr id="4" name="Рисунок 3" descr="2016-09-26 14-50-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857752" y="357166"/>
            <a:ext cx="3738557" cy="2102938"/>
          </a:xfrm>
          <a:prstGeom prst="rect">
            <a:avLst/>
          </a:prstGeom>
        </p:spPr>
      </p:pic>
      <p:pic>
        <p:nvPicPr>
          <p:cNvPr id="6" name="Рисунок 5" descr="2016-12-26 02-52-20.JPG"/>
          <p:cNvPicPr>
            <a:picLocks noChangeAspect="1"/>
          </p:cNvPicPr>
          <p:nvPr/>
        </p:nvPicPr>
        <p:blipFill>
          <a:blip r:embed="rId4" cstate="print"/>
          <a:srcRect t="22916" r="4687" b="13541"/>
          <a:stretch>
            <a:fillRect/>
          </a:stretch>
        </p:blipFill>
        <p:spPr>
          <a:xfrm>
            <a:off x="571472" y="3357562"/>
            <a:ext cx="3714762" cy="1857388"/>
          </a:xfrm>
          <a:prstGeom prst="rect">
            <a:avLst/>
          </a:prstGeom>
        </p:spPr>
      </p:pic>
      <p:pic>
        <p:nvPicPr>
          <p:cNvPr id="10" name="Рисунок 9" descr="2014-04-11 05-20-56.JPG"/>
          <p:cNvPicPr>
            <a:picLocks noChangeAspect="1"/>
          </p:cNvPicPr>
          <p:nvPr/>
        </p:nvPicPr>
        <p:blipFill>
          <a:blip r:embed="rId5" cstate="print"/>
          <a:srcRect l="35937" t="12500" r="12500" b="29166"/>
          <a:stretch>
            <a:fillRect/>
          </a:stretch>
        </p:blipFill>
        <p:spPr>
          <a:xfrm>
            <a:off x="4786314" y="2571744"/>
            <a:ext cx="3429024" cy="2909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Планирование 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 значима для всех и каждого,</a:t>
            </a:r>
          </a:p>
          <a:p>
            <a:r>
              <a:rPr lang="ru-RU" dirty="0" smtClean="0"/>
              <a:t>Возможность выполнения в парах и малых группах,</a:t>
            </a:r>
          </a:p>
          <a:p>
            <a:r>
              <a:rPr lang="ru-RU" dirty="0" smtClean="0"/>
              <a:t>Одинаковая ценность всех составляющих плана (и взрослых и детских),</a:t>
            </a:r>
          </a:p>
          <a:p>
            <a:r>
              <a:rPr lang="ru-RU" dirty="0" smtClean="0"/>
              <a:t>Фиксация плана и размещение в удобном месте группы,</a:t>
            </a:r>
          </a:p>
          <a:p>
            <a:r>
              <a:rPr lang="ru-RU" dirty="0" smtClean="0"/>
              <a:t>Возвращение к плану и возможность его доработки.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Ментальная карта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удобная и эффективная техника визуализации мышления и альтернативной записи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Тони </a:t>
            </a:r>
            <a:r>
              <a:rPr lang="ru-RU" dirty="0" err="1" smtClean="0"/>
              <a:t>Бьюзен</a:t>
            </a:r>
            <a:r>
              <a:rPr lang="ru-RU" dirty="0" smtClean="0"/>
              <a:t> (</a:t>
            </a:r>
            <a:r>
              <a:rPr lang="ru-RU" dirty="0" err="1" smtClean="0"/>
              <a:t>Tony</a:t>
            </a:r>
            <a:r>
              <a:rPr lang="ru-RU" dirty="0" smtClean="0"/>
              <a:t> </a:t>
            </a:r>
            <a:r>
              <a:rPr lang="ru-RU" dirty="0" err="1" smtClean="0"/>
              <a:t>Buzan</a:t>
            </a:r>
            <a:r>
              <a:rPr lang="ru-RU" dirty="0" smtClean="0"/>
              <a:t>), автор техники ментальных карт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deas for 2005">
            <a:hlinkClick r:id="rId2" tooltip="&quot;Photo Sharing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8305800" cy="62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Способы взаимодействия</a:t>
            </a:r>
            <a:endParaRPr lang="ru-RU" dirty="0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49" name="Группа 351"/>
          <p:cNvGrpSpPr>
            <a:grpSpLocks/>
          </p:cNvGrpSpPr>
          <p:nvPr/>
        </p:nvGrpSpPr>
        <p:grpSpPr bwMode="auto">
          <a:xfrm>
            <a:off x="928662" y="2000240"/>
            <a:ext cx="1098550" cy="1152525"/>
            <a:chOff x="0" y="0"/>
            <a:chExt cx="8614" cy="9642"/>
          </a:xfrm>
        </p:grpSpPr>
        <p:grpSp>
          <p:nvGrpSpPr>
            <p:cNvPr id="2060" name="Группа 352"/>
            <p:cNvGrpSpPr>
              <a:grpSpLocks/>
            </p:cNvGrpSpPr>
            <p:nvPr/>
          </p:nvGrpSpPr>
          <p:grpSpPr bwMode="auto">
            <a:xfrm>
              <a:off x="5663" y="0"/>
              <a:ext cx="1245" cy="1727"/>
              <a:chOff x="0" y="0"/>
              <a:chExt cx="124691" cy="173387"/>
            </a:xfrm>
          </p:grpSpPr>
          <p:sp>
            <p:nvSpPr>
              <p:cNvPr id="2062" name="Равнобедренный треугольник 353"/>
              <p:cNvSpPr>
                <a:spLocks noChangeArrowheads="1"/>
              </p:cNvSpPr>
              <p:nvPr/>
            </p:nvSpPr>
            <p:spPr bwMode="auto">
              <a:xfrm>
                <a:off x="0" y="47707"/>
                <a:ext cx="124691" cy="1256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61" name="Овал 354"/>
              <p:cNvSpPr>
                <a:spLocks noChangeArrowheads="1"/>
              </p:cNvSpPr>
              <p:nvPr/>
            </p:nvSpPr>
            <p:spPr bwMode="auto">
              <a:xfrm>
                <a:off x="39757" y="0"/>
                <a:ext cx="45719" cy="457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pic>
          <p:nvPicPr>
            <p:cNvPr id="2059" name="Рисунок 35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343"/>
              <a:ext cx="2320" cy="4095"/>
            </a:xfrm>
            <a:prstGeom prst="rect">
              <a:avLst/>
            </a:prstGeom>
            <a:noFill/>
          </p:spPr>
        </p:pic>
        <p:sp>
          <p:nvSpPr>
            <p:cNvPr id="2058" name="Прямая со стрелкой 356"/>
            <p:cNvSpPr>
              <a:spLocks noChangeShapeType="1"/>
            </p:cNvSpPr>
            <p:nvPr/>
          </p:nvSpPr>
          <p:spPr bwMode="auto">
            <a:xfrm flipV="1">
              <a:off x="2524" y="1364"/>
              <a:ext cx="2553" cy="23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7" name="Прямая со стрелкой 357"/>
            <p:cNvSpPr>
              <a:spLocks noChangeShapeType="1"/>
            </p:cNvSpPr>
            <p:nvPr/>
          </p:nvSpPr>
          <p:spPr bwMode="auto">
            <a:xfrm flipV="1">
              <a:off x="2866" y="5117"/>
              <a:ext cx="4247" cy="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6" name="Прямая со стрелкой 358"/>
            <p:cNvSpPr>
              <a:spLocks noChangeShapeType="1"/>
            </p:cNvSpPr>
            <p:nvPr/>
          </p:nvSpPr>
          <p:spPr bwMode="auto">
            <a:xfrm>
              <a:off x="2729" y="6960"/>
              <a:ext cx="3118" cy="18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lg"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053" name="Группа 359"/>
            <p:cNvGrpSpPr>
              <a:grpSpLocks/>
            </p:cNvGrpSpPr>
            <p:nvPr/>
          </p:nvGrpSpPr>
          <p:grpSpPr bwMode="auto">
            <a:xfrm>
              <a:off x="7369" y="3684"/>
              <a:ext cx="1245" cy="1728"/>
              <a:chOff x="0" y="0"/>
              <a:chExt cx="124691" cy="173387"/>
            </a:xfrm>
          </p:grpSpPr>
          <p:sp>
            <p:nvSpPr>
              <p:cNvPr id="2055" name="Равнобедренный треугольник 360"/>
              <p:cNvSpPr>
                <a:spLocks noChangeArrowheads="1"/>
              </p:cNvSpPr>
              <p:nvPr/>
            </p:nvSpPr>
            <p:spPr bwMode="auto">
              <a:xfrm>
                <a:off x="0" y="47707"/>
                <a:ext cx="124691" cy="1256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54" name="Овал 361"/>
              <p:cNvSpPr>
                <a:spLocks noChangeArrowheads="1"/>
              </p:cNvSpPr>
              <p:nvPr/>
            </p:nvSpPr>
            <p:spPr bwMode="auto">
              <a:xfrm>
                <a:off x="39757" y="0"/>
                <a:ext cx="45719" cy="457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050" name="Группа 362"/>
            <p:cNvGrpSpPr>
              <a:grpSpLocks/>
            </p:cNvGrpSpPr>
            <p:nvPr/>
          </p:nvGrpSpPr>
          <p:grpSpPr bwMode="auto">
            <a:xfrm>
              <a:off x="5936" y="7915"/>
              <a:ext cx="1245" cy="1727"/>
              <a:chOff x="0" y="0"/>
              <a:chExt cx="124691" cy="173387"/>
            </a:xfrm>
          </p:grpSpPr>
          <p:sp>
            <p:nvSpPr>
              <p:cNvPr id="2052" name="Равнобедренный треугольник 363"/>
              <p:cNvSpPr>
                <a:spLocks noChangeArrowheads="1"/>
              </p:cNvSpPr>
              <p:nvPr/>
            </p:nvSpPr>
            <p:spPr bwMode="auto">
              <a:xfrm>
                <a:off x="0" y="47707"/>
                <a:ext cx="124691" cy="1256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51" name="Овал 364"/>
              <p:cNvSpPr>
                <a:spLocks noChangeArrowheads="1"/>
              </p:cNvSpPr>
              <p:nvPr/>
            </p:nvSpPr>
            <p:spPr bwMode="auto">
              <a:xfrm>
                <a:off x="39757" y="0"/>
                <a:ext cx="45719" cy="457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9" name="Рисунок 3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500174"/>
            <a:ext cx="104140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2" name="Rectangle 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80" name="Группа 258"/>
          <p:cNvGrpSpPr>
            <a:grpSpLocks/>
          </p:cNvGrpSpPr>
          <p:nvPr/>
        </p:nvGrpSpPr>
        <p:grpSpPr bwMode="auto">
          <a:xfrm>
            <a:off x="6286512" y="1571612"/>
            <a:ext cx="2081213" cy="2428875"/>
            <a:chOff x="0" y="0"/>
            <a:chExt cx="18636" cy="22557"/>
          </a:xfrm>
        </p:grpSpPr>
        <p:grpSp>
          <p:nvGrpSpPr>
            <p:cNvPr id="2111" name="Группа 235"/>
            <p:cNvGrpSpPr>
              <a:grpSpLocks/>
            </p:cNvGrpSpPr>
            <p:nvPr/>
          </p:nvGrpSpPr>
          <p:grpSpPr bwMode="auto">
            <a:xfrm>
              <a:off x="5527" y="0"/>
              <a:ext cx="7309" cy="7340"/>
              <a:chOff x="0" y="0"/>
              <a:chExt cx="7308" cy="7340"/>
            </a:xfrm>
          </p:grpSpPr>
          <p:sp>
            <p:nvSpPr>
              <p:cNvPr id="2121" name="Овал 1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308" cy="7340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118" name="Группа 182"/>
              <p:cNvGrpSpPr>
                <a:grpSpLocks/>
              </p:cNvGrpSpPr>
              <p:nvPr/>
            </p:nvGrpSpPr>
            <p:grpSpPr bwMode="auto">
              <a:xfrm>
                <a:off x="2866" y="4230"/>
                <a:ext cx="1245" cy="1731"/>
                <a:chOff x="0" y="0"/>
                <a:chExt cx="124691" cy="173387"/>
              </a:xfrm>
            </p:grpSpPr>
            <p:sp>
              <p:nvSpPr>
                <p:cNvPr id="2120" name="Равнобедренный треугольник 183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19" name="Овал 184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115" name="Группа 185"/>
              <p:cNvGrpSpPr>
                <a:grpSpLocks/>
              </p:cNvGrpSpPr>
              <p:nvPr/>
            </p:nvGrpSpPr>
            <p:grpSpPr bwMode="auto">
              <a:xfrm>
                <a:off x="4981" y="1433"/>
                <a:ext cx="1243" cy="1730"/>
                <a:chOff x="0" y="0"/>
                <a:chExt cx="124691" cy="173387"/>
              </a:xfrm>
            </p:grpSpPr>
            <p:sp>
              <p:nvSpPr>
                <p:cNvPr id="2117" name="Равнобедренный треугольник 186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16" name="Овал 187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112" name="Группа 188"/>
              <p:cNvGrpSpPr>
                <a:grpSpLocks/>
              </p:cNvGrpSpPr>
              <p:nvPr/>
            </p:nvGrpSpPr>
            <p:grpSpPr bwMode="auto">
              <a:xfrm>
                <a:off x="955" y="1364"/>
                <a:ext cx="1245" cy="1731"/>
                <a:chOff x="0" y="0"/>
                <a:chExt cx="124691" cy="173387"/>
              </a:xfrm>
            </p:grpSpPr>
            <p:sp>
              <p:nvSpPr>
                <p:cNvPr id="2114" name="Равнобедренный треугольник 189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13" name="Овал 190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grpSp>
          <p:nvGrpSpPr>
            <p:cNvPr id="2103" name="Группа 234"/>
            <p:cNvGrpSpPr>
              <a:grpSpLocks/>
            </p:cNvGrpSpPr>
            <p:nvPr/>
          </p:nvGrpSpPr>
          <p:grpSpPr bwMode="auto">
            <a:xfrm>
              <a:off x="0" y="5186"/>
              <a:ext cx="10773" cy="12632"/>
              <a:chOff x="0" y="0"/>
              <a:chExt cx="10773" cy="12632"/>
            </a:xfrm>
          </p:grpSpPr>
          <p:pic>
            <p:nvPicPr>
              <p:cNvPr id="2110" name="Рисунок 174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4162"/>
                <a:ext cx="2320" cy="4094"/>
              </a:xfrm>
              <a:prstGeom prst="rect">
                <a:avLst/>
              </a:prstGeom>
              <a:noFill/>
            </p:spPr>
          </p:pic>
          <p:sp>
            <p:nvSpPr>
              <p:cNvPr id="2109" name="Прямая со стрелкой 224"/>
              <p:cNvSpPr>
                <a:spLocks noChangeShapeType="1"/>
              </p:cNvSpPr>
              <p:nvPr/>
            </p:nvSpPr>
            <p:spPr bwMode="auto">
              <a:xfrm flipV="1">
                <a:off x="2115" y="0"/>
                <a:ext cx="2991" cy="388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sm" len="lg"/>
                <a:tailEnd type="none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8" name="Прямая со стрелкой 225"/>
              <p:cNvSpPr>
                <a:spLocks noChangeShapeType="1"/>
              </p:cNvSpPr>
              <p:nvPr/>
            </p:nvSpPr>
            <p:spPr bwMode="auto">
              <a:xfrm flipV="1">
                <a:off x="3207" y="818"/>
                <a:ext cx="2754" cy="363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none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7" name="Прямая со стрелкой 230"/>
              <p:cNvSpPr>
                <a:spLocks noChangeShapeType="1"/>
              </p:cNvSpPr>
              <p:nvPr/>
            </p:nvSpPr>
            <p:spPr bwMode="auto">
              <a:xfrm flipV="1">
                <a:off x="4503" y="5936"/>
                <a:ext cx="6270" cy="7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none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6" name="Прямая со стрелкой 231"/>
              <p:cNvSpPr>
                <a:spLocks noChangeShapeType="1"/>
              </p:cNvSpPr>
              <p:nvPr/>
            </p:nvSpPr>
            <p:spPr bwMode="auto">
              <a:xfrm>
                <a:off x="4503" y="7233"/>
                <a:ext cx="5937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sm" len="lg"/>
                <a:tailEnd type="none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5" name="Прямая со стрелкой 232"/>
              <p:cNvSpPr>
                <a:spLocks noChangeShapeType="1"/>
              </p:cNvSpPr>
              <p:nvPr/>
            </p:nvSpPr>
            <p:spPr bwMode="auto">
              <a:xfrm>
                <a:off x="2388" y="8871"/>
                <a:ext cx="3120" cy="295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none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4" name="Прямая со стрелкой 233"/>
              <p:cNvSpPr>
                <a:spLocks noChangeShapeType="1"/>
              </p:cNvSpPr>
              <p:nvPr/>
            </p:nvSpPr>
            <p:spPr bwMode="auto">
              <a:xfrm flipH="1" flipV="1">
                <a:off x="1501" y="9826"/>
                <a:ext cx="2934" cy="280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none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092" name="Группа 236"/>
            <p:cNvGrpSpPr>
              <a:grpSpLocks/>
            </p:cNvGrpSpPr>
            <p:nvPr/>
          </p:nvGrpSpPr>
          <p:grpSpPr bwMode="auto">
            <a:xfrm>
              <a:off x="11327" y="7233"/>
              <a:ext cx="7309" cy="7340"/>
              <a:chOff x="0" y="0"/>
              <a:chExt cx="7308" cy="7340"/>
            </a:xfrm>
          </p:grpSpPr>
          <p:sp>
            <p:nvSpPr>
              <p:cNvPr id="2102" name="Овал 2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308" cy="7340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099" name="Группа 238"/>
              <p:cNvGrpSpPr>
                <a:grpSpLocks/>
              </p:cNvGrpSpPr>
              <p:nvPr/>
            </p:nvGrpSpPr>
            <p:grpSpPr bwMode="auto">
              <a:xfrm>
                <a:off x="2866" y="4230"/>
                <a:ext cx="1245" cy="1731"/>
                <a:chOff x="0" y="0"/>
                <a:chExt cx="124691" cy="173387"/>
              </a:xfrm>
            </p:grpSpPr>
            <p:sp>
              <p:nvSpPr>
                <p:cNvPr id="2101" name="Равнобедренный треугольник 239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00" name="Овал 240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096" name="Группа 241"/>
              <p:cNvGrpSpPr>
                <a:grpSpLocks/>
              </p:cNvGrpSpPr>
              <p:nvPr/>
            </p:nvGrpSpPr>
            <p:grpSpPr bwMode="auto">
              <a:xfrm>
                <a:off x="4981" y="1433"/>
                <a:ext cx="1243" cy="1730"/>
                <a:chOff x="0" y="0"/>
                <a:chExt cx="124691" cy="173387"/>
              </a:xfrm>
            </p:grpSpPr>
            <p:sp>
              <p:nvSpPr>
                <p:cNvPr id="2098" name="Равнобедренный треугольник 242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97" name="Овал 243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093" name="Группа 244"/>
              <p:cNvGrpSpPr>
                <a:grpSpLocks/>
              </p:cNvGrpSpPr>
              <p:nvPr/>
            </p:nvGrpSpPr>
            <p:grpSpPr bwMode="auto">
              <a:xfrm>
                <a:off x="955" y="1364"/>
                <a:ext cx="1245" cy="1731"/>
                <a:chOff x="0" y="0"/>
                <a:chExt cx="124691" cy="173387"/>
              </a:xfrm>
            </p:grpSpPr>
            <p:sp>
              <p:nvSpPr>
                <p:cNvPr id="2095" name="Равнобедренный треугольник 245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94" name="Овал 246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grpSp>
          <p:nvGrpSpPr>
            <p:cNvPr id="2081" name="Группа 247"/>
            <p:cNvGrpSpPr>
              <a:grpSpLocks/>
            </p:cNvGrpSpPr>
            <p:nvPr/>
          </p:nvGrpSpPr>
          <p:grpSpPr bwMode="auto">
            <a:xfrm>
              <a:off x="5322" y="15217"/>
              <a:ext cx="7309" cy="7340"/>
              <a:chOff x="0" y="0"/>
              <a:chExt cx="7308" cy="7340"/>
            </a:xfrm>
          </p:grpSpPr>
          <p:sp>
            <p:nvSpPr>
              <p:cNvPr id="2091" name="Овал 2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308" cy="7340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088" name="Группа 249"/>
              <p:cNvGrpSpPr>
                <a:grpSpLocks/>
              </p:cNvGrpSpPr>
              <p:nvPr/>
            </p:nvGrpSpPr>
            <p:grpSpPr bwMode="auto">
              <a:xfrm>
                <a:off x="2866" y="4230"/>
                <a:ext cx="1245" cy="1731"/>
                <a:chOff x="0" y="0"/>
                <a:chExt cx="124691" cy="173387"/>
              </a:xfrm>
            </p:grpSpPr>
            <p:sp>
              <p:nvSpPr>
                <p:cNvPr id="2090" name="Равнобедренный треугольник 250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89" name="Овал 251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085" name="Группа 252"/>
              <p:cNvGrpSpPr>
                <a:grpSpLocks/>
              </p:cNvGrpSpPr>
              <p:nvPr/>
            </p:nvGrpSpPr>
            <p:grpSpPr bwMode="auto">
              <a:xfrm>
                <a:off x="4981" y="1433"/>
                <a:ext cx="1243" cy="1730"/>
                <a:chOff x="0" y="0"/>
                <a:chExt cx="124691" cy="173387"/>
              </a:xfrm>
            </p:grpSpPr>
            <p:sp>
              <p:nvSpPr>
                <p:cNvPr id="2087" name="Равнобедренный треугольник 253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86" name="Овал 254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082" name="Группа 255"/>
              <p:cNvGrpSpPr>
                <a:grpSpLocks/>
              </p:cNvGrpSpPr>
              <p:nvPr/>
            </p:nvGrpSpPr>
            <p:grpSpPr bwMode="auto">
              <a:xfrm>
                <a:off x="955" y="1364"/>
                <a:ext cx="1245" cy="1731"/>
                <a:chOff x="0" y="0"/>
                <a:chExt cx="124691" cy="173387"/>
              </a:xfrm>
            </p:grpSpPr>
            <p:sp>
              <p:nvSpPr>
                <p:cNvPr id="2084" name="Равнобедренный треугольник 256"/>
                <p:cNvSpPr>
                  <a:spLocks noChangeArrowheads="1"/>
                </p:cNvSpPr>
                <p:nvPr/>
              </p:nvSpPr>
              <p:spPr bwMode="auto">
                <a:xfrm>
                  <a:off x="0" y="47707"/>
                  <a:ext cx="124691" cy="1256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83" name="Овал 257"/>
                <p:cNvSpPr>
                  <a:spLocks noChangeArrowheads="1"/>
                </p:cNvSpPr>
                <p:nvPr/>
              </p:nvSpPr>
              <p:spPr bwMode="auto">
                <a:xfrm>
                  <a:off x="39757" y="0"/>
                  <a:ext cx="45719" cy="457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36" name="Группа 135"/>
          <p:cNvGrpSpPr/>
          <p:nvPr/>
        </p:nvGrpSpPr>
        <p:grpSpPr>
          <a:xfrm>
            <a:off x="3143240" y="3714752"/>
            <a:ext cx="2286016" cy="2349571"/>
            <a:chOff x="3143240" y="3714752"/>
            <a:chExt cx="2286016" cy="2349571"/>
          </a:xfrm>
        </p:grpSpPr>
        <p:grpSp>
          <p:nvGrpSpPr>
            <p:cNvPr id="58" name="Группа 57"/>
            <p:cNvGrpSpPr/>
            <p:nvPr/>
          </p:nvGrpSpPr>
          <p:grpSpPr>
            <a:xfrm>
              <a:off x="3143240" y="3714752"/>
              <a:ext cx="2286016" cy="2349571"/>
              <a:chOff x="642910" y="3143248"/>
              <a:chExt cx="1801850" cy="1992381"/>
            </a:xfrm>
          </p:grpSpPr>
          <p:pic>
            <p:nvPicPr>
              <p:cNvPr id="2074" name="Рисунок 355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28728" y="3143248"/>
                <a:ext cx="295871" cy="489482"/>
              </a:xfrm>
              <a:prstGeom prst="rect">
                <a:avLst/>
              </a:prstGeom>
              <a:noFill/>
            </p:spPr>
          </p:pic>
          <p:grpSp>
            <p:nvGrpSpPr>
              <p:cNvPr id="57" name="Группа 56"/>
              <p:cNvGrpSpPr/>
              <p:nvPr/>
            </p:nvGrpSpPr>
            <p:grpSpPr>
              <a:xfrm>
                <a:off x="642910" y="3571876"/>
                <a:ext cx="1801850" cy="1563753"/>
                <a:chOff x="642910" y="3571876"/>
                <a:chExt cx="1801850" cy="1563753"/>
              </a:xfrm>
            </p:grpSpPr>
            <p:grpSp>
              <p:nvGrpSpPr>
                <p:cNvPr id="2075" name="Группа 352"/>
                <p:cNvGrpSpPr>
                  <a:grpSpLocks/>
                </p:cNvGrpSpPr>
                <p:nvPr/>
              </p:nvGrpSpPr>
              <p:grpSpPr bwMode="auto">
                <a:xfrm>
                  <a:off x="1000100" y="3571876"/>
                  <a:ext cx="158776" cy="206431"/>
                  <a:chOff x="0" y="0"/>
                  <a:chExt cx="124691" cy="173387"/>
                </a:xfrm>
              </p:grpSpPr>
              <p:sp>
                <p:nvSpPr>
                  <p:cNvPr id="2077" name="Равнобедренный треугольник 35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76" name="Овал 354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68" name="Группа 359"/>
                <p:cNvGrpSpPr>
                  <a:grpSpLocks/>
                </p:cNvGrpSpPr>
                <p:nvPr/>
              </p:nvGrpSpPr>
              <p:grpSpPr bwMode="auto">
                <a:xfrm>
                  <a:off x="1928794" y="3643314"/>
                  <a:ext cx="158776" cy="206551"/>
                  <a:chOff x="0" y="0"/>
                  <a:chExt cx="124691" cy="173387"/>
                </a:xfrm>
              </p:grpSpPr>
              <p:sp>
                <p:nvSpPr>
                  <p:cNvPr id="2070" name="Равнобедренный треугольник 36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69" name="Овал 361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65" name="Группа 362"/>
                <p:cNvGrpSpPr>
                  <a:grpSpLocks/>
                </p:cNvGrpSpPr>
                <p:nvPr/>
              </p:nvGrpSpPr>
              <p:grpSpPr bwMode="auto">
                <a:xfrm>
                  <a:off x="642910" y="4143380"/>
                  <a:ext cx="158776" cy="206431"/>
                  <a:chOff x="0" y="0"/>
                  <a:chExt cx="124691" cy="173387"/>
                </a:xfrm>
              </p:grpSpPr>
              <p:sp>
                <p:nvSpPr>
                  <p:cNvPr id="2067" name="Равнобедренный треугольник 3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66" name="Овал 364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" name="Группа 362"/>
                <p:cNvGrpSpPr>
                  <a:grpSpLocks/>
                </p:cNvGrpSpPr>
                <p:nvPr/>
              </p:nvGrpSpPr>
              <p:grpSpPr bwMode="auto">
                <a:xfrm>
                  <a:off x="857224" y="4786322"/>
                  <a:ext cx="158776" cy="206431"/>
                  <a:chOff x="0" y="0"/>
                  <a:chExt cx="124691" cy="173387"/>
                </a:xfrm>
              </p:grpSpPr>
              <p:sp>
                <p:nvSpPr>
                  <p:cNvPr id="38" name="Равнобедренный треугольник 3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9" name="Овал 364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" name="Группа 362"/>
                <p:cNvGrpSpPr>
                  <a:grpSpLocks/>
                </p:cNvGrpSpPr>
                <p:nvPr/>
              </p:nvGrpSpPr>
              <p:grpSpPr bwMode="auto">
                <a:xfrm>
                  <a:off x="1500166" y="4929198"/>
                  <a:ext cx="158776" cy="206431"/>
                  <a:chOff x="0" y="0"/>
                  <a:chExt cx="124691" cy="173387"/>
                </a:xfrm>
              </p:grpSpPr>
              <p:sp>
                <p:nvSpPr>
                  <p:cNvPr id="41" name="Равнобедренный треугольник 3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2" name="Овал 364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" name="Группа 362"/>
                <p:cNvGrpSpPr>
                  <a:grpSpLocks/>
                </p:cNvGrpSpPr>
                <p:nvPr/>
              </p:nvGrpSpPr>
              <p:grpSpPr bwMode="auto">
                <a:xfrm>
                  <a:off x="2071670" y="4786322"/>
                  <a:ext cx="158776" cy="206431"/>
                  <a:chOff x="0" y="0"/>
                  <a:chExt cx="124691" cy="173387"/>
                </a:xfrm>
              </p:grpSpPr>
              <p:sp>
                <p:nvSpPr>
                  <p:cNvPr id="44" name="Равнобедренный треугольник 3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" name="Овал 364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6" name="Группа 362"/>
                <p:cNvGrpSpPr>
                  <a:grpSpLocks/>
                </p:cNvGrpSpPr>
                <p:nvPr/>
              </p:nvGrpSpPr>
              <p:grpSpPr bwMode="auto">
                <a:xfrm>
                  <a:off x="2285984" y="4214818"/>
                  <a:ext cx="158776" cy="206431"/>
                  <a:chOff x="0" y="0"/>
                  <a:chExt cx="124691" cy="173387"/>
                </a:xfrm>
              </p:grpSpPr>
              <p:sp>
                <p:nvSpPr>
                  <p:cNvPr id="47" name="Равнобедренный треугольник 3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7707"/>
                    <a:ext cx="124691" cy="1256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8" name="Овал 364"/>
                  <p:cNvSpPr>
                    <a:spLocks noChangeArrowheads="1"/>
                  </p:cNvSpPr>
                  <p:nvPr/>
                </p:nvSpPr>
                <p:spPr bwMode="auto">
                  <a:xfrm>
                    <a:off x="39757" y="0"/>
                    <a:ext cx="45719" cy="4571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cxnSp>
          <p:nvCxnSpPr>
            <p:cNvPr id="106" name="Прямая со стрелкой 105"/>
            <p:cNvCxnSpPr/>
            <p:nvPr/>
          </p:nvCxnSpPr>
          <p:spPr>
            <a:xfrm rot="5400000">
              <a:off x="3321835" y="4536289"/>
              <a:ext cx="357190" cy="28575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 стрелкой 107"/>
            <p:cNvCxnSpPr/>
            <p:nvPr/>
          </p:nvCxnSpPr>
          <p:spPr>
            <a:xfrm rot="5400000">
              <a:off x="5036347" y="5393545"/>
              <a:ext cx="428628" cy="21431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 стрелкой 108"/>
            <p:cNvCxnSpPr/>
            <p:nvPr/>
          </p:nvCxnSpPr>
          <p:spPr>
            <a:xfrm rot="16200000" flipV="1">
              <a:off x="5000628" y="4572008"/>
              <a:ext cx="285752" cy="28575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 стрелкой 109"/>
            <p:cNvCxnSpPr/>
            <p:nvPr/>
          </p:nvCxnSpPr>
          <p:spPr>
            <a:xfrm rot="10800000">
              <a:off x="3643308" y="5857892"/>
              <a:ext cx="500065" cy="14287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 стрелкой 114"/>
            <p:cNvCxnSpPr/>
            <p:nvPr/>
          </p:nvCxnSpPr>
          <p:spPr>
            <a:xfrm rot="10800000" flipV="1">
              <a:off x="3786182" y="4143380"/>
              <a:ext cx="357190" cy="21431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 стрелкой 115"/>
            <p:cNvCxnSpPr/>
            <p:nvPr/>
          </p:nvCxnSpPr>
          <p:spPr>
            <a:xfrm rot="10800000" flipV="1">
              <a:off x="4500562" y="5857892"/>
              <a:ext cx="357190" cy="14287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 стрелкой 116"/>
            <p:cNvCxnSpPr/>
            <p:nvPr/>
          </p:nvCxnSpPr>
          <p:spPr>
            <a:xfrm rot="16200000" flipV="1">
              <a:off x="3093292" y="5336336"/>
              <a:ext cx="446844" cy="20407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 стрелкой 126"/>
            <p:cNvCxnSpPr/>
            <p:nvPr/>
          </p:nvCxnSpPr>
          <p:spPr>
            <a:xfrm rot="16200000" flipV="1">
              <a:off x="4500562" y="4143380"/>
              <a:ext cx="276228" cy="27622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Box 131"/>
          <p:cNvSpPr txBox="1"/>
          <p:nvPr/>
        </p:nvSpPr>
        <p:spPr>
          <a:xfrm>
            <a:off x="3286116" y="6143644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круг</a:t>
            </a:r>
            <a:endParaRPr lang="ru-RU" sz="24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285720" y="3286124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фронтальное </a:t>
            </a:r>
            <a:endParaRPr lang="ru-RU" sz="20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3286116" y="3286124"/>
            <a:ext cx="2090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индивидуальное</a:t>
            </a:r>
            <a:endParaRPr lang="ru-RU" sz="20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6500826" y="4143380"/>
            <a:ext cx="1740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подгрупповое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Правила создания ментальной карты: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лист большого формата,</a:t>
            </a:r>
          </a:p>
          <a:p>
            <a:r>
              <a:rPr lang="ru-RU" dirty="0" smtClean="0"/>
              <a:t>в центре картинка, символ, знак, который обозначает тему, ключевое понятие,</a:t>
            </a:r>
          </a:p>
          <a:p>
            <a:r>
              <a:rPr lang="ru-RU" dirty="0" smtClean="0"/>
              <a:t>вместо линейной записи используется радиальная,</a:t>
            </a:r>
          </a:p>
          <a:p>
            <a:r>
              <a:rPr lang="ru-RU" dirty="0" smtClean="0"/>
              <a:t>разные цвета для веток.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Тематические недели: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«Прилетайте, птицы!» </a:t>
            </a:r>
          </a:p>
          <a:p>
            <a:r>
              <a:rPr lang="ru-RU" dirty="0" smtClean="0"/>
              <a:t>«Весенняя капель»</a:t>
            </a:r>
          </a:p>
          <a:p>
            <a:r>
              <a:rPr lang="ru-RU" dirty="0" smtClean="0"/>
              <a:t>«Милая любимая, мамочка моя»</a:t>
            </a:r>
          </a:p>
          <a:p>
            <a:r>
              <a:rPr lang="ru-RU" dirty="0" smtClean="0"/>
              <a:t>«Пасхальная мозаика»</a:t>
            </a:r>
          </a:p>
          <a:p>
            <a:r>
              <a:rPr lang="ru-RU" dirty="0" smtClean="0"/>
              <a:t> «Салют, Победа!»</a:t>
            </a:r>
          </a:p>
          <a:p>
            <a:r>
              <a:rPr lang="ru-RU" dirty="0" smtClean="0"/>
              <a:t>«Мы сажаем огород»</a:t>
            </a:r>
          </a:p>
          <a:p>
            <a:r>
              <a:rPr lang="ru-RU" dirty="0" smtClean="0"/>
              <a:t>«Плыви, плыви, кораблик!»</a:t>
            </a:r>
          </a:p>
          <a:p>
            <a:r>
              <a:rPr lang="ru-RU" dirty="0" smtClean="0"/>
              <a:t>«Первоцветы – весны приветы»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c447a504c9e312312e64ec0658836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4786322"/>
            <a:ext cx="2224268" cy="1610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N46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751"/>
          <a:stretch>
            <a:fillRect/>
          </a:stretch>
        </p:blipFill>
        <p:spPr>
          <a:xfrm>
            <a:off x="642910" y="3929066"/>
            <a:ext cx="3000396" cy="2493423"/>
          </a:xfrm>
        </p:spPr>
      </p:pic>
      <p:pic>
        <p:nvPicPr>
          <p:cNvPr id="5" name="Рисунок 4" descr="DSCN4635.JPG"/>
          <p:cNvPicPr>
            <a:picLocks noChangeAspect="1"/>
          </p:cNvPicPr>
          <p:nvPr/>
        </p:nvPicPr>
        <p:blipFill>
          <a:blip r:embed="rId3" cstate="print"/>
          <a:srcRect l="17188" t="11458" r="7812" b="9375"/>
          <a:stretch>
            <a:fillRect/>
          </a:stretch>
        </p:blipFill>
        <p:spPr>
          <a:xfrm>
            <a:off x="5143504" y="3857628"/>
            <a:ext cx="3357586" cy="2658089"/>
          </a:xfrm>
          <a:prstGeom prst="rect">
            <a:avLst/>
          </a:prstGeom>
        </p:spPr>
      </p:pic>
      <p:pic>
        <p:nvPicPr>
          <p:cNvPr id="6" name="Рисунок 5" descr="DSCN4638.JPG"/>
          <p:cNvPicPr>
            <a:picLocks noChangeAspect="1"/>
          </p:cNvPicPr>
          <p:nvPr/>
        </p:nvPicPr>
        <p:blipFill>
          <a:blip r:embed="rId4" cstate="print"/>
          <a:srcRect l="8593" t="36458"/>
          <a:stretch>
            <a:fillRect/>
          </a:stretch>
        </p:blipFill>
        <p:spPr>
          <a:xfrm>
            <a:off x="1571604" y="285728"/>
            <a:ext cx="6357982" cy="331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</a:p>
          <a:p>
            <a:pPr algn="ctr">
              <a:buNone/>
            </a:pPr>
            <a:endParaRPr lang="ru-RU" sz="54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15590722-Illustration-of-Kids-Huddled-Together-in-a-Cirle-Stock-Illustration-friends-cartoon-gro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786058"/>
            <a:ext cx="3962400" cy="3773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371600"/>
            <a:ext cx="7239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Круг – это гарантия защищенности,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Возможность всем детям собраться вместе,</a:t>
            </a:r>
            <a:endParaRPr lang="ru-RU" sz="2800" dirty="0" smtClean="0"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cs typeface="Times New Roman" pitchFamily="18" charset="0"/>
              </a:rPr>
              <a:t>Равноправное и равнозначное участие детей и взрослых в выборе содержания и планировании деятельности,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cs typeface="Times New Roman" pitchFamily="18" charset="0"/>
              </a:rPr>
              <a:t>Круг – оптимальная форма взаимодействия педагога и детей.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Утренний сбор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appy-children-cartoon-different-races-illustration-45749718.jpg"/>
          <p:cNvPicPr>
            <a:picLocks noChangeAspect="1"/>
          </p:cNvPicPr>
          <p:nvPr/>
        </p:nvPicPr>
        <p:blipFill>
          <a:blip r:embed="rId2" cstate="print"/>
          <a:srcRect r="6316"/>
          <a:stretch>
            <a:fillRect/>
          </a:stretch>
        </p:blipFill>
        <p:spPr>
          <a:xfrm>
            <a:off x="6215074" y="4071942"/>
            <a:ext cx="2312974" cy="2377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Технология утреннего сбора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Гришаева Н. П Современные технологии эффективной социализации. Технология «Ежедневный рефлексивный круг»;</a:t>
            </a:r>
          </a:p>
          <a:p>
            <a:r>
              <a:rPr lang="ru-RU" sz="2800" dirty="0" err="1" smtClean="0"/>
              <a:t>Пазюкова</a:t>
            </a:r>
            <a:r>
              <a:rPr lang="ru-RU" sz="2800" dirty="0" smtClean="0"/>
              <a:t> М. А.  Технология группового сбора и возможности ее реализации в условиях дошкольного образовательного учреждения;</a:t>
            </a:r>
          </a:p>
          <a:p>
            <a:endParaRPr lang="ru-RU" dirty="0" smtClean="0"/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4500570"/>
            <a:ext cx="204787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474345"/>
            <a:ext cx="7620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Задачи 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создать положительный эмоциональный настрой;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обеспечить условия для межличностного общения детей и взрослых;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активизировать навыки детей, касающиеся коммуникации, планирования и организации собственной деятельности;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выбрать совместно с детьми тему нового проекта;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разработать план реализации нового проекта;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подвести итоги проекта;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развивать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эмпатию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объяснять словами своё эмоциональное состояние;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планировать собственную деятельность;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поддерживать стремление договариваться о совместной деятельности.</a:t>
            </a:r>
          </a:p>
          <a:p>
            <a:pPr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Подготовка к проведению утреннего сбора: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места,</a:t>
            </a:r>
          </a:p>
          <a:p>
            <a:r>
              <a:rPr lang="ru-RU" dirty="0" smtClean="0"/>
              <a:t>Согласование сигнала,</a:t>
            </a:r>
          </a:p>
          <a:p>
            <a:r>
              <a:rPr lang="ru-RU" dirty="0" smtClean="0"/>
              <a:t>Информационное поле,</a:t>
            </a:r>
          </a:p>
          <a:p>
            <a:r>
              <a:rPr lang="ru-RU" dirty="0" smtClean="0"/>
              <a:t>Вопросы для общения, </a:t>
            </a:r>
          </a:p>
          <a:p>
            <a:r>
              <a:rPr lang="ru-RU" dirty="0" smtClean="0"/>
              <a:t>Размещение участников.</a:t>
            </a:r>
            <a:endParaRPr lang="ru-RU" dirty="0"/>
          </a:p>
        </p:txBody>
      </p:sp>
      <p:pic>
        <p:nvPicPr>
          <p:cNvPr id="4" name="Рисунок 3" descr="dep_1208253-Vector-drawing-of-bell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4071942"/>
            <a:ext cx="1788796" cy="2235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928670"/>
            <a:ext cx="67056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 smtClean="0"/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Этапы утреннего сбора</a:t>
            </a:r>
          </a:p>
          <a:p>
            <a:pPr algn="ctr">
              <a:buNone/>
            </a:pPr>
            <a:endParaRPr lang="ru-RU" sz="36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Приветствие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Игра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Новости                              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Планирование </a:t>
            </a:r>
          </a:p>
          <a:p>
            <a:r>
              <a:rPr lang="ru-RU" sz="36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183880" cy="10515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Приветствие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928802"/>
            <a:ext cx="7620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Цель этого этапа – создание комфортной эмоциональной атмосферы для всех детей, создание единой общности детей, в которой каждый ребенок чувствует себя принятым и понятым.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Варианты приветствия: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типичные виды приветствий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вербальное и невербальное. </a:t>
            </a: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приветствия с действиями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приветствия с передачей предмета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именными карточками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стихотворные приветствия </a:t>
            </a: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песенные приветствия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приветствия на разных языках, разных народов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пожелания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эпитеты, комплименты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подарки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537</Words>
  <Application>Microsoft Office PowerPoint</Application>
  <PresentationFormat>Экран (4:3)</PresentationFormat>
  <Paragraphs>109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Утренний сбор  как форма взаимодействия педагога с детьми  с видеопросмотром этапа «Планирование совместной деятельности»</vt:lpstr>
      <vt:lpstr>Способы взаимодействия</vt:lpstr>
      <vt:lpstr>Утренний сбор</vt:lpstr>
      <vt:lpstr>Технология утреннего сбора</vt:lpstr>
      <vt:lpstr>Слайд 5</vt:lpstr>
      <vt:lpstr>Подготовка к проведению утреннего сбора:</vt:lpstr>
      <vt:lpstr>Слайд 7</vt:lpstr>
      <vt:lpstr>Приветствие</vt:lpstr>
      <vt:lpstr>Варианты приветствия:</vt:lpstr>
      <vt:lpstr>Приветствие с передачей предмета:</vt:lpstr>
      <vt:lpstr>Игры</vt:lpstr>
      <vt:lpstr>Слайд 12</vt:lpstr>
      <vt:lpstr>Новости</vt:lpstr>
      <vt:lpstr>Работа с календарём </vt:lpstr>
      <vt:lpstr>Планирование </vt:lpstr>
      <vt:lpstr>Презентация центров активности:</vt:lpstr>
      <vt:lpstr>Планирование </vt:lpstr>
      <vt:lpstr>Ментальная карта</vt:lpstr>
      <vt:lpstr>Слайд 19</vt:lpstr>
      <vt:lpstr>Правила создания ментальной карты:</vt:lpstr>
      <vt:lpstr>Тематические недели: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Утренний сбор как способ взаимодействия с дошкольниками с видеопоказом этапа «Планирование совместной деятельности»</dc:title>
  <dc:creator>viola</dc:creator>
  <cp:lastModifiedBy>viola</cp:lastModifiedBy>
  <cp:revision>51</cp:revision>
  <dcterms:created xsi:type="dcterms:W3CDTF">2017-02-19T11:34:54Z</dcterms:created>
  <dcterms:modified xsi:type="dcterms:W3CDTF">2017-02-27T03:14:53Z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783919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D7.1.5</vt:lpwstr>
  </property>
</Properties>
</file>