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7" r:id="rId3"/>
    <p:sldId id="281" r:id="rId4"/>
    <p:sldId id="256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8" r:id="rId21"/>
    <p:sldId id="272" r:id="rId22"/>
    <p:sldId id="273" r:id="rId23"/>
    <p:sldId id="274" r:id="rId24"/>
    <p:sldId id="284" r:id="rId25"/>
    <p:sldId id="283" r:id="rId26"/>
    <p:sldId id="285" r:id="rId27"/>
    <p:sldId id="275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725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910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35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924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60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969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794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61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56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62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971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14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620F5-B59E-45D5-B368-85C65B47D05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59F84-79BE-48CE-9BA4-4050BA3A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546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sochi-24.ru/sochi-2014/gornym-trassam-kurorta-roza-hutor-dali-nazvaniya.20111220.43040.html" TargetMode="External"/><Relationship Id="rId13" Type="http://schemas.openxmlformats.org/officeDocument/2006/relationships/hyperlink" Target="http://ru.wikipedia.org/wiki/%D0%9B%D0%B5%D1%82%D0%BD%D0%B8%D0%B5_%D0%9F%D0%B0%D1%80%D0%B0%D0%BB%D0%B8%D0%BC%D0%BF%D0%B8%D0%B9%D1%81%D0%BA%D0%B8%D0%B5_%D0%B8%D0%B3%D1%80%D1%8B_2012" TargetMode="External"/><Relationship Id="rId3" Type="http://schemas.openxmlformats.org/officeDocument/2006/relationships/hyperlink" Target="http://kargasok.tomsk.ru/wp-content/uploads/2011/11/%D0%92%D0%BE%D0%BF%D1%80%D0%BE%D1%81%D1%8B-%D0%B4%D0%BB%D1%8F-%D0%BA%D0%BE%D0%BD%D0%BA%D1%83%D1%80%D1%81%D0%BE%D0%B2-%D0%BF%D0%BE-%D0%B8%D1%81%D1%82%D0%BE%D1%80%D0%B8%D0%B8-%D0%BE%D0%BB%D0%B8%D0%BC%D0%BF%D0%B8%D0%B9%D1%81%D0%BA%D0%BE%D0%B3%D0%BE-%D0%B4%D0%B2%D0%B8%D0%B6%D0%B5%D0%BD%D0%B8%D1%8F.doc" TargetMode="External"/><Relationship Id="rId7" Type="http://schemas.openxmlformats.org/officeDocument/2006/relationships/hyperlink" Target="http://ru.jazz.openfun.org/wiki/%D0%9E%D0%BB%D0%B8%D0%BC%D0%BF%D0%B8%D0%B9%D1%81%D0%BA%D0%B0%D1%8F_%D1%81%D0%B8%D0%BC%D0%B2%D0%BE%D0%BB%D0%B8%D0%BA%D0%B0" TargetMode="External"/><Relationship Id="rId12" Type="http://schemas.openxmlformats.org/officeDocument/2006/relationships/hyperlink" Target="http://mulka.ru/tags/%E3%EE%E4%E0/page/2/" TargetMode="External"/><Relationship Id="rId2" Type="http://schemas.openxmlformats.org/officeDocument/2006/relationships/hyperlink" Target="http://kargasok.tomsk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law.ru/a-man/4160.htm" TargetMode="External"/><Relationship Id="rId11" Type="http://schemas.openxmlformats.org/officeDocument/2006/relationships/hyperlink" Target="http://www.seamedia.ru/lib/21659835" TargetMode="External"/><Relationship Id="rId5" Type="http://schemas.openxmlformats.org/officeDocument/2006/relationships/hyperlink" Target="http://vsekommentarii.com/news/2011/11/15/4924165.htm" TargetMode="External"/><Relationship Id="rId15" Type="http://schemas.openxmlformats.org/officeDocument/2006/relationships/hyperlink" Target="http://www.5sport.ru/nnstars/view/Kokarev_Dmitriy/" TargetMode="External"/><Relationship Id="rId10" Type="http://schemas.openxmlformats.org/officeDocument/2006/relationships/hyperlink" Target="http://www.olympic.ru/about-committee/official-documents/charter/" TargetMode="External"/><Relationship Id="rId4" Type="http://schemas.openxmlformats.org/officeDocument/2006/relationships/hyperlink" Target="http://yarcube.ru/node/4788" TargetMode="External"/><Relationship Id="rId9" Type="http://schemas.openxmlformats.org/officeDocument/2006/relationships/hyperlink" Target="http://www.olympic.ru/" TargetMode="External"/><Relationship Id="rId14" Type="http://schemas.openxmlformats.org/officeDocument/2006/relationships/hyperlink" Target="http://www.paralymp.ru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9249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>Олимпийский и Параолимпийский урок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581128"/>
            <a:ext cx="6616824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 физ.культуры Гончаров. А.А</a:t>
            </a:r>
            <a:r>
              <a:rPr lang="ru-RU" smtClean="0"/>
              <a:t>. 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96990" y="764704"/>
            <a:ext cx="701675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51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06489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4. Что символизируют кольца на Олимпийском флаге?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052736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Кольца символизируют союз (единство) пяти континентов и всемирный характер Олимпийских Игр.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348880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Голубое - представляет Европу, чёрное - Африку, красное - Америку (Северную и Южную), жёлтое - Азию, зелёное - Австралию и страны Океании. 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Этот символ был предложен самим бароном Пьером де Кубертеном и утверждён Международным Олимпийским Комитетом в 1913 г., тогда же был предложен девиз Олимпийских игр - "Быстрее, выше, сильнее" ( он пишется на латинском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"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Citius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altius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fortius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")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Эти цвета были выбраны, потому что на флагах любом страны-участницы Олимпиады присутствует всегда хотя бы один из 5 цветов олимпийских колец. А то, что кольца переплетены между собой - обозначает единство и солидарность всех спортсменов мира и их встречу на олимпийских играх.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352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5. Где проводились древние Олимпийские игры?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3074" name="Picture 2" descr="&amp;pcy;&amp;iecy;&amp;rcy;&amp;vcy;&amp;ycy;&amp;iecy; &amp;ocy;&amp;lcy;&amp;icy;&amp;mcy;&amp;pcy;&amp;icy;&amp;jcy;&amp;scy;&amp;kcy;&amp;icy;&amp;iecy; &amp;icy;&amp;gcy;&amp;rcy;&amp;y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3674903"/>
            <a:ext cx="41148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340768"/>
            <a:ext cx="76431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itchFamily="18" charset="0"/>
              </a:rPr>
              <a:t>В красивейшей долине реки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itchFamily="18" charset="0"/>
              </a:rPr>
              <a:t>Алфеи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itchFamily="18" charset="0"/>
              </a:rPr>
              <a:t> (Греция) находятся руины когда-то прекрасного города Олимпии. Именно здесь проходили первые олимпийские игры.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65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4116" y="188640"/>
            <a:ext cx="7952339" cy="133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6. Как называется горнолыжный курорт, в котором на Олимпийских играх в Сочи будут проводиться соревнования горнолыжников?</a:t>
            </a:r>
            <a:endParaRPr lang="ru-RU" sz="20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http://sochi-24.ru/images/m43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79712" y="1528300"/>
            <a:ext cx="4240993" cy="318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6097" y="4869160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Горнолыжные трассы курорта «Роза Хутор», на которых будут проходить соревнования зимних Олимпийских игр 2014 года.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17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7. Какой язык, помимо английского, является официальным языком МОК?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00506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Официальными языками МОК являются французский и английский языки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153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36904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8. Кто стал победителем первых Древних Олимпийских игр?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16832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1-е  Олимпийские   игры  состоялись в 776 г. до н. э.  Победителем  в беге  стал  </a:t>
            </a:r>
          </a:p>
          <a:p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эллийский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повар  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Короибоса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 (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Кореб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http://www.referat.ru/cache/referats/16655/image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3954604"/>
            <a:ext cx="486053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697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5151" y="548680"/>
            <a:ext cx="6780254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9. Что является высшим органом МОК?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МОК - международная организация, созданная для возрождения Олимпийских игр и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пропагандирования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олимпийского движения. Штаб-квартира комитета находится в Лозанне, Швейцария. Раз в год проходит сессия МОК.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&amp;Kcy;&amp;acy;&amp;rcy;&amp;tcy;&amp;icy;&amp;ncy;&amp;kcy;&amp;acy; 4 &amp;icy;&amp;zcy; 1607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89609" y="3573016"/>
            <a:ext cx="447675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673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785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10. Что означал в Древней Греции термин «Олимпиада»?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Олимпиада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- — промежуток времени в 4 года между двумя Олимпийскими играми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Древней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Греции.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7172" name="Picture 4" descr="&amp;Kcy;&amp;acy;&amp;rcy;&amp;tcy;&amp;icy;&amp;ncy;&amp;kcy;&amp;acy; 4 &amp;icy;&amp;zcy; 1705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92245" y="3429000"/>
            <a:ext cx="2234454" cy="287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97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12. Какие из предложенных видов спорта не включены в олимпиаду?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053521"/>
            <a:ext cx="50706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Летние олимпийские виды спорта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2804189"/>
              </p:ext>
            </p:extLst>
          </p:nvPr>
        </p:nvGraphicFramePr>
        <p:xfrm>
          <a:off x="0" y="1581264"/>
          <a:ext cx="9541568" cy="5276736"/>
        </p:xfrm>
        <a:graphic>
          <a:graphicData uri="http://schemas.openxmlformats.org/drawingml/2006/table">
            <a:tbl>
              <a:tblPr/>
              <a:tblGrid>
                <a:gridCol w="2574794"/>
                <a:gridCol w="2106234"/>
                <a:gridCol w="2106234"/>
                <a:gridCol w="2754306"/>
              </a:tblGrid>
              <a:tr h="5011861"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Бадминтон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Баскетбол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Бокс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Борьба 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Вольная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борьба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Греко-римская 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борьба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Велоспорт 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BMX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Велотрековые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 гонки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Горный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велосипед 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Маунтинбайк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)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Шоссейный велоспорт</a:t>
                      </a:r>
                    </a:p>
                  </a:txBody>
                  <a:tcPr marL="64657" marR="64657" marT="32328" marB="323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 Водное 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поло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Плавание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Прыжки в воду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Синхронное плавание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Волейбол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Пляжный волейбол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Гандбол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Гольф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Спортивная 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гимнастика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Художественная гимнастика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Прыжки на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батуте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64657" marR="64657" marT="32328" marB="323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Гребной спорт 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Академическая гребля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Гребля на байдарках и каноэ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Гребной слалом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Дзюдо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Конный 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спорт 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Выездка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Конкур</a:t>
                      </a:r>
                    </a:p>
                    <a:p>
                      <a:pPr marL="457200" lvl="1" indent="0"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Троеборье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Лёгкая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атлетика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Настольный теннис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Парусный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спорт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64657" marR="64657" marT="32328" marB="323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Регби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Современное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пятиборье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Стрельба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Стрельба из лука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Теннис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Триатлон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Тхэквондо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Тяжёлая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атлетика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Фехтование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Футбол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Хоккей на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траве</a:t>
                      </a:r>
                    </a:p>
                    <a:p>
                      <a:pPr algn="l">
                        <a:buFont typeface="Arial"/>
                        <a:buNone/>
                      </a:pP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Шашки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64657" marR="64657" marT="32328" marB="323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6489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12. Какие из предложенных видов спорта не включены в олимпиаду?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340768"/>
            <a:ext cx="6131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Зимние олимпийские виды спорта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0619334"/>
              </p:ext>
            </p:extLst>
          </p:nvPr>
        </p:nvGraphicFramePr>
        <p:xfrm>
          <a:off x="457200" y="2171541"/>
          <a:ext cx="8229600" cy="374904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Биатлон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Кёрлинг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Коньковые виды спорта 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Конькобежный спорт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Фигурное катание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Шорт-трек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Лыжные виды спорта 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Горнолыжный спорт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Лыжное </a:t>
                      </a: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двоеборье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Лыжные </a:t>
                      </a: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гонки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Прыжки с трамплина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Сноуборд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Фристайл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Бобслей 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Бобслей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Скелетон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Санный спорт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ookman Old Style" pitchFamily="18" charset="0"/>
                        </a:rPr>
                        <a:t>Хоккей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019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Icy;&amp;ncy;&amp;tcy;&amp;iecy;&amp;rcy;&amp;iecy;&amp;scy;&amp;ncy;&amp;ocy;&amp;iecy; &amp;ocy; &amp;scy;&amp;pcy;&amp;ocy;&amp;rcy;&amp;tcy;&amp;iecy; (&amp;CHcy;&amp;Acy;&amp;Scy;&amp;Tcy;&amp;SOFTcy; 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94175"/>
            <a:ext cx="9144000" cy="703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823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rinixy.ru/pics5/20120809/sport_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41767" y="163997"/>
            <a:ext cx="2160240" cy="315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rinixy.ru/pics5/20120809/sport_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3888" y="3485673"/>
            <a:ext cx="2160240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rinixy.ru/pics5/20120809/sport_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9704" y="304822"/>
            <a:ext cx="302217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rinixy.ru/pics5/20120809/sport_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9702" y="2404433"/>
            <a:ext cx="3022177" cy="21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rinixy.ru/pics5/20120809/sport_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2955" y="4621505"/>
            <a:ext cx="302217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trinixy.ru/pics5/20120809/sport_0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9705" y="4766705"/>
            <a:ext cx="3022174" cy="199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rinixy.ru/pics5/20120809/sport_3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2954" y="278382"/>
            <a:ext cx="308830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trinixy.ru/pics5/20120809/sport_3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2955" y="2321046"/>
            <a:ext cx="3088306" cy="216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912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7106" y="404664"/>
            <a:ext cx="2760718" cy="198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6028" y="404664"/>
            <a:ext cx="2862654" cy="198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91880" y="260648"/>
            <a:ext cx="2089103" cy="297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16615" y="3429000"/>
            <a:ext cx="2064368" cy="322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39141" y="2930794"/>
            <a:ext cx="2336427" cy="34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78" y="2938428"/>
            <a:ext cx="2319374" cy="343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936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044" y="2132856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Паралимпи́йские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и́гры</a:t>
            </a:r>
            <a:r>
              <a:rPr lang="ru-RU" sz="2800" baseline="300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[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— международные спортивные соревнования для инвалидов (кроме инвалидов по слуху). Традиционно проводятся после главных Олимпийских игр, а начиная с 1988 — на тех же спортивных объектах; в 2001 эта практика закреплена соглашением между МОК и Международным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паралимпийским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комитетом (МПК). Летние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паралимпийские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игры проводятся с 1960, а зимние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паралимпийские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игры — с 1976.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http://upload.wikimedia.org/wikipedia/commons/thumb/e/e6/IPC_logo_%282004%29.svg/300px-IPC_logo_%282004%29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94620" y="34798"/>
            <a:ext cx="28575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555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14438"/>
            <a:ext cx="83070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Летние </a:t>
            </a:r>
            <a:r>
              <a:rPr lang="ru-RU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Паралимпийские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 игры 2012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2292" name="Picture 4" descr="&amp;Lcy;&amp;ocy;&amp;gcy;&amp;ocy;&amp;tcy;&amp;icy;&amp;pcy; XIV &amp;Lcy;&amp;iecy;&amp;tcy;&amp;ncy;&amp;icy;&amp;khcy; &amp;Pcy;&amp;acy;&amp;rcy;&amp;acy;&amp;lcy;&amp;icy;&amp;mcy;&amp;pcy;&amp;icy;&amp;jcy;&amp;scy;&amp;kcy;&amp;icy;&amp;khcy; &amp;icy;&amp;gcy;&amp;r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41935" y="1231947"/>
            <a:ext cx="5050067" cy="505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249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1683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Город-организатор 	</a:t>
            </a:r>
            <a:r>
              <a:rPr lang="ru-RU" sz="2800" b="1" dirty="0" smtClean="0">
                <a:solidFill>
                  <a:srgbClr val="0070C0"/>
                </a:solidFill>
              </a:rPr>
              <a:t>Лондон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Страны-участницы 	</a:t>
            </a:r>
            <a:r>
              <a:rPr lang="ru-RU" sz="2800" b="1" dirty="0" smtClean="0">
                <a:solidFill>
                  <a:srgbClr val="0070C0"/>
                </a:solidFill>
              </a:rPr>
              <a:t>165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Количество спортсменов 	</a:t>
            </a:r>
            <a:r>
              <a:rPr lang="ru-RU" sz="2800" b="1" dirty="0" smtClean="0">
                <a:solidFill>
                  <a:srgbClr val="0070C0"/>
                </a:solidFill>
              </a:rPr>
              <a:t>около 4200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Разыгрывается медалей 	</a:t>
            </a:r>
            <a:r>
              <a:rPr lang="ru-RU" sz="2800" b="1" dirty="0" smtClean="0">
                <a:solidFill>
                  <a:srgbClr val="0070C0"/>
                </a:solidFill>
              </a:rPr>
              <a:t>502 в 20 видах спорта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Церемония открытия 	</a:t>
            </a:r>
            <a:r>
              <a:rPr lang="ru-RU" sz="2800" b="1" dirty="0" smtClean="0">
                <a:solidFill>
                  <a:srgbClr val="0070C0"/>
                </a:solidFill>
              </a:rPr>
              <a:t>29 августа 2012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Церемония закрытия 	</a:t>
            </a:r>
            <a:r>
              <a:rPr lang="ru-RU" sz="2800" b="1" dirty="0" smtClean="0">
                <a:solidFill>
                  <a:srgbClr val="0070C0"/>
                </a:solidFill>
              </a:rPr>
              <a:t>9 сентября 2012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Стадион 	</a:t>
            </a:r>
            <a:r>
              <a:rPr lang="ru-RU" sz="2800" b="1" dirty="0" smtClean="0">
                <a:solidFill>
                  <a:srgbClr val="0070C0"/>
                </a:solidFill>
              </a:rPr>
              <a:t>Олимпийский стадион в Лондоне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Picture 4" descr="&amp;Lcy;&amp;ocy;&amp;gcy;&amp;ocy;&amp;tcy;&amp;icy;&amp;pcy; XIV &amp;Lcy;&amp;iecy;&amp;tcy;&amp;ncy;&amp;icy;&amp;khcy; &amp;Pcy;&amp;acy;&amp;rcy;&amp;acy;&amp;lcy;&amp;icy;&amp;mcy;&amp;pcy;&amp;icy;&amp;jcy;&amp;scy;&amp;kcy;&amp;icy;&amp;khcy; &amp;icy;&amp;gcy;&amp;r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404664"/>
            <a:ext cx="2053037" cy="205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088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5sport.ru/uploads/sportsmen/man_0624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2470230" cy="329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645485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 Antiqua" pitchFamily="18" charset="0"/>
              </a:rPr>
              <a:t> </a:t>
            </a:r>
            <a:r>
              <a:rPr lang="ru-RU" sz="2400" dirty="0">
                <a:latin typeface="Bookman Old Style" pitchFamily="18" charset="0"/>
              </a:rPr>
              <a:t>1991 г.р. занимается в отделении плавания для спортсменов с ограниченными возможностями с 1996 г. Залуженный мастер спорта. </a:t>
            </a:r>
            <a:r>
              <a:rPr lang="ru-RU" sz="2400" dirty="0" smtClean="0">
                <a:latin typeface="Bookman Old Style" pitchFamily="18" charset="0"/>
              </a:rPr>
              <a:t> Кокарев Дмитрий.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2054" name="Picture 6" descr="http://www.5sport.ru/uploads/sportsmen/man_8845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8024" y="548679"/>
            <a:ext cx="2448272" cy="329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8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40352" y="59915"/>
            <a:ext cx="1085850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http://old.fedpress.ru/upload/thumbs/Tuesday%2028th%20of%20August%202012/id155360_w1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54705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708920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Bookman Old Style" pitchFamily="18" charset="0"/>
              </a:rPr>
              <a:t>Паралимпийская</a:t>
            </a:r>
            <a:r>
              <a:rPr lang="ru-RU" dirty="0">
                <a:latin typeface="Bookman Old Style" pitchFamily="18" charset="0"/>
              </a:rPr>
              <a:t> чемпионка 2008 года по плаванию, обладатель мирового рекорда на дистанции 100 м брассом Олеся </a:t>
            </a:r>
            <a:r>
              <a:rPr lang="ru-RU" dirty="0" err="1">
                <a:latin typeface="Bookman Old Style" pitchFamily="18" charset="0"/>
              </a:rPr>
              <a:t>Владыкина</a:t>
            </a:r>
            <a:r>
              <a:rPr lang="ru-RU" dirty="0">
                <a:latin typeface="Bookman Old Style" pitchFamily="18" charset="0"/>
              </a:rPr>
              <a:t> стала Послом «Сочи 2014», сообщает корреспондент «</a:t>
            </a:r>
            <a:r>
              <a:rPr lang="ru-RU" dirty="0" err="1">
                <a:latin typeface="Bookman Old Style" pitchFamily="18" charset="0"/>
              </a:rPr>
              <a:t>ФедералПресс</a:t>
            </a:r>
            <a:r>
              <a:rPr lang="ru-RU" dirty="0">
                <a:latin typeface="Bookman Old Style" pitchFamily="18" charset="0"/>
              </a:rPr>
              <a:t>» со ссылкой на пресс-центр Оргкомитета «Сочи-2014».</a:t>
            </a:r>
          </a:p>
          <a:p>
            <a:r>
              <a:rPr lang="ru-RU" dirty="0">
                <a:latin typeface="Bookman Old Style" pitchFamily="18" charset="0"/>
              </a:rPr>
              <a:t> «Мне очень приятно, что ряды Послов «Сочи 2014» пополняются такими удивительными людьми. В свои 20 лет на Играх в Пекине Олеся не только показала выдающиеся спортивные результаты. Она стала примером мужества, силы духа и невероятного желания жить яркой, полноценной жизнью, несмотря ни на что. Уверен, что вместе мы сможем донести </a:t>
            </a:r>
            <a:r>
              <a:rPr lang="ru-RU" dirty="0" err="1">
                <a:latin typeface="Bookman Old Style" pitchFamily="18" charset="0"/>
              </a:rPr>
              <a:t>паралимпийские</a:t>
            </a:r>
            <a:r>
              <a:rPr lang="ru-RU" dirty="0">
                <a:latin typeface="Bookman Old Style" pitchFamily="18" charset="0"/>
              </a:rPr>
              <a:t> ценности до каждого жителя нашей страны», - отметил Президент Оргкомитета «Сочи 2014» Дмитрий Чернышенко, при вручении диплом Посла Игр 2014 года двадцатилетней чемпионке. </a:t>
            </a:r>
          </a:p>
        </p:txBody>
      </p:sp>
    </p:spTree>
    <p:extLst>
      <p:ext uri="{BB962C8B-B14F-4D97-AF65-F5344CB8AC3E}">
        <p14:creationId xmlns:p14="http://schemas.microsoft.com/office/powerpoint/2010/main" xmlns="" val="42722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Pcy;&amp;ocy;&amp;lcy;&amp;ncy;&amp;ocy;&amp;iecy; &amp;rcy;&amp;ucy;&amp;kcy;&amp;ocy;&amp;vcy;&amp;ocy;&amp;dcy;&amp;scy;&amp;tcy;&amp;vcy;&amp;ocy; &amp;pcy;&amp;ocy; &amp;khcy;&amp;icy;&amp;rcy;&amp;ocy;&amp;mcy;&amp;acy;&amp;ncy;&amp;tcy;&amp;icy;&amp;icy;: C&amp;iecy;&amp;kcy;&amp;rcy;&amp;iecy;&amp;tcy;&amp;ycy; &amp;chcy;&amp;tcy;&amp;iecy;&amp;ncy;&amp;icy;&amp;yacy; &amp;lcy;&amp;acy;&amp;dcy;&amp;ocy;&amp;ncy;&amp;icy;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09" r="1660" b="12057"/>
          <a:stretch/>
        </p:blipFill>
        <p:spPr bwMode="auto">
          <a:xfrm>
            <a:off x="1835696" y="980728"/>
            <a:ext cx="5544616" cy="525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476672"/>
            <a:ext cx="206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Narrow" pitchFamily="34" charset="0"/>
              </a:rPr>
              <a:t>Мы с вами</a:t>
            </a:r>
            <a:endParaRPr lang="ru-RU" sz="3200" dirty="0">
              <a:latin typeface="Arial Narrow" pitchFamily="34" charset="0"/>
            </a:endParaRPr>
          </a:p>
        </p:txBody>
      </p:sp>
      <p:pic>
        <p:nvPicPr>
          <p:cNvPr id="5" name="Picture 4" descr="&amp;Kcy;&amp;acy;&amp;rcy;&amp;tcy;&amp;icy;&amp;ncy;&amp;kcy;&amp;acy; 4 &amp;icy;&amp;zcy; 1705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3848" y="3429000"/>
            <a:ext cx="2234454" cy="287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369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sports.ru/images/object_44.1343271169.656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4005063"/>
            <a:ext cx="3643425" cy="243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908720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Олимпийский принцип был определен в 1896 году Пьером де Кубертеном: «Самое важное в Олимпийских играх – не победа, а участие, также как в жизни самое главное – не триумф, а борьба».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74" y="1628800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hlinkClick r:id="rId2"/>
              </a:rPr>
              <a:t>kargasok</a:t>
            </a:r>
            <a:r>
              <a:rPr lang="ru-RU" sz="1400" dirty="0">
                <a:hlinkClick r:id="rId2"/>
              </a:rPr>
              <a:t>.</a:t>
            </a:r>
            <a:r>
              <a:rPr lang="en-US" sz="1400" dirty="0" err="1">
                <a:hlinkClick r:id="rId2"/>
              </a:rPr>
              <a:t>tomsk</a:t>
            </a:r>
            <a:r>
              <a:rPr lang="ru-RU" sz="1400" dirty="0">
                <a:hlinkClick r:id="rId2"/>
              </a:rPr>
              <a:t>.</a:t>
            </a:r>
            <a:r>
              <a:rPr lang="en-US" sz="1400" dirty="0" err="1">
                <a:hlinkClick r:id="rId2"/>
              </a:rPr>
              <a:t>ru</a:t>
            </a:r>
            <a:r>
              <a:rPr lang="ru-RU" sz="1400" dirty="0"/>
              <a:t>›</a:t>
            </a:r>
            <a:r>
              <a:rPr lang="ru-RU" sz="1400" dirty="0">
                <a:hlinkClick r:id="rId3"/>
              </a:rPr>
              <a:t>wp…по…олимпийского-движения.doc</a:t>
            </a:r>
            <a:endParaRPr lang="ru-RU" sz="1400" dirty="0"/>
          </a:p>
          <a:p>
            <a:r>
              <a:rPr lang="ru-RU" sz="1400" dirty="0"/>
              <a:t>Сочи </a:t>
            </a:r>
            <a:r>
              <a:rPr lang="ru-RU" sz="1400" u="sng" dirty="0">
                <a:hlinkClick r:id="rId4"/>
              </a:rPr>
              <a:t>http://yarcube.ru/node/4788</a:t>
            </a:r>
            <a:endParaRPr lang="ru-RU" sz="1400" dirty="0"/>
          </a:p>
          <a:p>
            <a:r>
              <a:rPr lang="ru-RU" sz="1400" dirty="0"/>
              <a:t>Кольца </a:t>
            </a:r>
            <a:r>
              <a:rPr lang="ru-RU" sz="1400" u="sng" dirty="0">
                <a:hlinkClick r:id="rId5"/>
              </a:rPr>
              <a:t>http://vsekommentarii.com/news/2011/11/15/4924165.htm</a:t>
            </a:r>
            <a:endParaRPr lang="ru-RU" sz="1400" dirty="0"/>
          </a:p>
          <a:p>
            <a:r>
              <a:rPr lang="ru-RU" sz="1400" dirty="0"/>
              <a:t>Олимпиада в Греции  </a:t>
            </a:r>
            <a:r>
              <a:rPr lang="ru-RU" sz="1400" u="sng" dirty="0">
                <a:hlinkClick r:id="rId6"/>
              </a:rPr>
              <a:t>http://www.claw.ru/a-man/4160.htm</a:t>
            </a:r>
            <a:endParaRPr lang="ru-RU" sz="1400" dirty="0"/>
          </a:p>
          <a:p>
            <a:r>
              <a:rPr lang="ru-RU" sz="1400" dirty="0"/>
              <a:t>Олимпийская </a:t>
            </a:r>
            <a:r>
              <a:rPr lang="ru-RU" sz="1400" dirty="0" smtClean="0"/>
              <a:t>символика </a:t>
            </a:r>
            <a:r>
              <a:rPr lang="ru-RU" sz="1400" u="sng" dirty="0" smtClean="0">
                <a:hlinkClick r:id="rId7"/>
              </a:rPr>
              <a:t>http</a:t>
            </a:r>
            <a:r>
              <a:rPr lang="ru-RU" sz="1400" u="sng" dirty="0">
                <a:hlinkClick r:id="rId7"/>
              </a:rPr>
              <a:t>://ru.jazz.openfun.org/wiki/%D0%9E%D0%BB%D0%B8%D0%BC%D0%BF%D0%B8%D0%B9%D1%81%D0%BA%D0%B0%D1%8F_%D1%81%D0%B8%D0%BC%D0%B2%D0%BE%D0%BB%D0%B8%D0%BA%D0%B0</a:t>
            </a:r>
            <a:endParaRPr lang="ru-RU" sz="1400" dirty="0"/>
          </a:p>
          <a:p>
            <a:r>
              <a:rPr lang="ru-RU" sz="1400" dirty="0"/>
              <a:t>Горнолыжные трассы Сочи </a:t>
            </a:r>
            <a:r>
              <a:rPr lang="ru-RU" sz="1400" u="sng" dirty="0">
                <a:hlinkClick r:id="rId8"/>
              </a:rPr>
              <a:t>http://sochi-24.ru/sochi-2014/gornym-trassam-kurorta-roza-hutor-dali-nazvaniya.20111220.43040.html</a:t>
            </a:r>
            <a:r>
              <a:rPr lang="ru-RU" sz="1400" dirty="0"/>
              <a:t> </a:t>
            </a:r>
          </a:p>
          <a:p>
            <a:r>
              <a:rPr lang="ru-RU" sz="1400" u="sng" dirty="0"/>
              <a:t>Олимпийская хартия</a:t>
            </a:r>
            <a:r>
              <a:rPr lang="en-US" sz="1400" u="sng" dirty="0"/>
              <a:t> – 1991 </a:t>
            </a:r>
            <a:r>
              <a:rPr lang="en-US" sz="1400" u="sng" dirty="0" err="1">
                <a:hlinkClick r:id="rId9"/>
              </a:rPr>
              <a:t>olympic.ru</a:t>
            </a:r>
            <a:r>
              <a:rPr lang="en-US" sz="1400" dirty="0" err="1"/>
              <a:t>›</a:t>
            </a:r>
            <a:r>
              <a:rPr lang="en-US" sz="1400" u="sng" dirty="0" err="1">
                <a:hlinkClick r:id="rId10"/>
              </a:rPr>
              <a:t>about</a:t>
            </a:r>
            <a:r>
              <a:rPr lang="en-US" sz="1400" u="sng" dirty="0">
                <a:hlinkClick r:id="rId10"/>
              </a:rPr>
              <a:t>-committee/official-documents/</a:t>
            </a:r>
            <a:endParaRPr lang="ru-RU" sz="1400" dirty="0"/>
          </a:p>
          <a:p>
            <a:r>
              <a:rPr lang="ru-RU" sz="1400" dirty="0"/>
              <a:t>МОК - </a:t>
            </a:r>
            <a:r>
              <a:rPr lang="ru-RU" sz="1400" u="sng" dirty="0">
                <a:hlinkClick r:id="rId11"/>
              </a:rPr>
              <a:t>http://www.seamedia.ru/lib/21659835</a:t>
            </a:r>
            <a:r>
              <a:rPr lang="ru-RU" sz="1400" dirty="0"/>
              <a:t> </a:t>
            </a:r>
          </a:p>
          <a:p>
            <a:r>
              <a:rPr lang="ru-RU" sz="1400" dirty="0"/>
              <a:t>Спорт </a:t>
            </a:r>
            <a:r>
              <a:rPr lang="ru-RU" sz="1400" u="sng" dirty="0">
                <a:hlinkClick r:id="rId12"/>
              </a:rPr>
              <a:t>http://mulka.ru/tags/%E3%EE%E4%E0/page/2/</a:t>
            </a:r>
            <a:endParaRPr lang="ru-RU" sz="1400" dirty="0"/>
          </a:p>
          <a:p>
            <a:r>
              <a:rPr lang="ru-RU" sz="1400" dirty="0"/>
              <a:t>Параолимпийские игры - </a:t>
            </a:r>
            <a:r>
              <a:rPr lang="ru-RU" sz="1400" u="sng" dirty="0">
                <a:hlinkClick r:id="rId13"/>
              </a:rPr>
              <a:t>http://ru.wikipedia.org/wiki/%D0%9B%D0%B5%D1%82%D0%BD%D0%B8%D0%B5_%D0%9F%D0%B0%D1%80%D0%B0%D0%BB%D0%B8%D0%BC%D0%BF%D0%B8%D0%B9%D1%81%D0%BA%D0%B8%D0%B5_%D0%B8%D0%B3%D1%80%D1%8B_2012</a:t>
            </a:r>
            <a:endParaRPr lang="ru-RU" sz="1400" dirty="0"/>
          </a:p>
          <a:p>
            <a:r>
              <a:rPr lang="ru-RU" sz="1400" dirty="0" smtClean="0"/>
              <a:t>Эмблема </a:t>
            </a:r>
            <a:r>
              <a:rPr lang="ru-RU" sz="1400" dirty="0" err="1"/>
              <a:t>параолимпийцев</a:t>
            </a:r>
            <a:r>
              <a:rPr lang="ru-RU" sz="1400" dirty="0"/>
              <a:t> России: </a:t>
            </a:r>
            <a:r>
              <a:rPr lang="ru-RU" sz="1400" u="sng" dirty="0">
                <a:hlinkClick r:id="rId14"/>
              </a:rPr>
              <a:t>http://www.paralymp.ru/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400" dirty="0" smtClean="0"/>
              <a:t>Дмитрий Кокарев </a:t>
            </a:r>
            <a:r>
              <a:rPr lang="de-DE" sz="1200" dirty="0" smtClean="0">
                <a:hlinkClick r:id="rId15"/>
              </a:rPr>
              <a:t>http</a:t>
            </a:r>
            <a:r>
              <a:rPr lang="de-DE" sz="1200" dirty="0">
                <a:hlinkClick r:id="rId15"/>
              </a:rPr>
              <a:t>://www.5sport.ru/nnstars/view/Kokarev_Dmitriy</a:t>
            </a:r>
            <a:r>
              <a:rPr lang="de-DE" sz="1200" dirty="0" smtClean="0">
                <a:hlinkClick r:id="rId15"/>
              </a:rPr>
              <a:t>/</a:t>
            </a:r>
            <a:r>
              <a:rPr lang="ru-RU" sz="1200" dirty="0" smtClean="0"/>
              <a:t> </a:t>
            </a:r>
          </a:p>
          <a:p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06905" y="620688"/>
            <a:ext cx="4782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Использованные материалы: 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143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rinixy.ru/pics5/20120809/sport_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9512" y="136558"/>
            <a:ext cx="2572241" cy="188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rinixy.ru/pics5/20120809/sport_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059832" y="116632"/>
            <a:ext cx="2854156" cy="190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rinixy.ru/pics5/20120809/sport_1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8974" y="2180114"/>
            <a:ext cx="2608729" cy="202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rinixy.ru/pics5/20120809/sport_1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156176" y="112313"/>
            <a:ext cx="2854156" cy="191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rinixy.ru/pics5/20120809/sport_1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61953" y="4437112"/>
            <a:ext cx="2589540" cy="194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rinixy.ru/pics5/20120809/sport_1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131840" y="4439966"/>
            <a:ext cx="2854157" cy="197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rinixy.ru/pics5/20120809/sport_27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059832" y="2237326"/>
            <a:ext cx="2756648" cy="190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trinixy.ru/pics5/20120809/sport_2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9206" y="2237326"/>
            <a:ext cx="2859271" cy="190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trinixy.ru/pics5/20120809/sport_3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75267" y="4305939"/>
            <a:ext cx="2843210" cy="207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026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Bookman Old Style" pitchFamily="18" charset="0"/>
              </a:rPr>
              <a:t>Олимпийское движение</a:t>
            </a:r>
            <a:endParaRPr lang="ru-RU" sz="5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6824" cy="1752600"/>
          </a:xfrm>
        </p:spPr>
        <p:txBody>
          <a:bodyPr>
            <a:normAutofit/>
          </a:bodyPr>
          <a:lstStyle/>
          <a:p>
            <a:r>
              <a:rPr lang="de-DE" sz="48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Citius, Altius, Fortius</a:t>
            </a:r>
            <a:endParaRPr lang="ru-RU" sz="4800" dirty="0" smtClean="0">
              <a:solidFill>
                <a:schemeClr val="accent1">
                  <a:lumMod val="75000"/>
                </a:schemeClr>
              </a:solidFill>
              <a:latin typeface="Baskerville Old Face" pitchFamily="18" charset="0"/>
            </a:endParaRP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Быстрее, Выше, Сильнее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50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692696"/>
            <a:ext cx="7772400" cy="38884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Олимпийские игры как основа дружеских взаимоотношений и взаимного уважения между людьми разных стран и национальностей.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90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128792" cy="244827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Вопросы по истории 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олимпийского </a:t>
            </a:r>
            <a:r>
              <a:rPr lang="ru-RU" sz="4000" dirty="0">
                <a:solidFill>
                  <a:srgbClr val="FF0000"/>
                </a:solidFill>
              </a:rPr>
              <a:t>движения.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31640" y="1772816"/>
            <a:ext cx="6903020" cy="459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972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0246" y="450780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1. Сколько колец изображено на Олимпийском флаге?</a:t>
            </a:r>
          </a:p>
        </p:txBody>
      </p:sp>
    </p:spTree>
    <p:extLst>
      <p:ext uri="{BB962C8B-B14F-4D97-AF65-F5344CB8AC3E}">
        <p14:creationId xmlns:p14="http://schemas.microsoft.com/office/powerpoint/2010/main" xmlns="" val="348846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14438"/>
            <a:ext cx="8352928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2"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itchFamily="18" charset="0"/>
                <a:ea typeface="Times New Roman"/>
                <a:cs typeface="Times New Roman"/>
              </a:rPr>
              <a:t>В каком городе состоятся Олимпийские игры в 2014 году?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23628" y="1543163"/>
            <a:ext cx="6840760" cy="513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51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44849"/>
            <a:ext cx="7776864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itchFamily="18" charset="0"/>
                <a:ea typeface="Times New Roman"/>
                <a:cs typeface="Times New Roman"/>
              </a:rPr>
              <a:t>3. Кто основатель современного олимпийского движения?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pic>
        <p:nvPicPr>
          <p:cNvPr id="2050" name="Picture 2" descr="&amp;Kcy;&amp;ucy;&amp;bcy;&amp;iecy;&amp;rcy;&amp;tcy;&amp;iecy;&amp;ncy; &amp;Pcy;&amp;softcy;&amp;iecy;&amp;rcy; &amp;d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484940"/>
            <a:ext cx="26289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1465079"/>
            <a:ext cx="52565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барон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Пьер де Кубертен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578590"/>
            <a:ext cx="56166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(1863—1937)</a:t>
            </a:r>
          </a:p>
          <a:p>
            <a:pPr lvl="0" algn="ctr"/>
            <a:r>
              <a:rPr lang="ru-RU" sz="2400" dirty="0" smtClean="0">
                <a:solidFill>
                  <a:srgbClr val="4F81BD">
                    <a:lumMod val="75000"/>
                  </a:srgbClr>
                </a:solidFill>
                <a:latin typeface="Bookman Old Style" pitchFamily="18" charset="0"/>
              </a:rPr>
              <a:t>Франция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Общественный деятель, историк, литератор, педагог, социолог. Инициатор организации современных ОИ как всемирных спортивных соревнований.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23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639</Words>
  <Application>Microsoft Office PowerPoint</Application>
  <PresentationFormat>Экран (4:3)</PresentationFormat>
  <Paragraphs>128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Олимпийский и Параолимпийский урок </vt:lpstr>
      <vt:lpstr>Слайд 2</vt:lpstr>
      <vt:lpstr>Слайд 3</vt:lpstr>
      <vt:lpstr>Олимпийское движение</vt:lpstr>
      <vt:lpstr>Слайд 5</vt:lpstr>
      <vt:lpstr>Вопросы по истории  олимпийского движения.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Олимпийское движение</dc:title>
  <dc:creator>Пользователь</dc:creator>
  <cp:lastModifiedBy>user</cp:lastModifiedBy>
  <cp:revision>30</cp:revision>
  <dcterms:created xsi:type="dcterms:W3CDTF">2012-08-27T12:30:03Z</dcterms:created>
  <dcterms:modified xsi:type="dcterms:W3CDTF">2017-09-21T10:05:57Z</dcterms:modified>
</cp:coreProperties>
</file>