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97" r:id="rId7"/>
    <p:sldId id="261" r:id="rId8"/>
    <p:sldId id="262" r:id="rId9"/>
    <p:sldId id="263" r:id="rId10"/>
    <p:sldId id="298" r:id="rId11"/>
    <p:sldId id="264" r:id="rId12"/>
    <p:sldId id="265" r:id="rId13"/>
    <p:sldId id="266" r:id="rId14"/>
    <p:sldId id="267" r:id="rId15"/>
    <p:sldId id="268" r:id="rId16"/>
    <p:sldId id="269" r:id="rId17"/>
    <p:sldId id="270" r:id="rId18"/>
    <p:sldId id="271" r:id="rId19"/>
    <p:sldId id="272" r:id="rId20"/>
    <p:sldId id="273" r:id="rId21"/>
    <p:sldId id="274" r:id="rId22"/>
    <p:sldId id="299" r:id="rId23"/>
    <p:sldId id="275" r:id="rId24"/>
    <p:sldId id="276" r:id="rId25"/>
    <p:sldId id="277" r:id="rId26"/>
    <p:sldId id="278" r:id="rId27"/>
    <p:sldId id="279" r:id="rId28"/>
    <p:sldId id="280" r:id="rId29"/>
    <p:sldId id="302" r:id="rId30"/>
    <p:sldId id="281" r:id="rId31"/>
    <p:sldId id="282" r:id="rId32"/>
    <p:sldId id="283" r:id="rId33"/>
    <p:sldId id="284" r:id="rId34"/>
    <p:sldId id="285" r:id="rId35"/>
    <p:sldId id="286" r:id="rId36"/>
    <p:sldId id="287" r:id="rId37"/>
    <p:sldId id="288" r:id="rId38"/>
    <p:sldId id="289" r:id="rId39"/>
    <p:sldId id="292" r:id="rId40"/>
    <p:sldId id="293" r:id="rId41"/>
    <p:sldId id="296"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14.02.2013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14.02.2013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1643050"/>
            <a:ext cx="8429684" cy="3214710"/>
          </a:xfrm>
        </p:spPr>
        <p:txBody>
          <a:bodyPr>
            <a:normAutofit/>
          </a:bodyPr>
          <a:lstStyle/>
          <a:p>
            <a:pPr algn="ctr"/>
            <a:r>
              <a:rPr lang="ru-RU" dirty="0" smtClean="0"/>
              <a:t>Планируемые результаты освоения учебных программ по иностранному языку </a:t>
            </a:r>
            <a:r>
              <a:rPr lang="en-US" dirty="0" smtClean="0"/>
              <a:t/>
            </a:r>
            <a:br>
              <a:rPr lang="en-US" dirty="0" smtClean="0"/>
            </a:br>
            <a:r>
              <a:rPr lang="ru-RU" dirty="0" smtClean="0"/>
              <a:t>(английский язык)</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600" i="1" dirty="0" smtClean="0"/>
              <a:t>Критерии достижения планируемого результата</a:t>
            </a:r>
            <a:endParaRPr lang="ru-RU" sz="2600" dirty="0"/>
          </a:p>
        </p:txBody>
      </p:sp>
      <p:sp>
        <p:nvSpPr>
          <p:cNvPr id="3" name="Содержимое 2"/>
          <p:cNvSpPr>
            <a:spLocks noGrp="1"/>
          </p:cNvSpPr>
          <p:nvPr>
            <p:ph idx="1"/>
          </p:nvPr>
        </p:nvSpPr>
        <p:spPr/>
        <p:txBody>
          <a:bodyPr>
            <a:noAutofit/>
          </a:bodyPr>
          <a:lstStyle/>
          <a:p>
            <a:pPr marL="182563" lvl="2" indent="350838">
              <a:buFont typeface="Wingdings" pitchFamily="2" charset="2"/>
              <a:buChar char="§"/>
            </a:pPr>
            <a:r>
              <a:rPr lang="ru-RU" dirty="0" smtClean="0"/>
              <a:t>Поставленная коммуникативная задача решена: дано описание внешнего вида</a:t>
            </a:r>
          </a:p>
          <a:p>
            <a:pPr marL="182563" lvl="2" indent="350838">
              <a:buFont typeface="Wingdings" pitchFamily="2" charset="2"/>
              <a:buChar char="§"/>
            </a:pPr>
            <a:r>
              <a:rPr lang="ru-RU" dirty="0" smtClean="0"/>
              <a:t>Соблюдена заданная логика высказывания. </a:t>
            </a:r>
          </a:p>
          <a:p>
            <a:pPr marL="182563" lvl="2" indent="350838">
              <a:buFont typeface="Wingdings" pitchFamily="2" charset="2"/>
              <a:buChar char="§"/>
            </a:pPr>
            <a:r>
              <a:rPr lang="ru-RU" dirty="0" smtClean="0"/>
              <a:t>Лексика употреблена адекватною использованы разнообразные лексические единицы и грамматические структуры. Лексико-грамматические ошибки практически отсутствуют.</a:t>
            </a:r>
          </a:p>
          <a:p>
            <a:pPr marL="182563" lvl="2" indent="350838">
              <a:buFont typeface="Wingdings" pitchFamily="2" charset="2"/>
              <a:buChar char="§"/>
            </a:pPr>
            <a:r>
              <a:rPr lang="ru-RU" dirty="0" smtClean="0"/>
              <a:t>Речь учащегося понятна: отсутствуют фонематические ошибки, правильно произнесены практически все звуки в потоке речи, соблюдён правильный ритмико-интонационный рисунок предложений.</a:t>
            </a:r>
          </a:p>
          <a:p>
            <a:pPr marL="182563" lvl="2" indent="350838">
              <a:buFont typeface="Wingdings" pitchFamily="2" charset="2"/>
              <a:buChar char="§"/>
            </a:pPr>
            <a:r>
              <a:rPr lang="ru-RU" dirty="0" smtClean="0"/>
              <a:t>Объём высказывания: не менее 7 предложений.</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a:t>
            </a:r>
            <a:r>
              <a:rPr lang="ru-RU" dirty="0" err="1" smtClean="0"/>
              <a:t>аудирование</a:t>
            </a:r>
            <a:endParaRPr lang="ru-RU" dirty="0"/>
          </a:p>
        </p:txBody>
      </p:sp>
      <p:sp>
        <p:nvSpPr>
          <p:cNvPr id="3" name="Содержимое 2"/>
          <p:cNvSpPr>
            <a:spLocks noGrp="1"/>
          </p:cNvSpPr>
          <p:nvPr>
            <p:ph idx="1"/>
          </p:nvPr>
        </p:nvSpPr>
        <p:spPr/>
        <p:txBody>
          <a:bodyPr>
            <a:normAutofit fontScale="62500" lnSpcReduction="20000"/>
          </a:bodyPr>
          <a:lstStyle/>
          <a:p>
            <a:pPr marL="514350" indent="-514350" algn="ctr">
              <a:buNone/>
            </a:pPr>
            <a:r>
              <a:rPr lang="ru-RU" sz="3400" dirty="0" smtClean="0"/>
              <a:t>Планируемый результат:</a:t>
            </a:r>
          </a:p>
          <a:p>
            <a:pPr marL="365125" indent="-365125" algn="ctr">
              <a:buNone/>
            </a:pPr>
            <a:r>
              <a:rPr lang="ru-RU" sz="3400" dirty="0" smtClean="0"/>
              <a:t>Понимать на слух речь учителя и одноклассников,  </a:t>
            </a:r>
          </a:p>
          <a:p>
            <a:pPr marL="365125" indent="-365125" algn="ctr">
              <a:buNone/>
            </a:pPr>
            <a:r>
              <a:rPr lang="ru-RU" sz="3400" dirty="0" smtClean="0"/>
              <a:t>понимать приведённые ниже выражения классного обихода и реагировать на них вербально или действием:</a:t>
            </a:r>
          </a:p>
          <a:p>
            <a:pPr marL="365125" indent="-365125" algn="ctr">
              <a:buNone/>
            </a:pPr>
            <a:endParaRPr lang="ru-RU" sz="3400" dirty="0" smtClean="0"/>
          </a:p>
          <a:p>
            <a:pPr marL="1965325" lvl="1" indent="-349250">
              <a:buFont typeface="+mj-lt"/>
              <a:buAutoNum type="arabicPeriod"/>
            </a:pPr>
            <a:r>
              <a:rPr lang="en-US" dirty="0" smtClean="0">
                <a:solidFill>
                  <a:schemeClr val="tx1"/>
                </a:solidFill>
              </a:rPr>
              <a:t>Stand up, please! / Sit down, please!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Show me the letter A / your homework.</a:t>
            </a:r>
            <a:endParaRPr lang="ru-RU" sz="2000" dirty="0" smtClean="0">
              <a:solidFill>
                <a:schemeClr val="tx1"/>
              </a:solidFill>
            </a:endParaRPr>
          </a:p>
          <a:p>
            <a:pPr marL="1965325" lvl="1" indent="-349250">
              <a:buFont typeface="+mj-lt"/>
              <a:buAutoNum type="arabicPeriod"/>
            </a:pPr>
            <a:r>
              <a:rPr lang="en-US" dirty="0" smtClean="0">
                <a:solidFill>
                  <a:schemeClr val="tx1"/>
                </a:solidFill>
              </a:rPr>
              <a:t>Get ready for the lesson, please.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Listen to me / to the story.</a:t>
            </a:r>
            <a:endParaRPr lang="ru-RU" sz="2000" dirty="0" smtClean="0">
              <a:solidFill>
                <a:schemeClr val="tx1"/>
              </a:solidFill>
            </a:endParaRPr>
          </a:p>
          <a:p>
            <a:pPr marL="1965325" lvl="1" indent="-349250">
              <a:buFont typeface="+mj-lt"/>
              <a:buAutoNum type="arabicPeriod"/>
            </a:pPr>
            <a:r>
              <a:rPr lang="en-US" dirty="0" smtClean="0">
                <a:solidFill>
                  <a:schemeClr val="tx1"/>
                </a:solidFill>
              </a:rPr>
              <a:t>Repeat after me!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Say it again /Repeat it , please.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Talk to each other, please.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Look at the picture. Say…</a:t>
            </a:r>
            <a:endParaRPr lang="ru-RU" sz="2000" dirty="0" smtClean="0">
              <a:solidFill>
                <a:schemeClr val="tx1"/>
              </a:solidFill>
            </a:endParaRPr>
          </a:p>
          <a:p>
            <a:pPr marL="1965325" lvl="1" indent="-349250">
              <a:buFont typeface="+mj-lt"/>
              <a:buAutoNum type="arabicPeriod"/>
            </a:pPr>
            <a:r>
              <a:rPr lang="en-US" dirty="0" smtClean="0">
                <a:solidFill>
                  <a:schemeClr val="tx1"/>
                </a:solidFill>
              </a:rPr>
              <a:t>Answer my question, please.</a:t>
            </a:r>
            <a:endParaRPr lang="ru-RU" sz="2000" dirty="0" smtClean="0">
              <a:solidFill>
                <a:schemeClr val="tx1"/>
              </a:solidFill>
            </a:endParaRPr>
          </a:p>
          <a:p>
            <a:pPr marL="1965325" lvl="1" indent="-349250">
              <a:buFont typeface="+mj-lt"/>
              <a:buAutoNum type="arabicPeriod"/>
            </a:pPr>
            <a:r>
              <a:rPr lang="en-US" dirty="0" smtClean="0">
                <a:solidFill>
                  <a:schemeClr val="tx1"/>
                </a:solidFill>
              </a:rPr>
              <a:t>Take your seat, please.   </a:t>
            </a:r>
            <a:r>
              <a:rPr lang="ru-RU" dirty="0" smtClean="0">
                <a:solidFill>
                  <a:schemeClr val="tx1"/>
                </a:solidFill>
              </a:rPr>
              <a:t>и т</a:t>
            </a:r>
            <a:r>
              <a:rPr lang="en-US" dirty="0" smtClean="0">
                <a:solidFill>
                  <a:schemeClr val="tx1"/>
                </a:solidFill>
              </a:rPr>
              <a:t>.</a:t>
            </a:r>
            <a:r>
              <a:rPr lang="ru-RU" dirty="0" err="1" smtClean="0">
                <a:solidFill>
                  <a:schemeClr val="tx1"/>
                </a:solidFill>
              </a:rPr>
              <a:t>п</a:t>
            </a:r>
            <a:r>
              <a:rPr lang="en-US" dirty="0" smtClean="0">
                <a:solidFill>
                  <a:schemeClr val="tx1"/>
                </a:solidFill>
              </a:rPr>
              <a:t>.</a:t>
            </a:r>
            <a:endParaRPr lang="ru-RU" sz="2000" dirty="0" smtClean="0">
              <a:solidFill>
                <a:schemeClr val="tx1"/>
              </a:solidFill>
            </a:endParaRPr>
          </a:p>
          <a:p>
            <a:pPr marL="514350" indent="-514350" algn="ctr">
              <a:buNone/>
            </a:pPr>
            <a:endParaRPr lang="ru-RU" dirty="0" smtClean="0"/>
          </a:p>
          <a:p>
            <a:pPr marL="514350" indent="-514350" algn="ct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 calcmode="lin" valueType="num">
                                      <p:cBhvr additive="base">
                                        <p:cTn id="4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 calcmode="lin" valueType="num">
                                      <p:cBhvr additive="base">
                                        <p:cTn id="4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anim calcmode="lin" valueType="num">
                                      <p:cBhvr additive="base">
                                        <p:cTn id="5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
                                            <p:txEl>
                                              <p:pRg st="13" end="13"/>
                                            </p:txEl>
                                          </p:spTgt>
                                        </p:tgtEl>
                                        <p:attrNameLst>
                                          <p:attrName>style.visibility</p:attrName>
                                        </p:attrNameLst>
                                      </p:cBhvr>
                                      <p:to>
                                        <p:strVal val="visible"/>
                                      </p:to>
                                    </p:set>
                                    <p:anim calcmode="lin" valueType="num">
                                      <p:cBhvr additive="base">
                                        <p:cTn id="5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a:t>
            </a:r>
            <a:r>
              <a:rPr lang="ru-RU" dirty="0" err="1" smtClean="0"/>
              <a:t>Аудирование</a:t>
            </a:r>
            <a:r>
              <a:rPr lang="ru-RU" dirty="0" smtClean="0"/>
              <a:t> </a:t>
            </a:r>
            <a:endParaRPr lang="ru-RU" dirty="0"/>
          </a:p>
        </p:txBody>
      </p:sp>
      <p:sp>
        <p:nvSpPr>
          <p:cNvPr id="3" name="Содержимое 2"/>
          <p:cNvSpPr>
            <a:spLocks noGrp="1"/>
          </p:cNvSpPr>
          <p:nvPr>
            <p:ph idx="1"/>
          </p:nvPr>
        </p:nvSpPr>
        <p:spPr>
          <a:xfrm>
            <a:off x="251520" y="1268760"/>
            <a:ext cx="8686800" cy="4525963"/>
          </a:xfrm>
        </p:spPr>
        <p:txBody>
          <a:bodyPr>
            <a:normAutofit/>
          </a:bodyPr>
          <a:lstStyle/>
          <a:p>
            <a:pPr marL="514350" indent="-514350">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p>
          <a:p>
            <a:pPr>
              <a:buNone/>
            </a:pPr>
            <a:r>
              <a:rPr lang="en-US" sz="2400" dirty="0" smtClean="0"/>
              <a:t>    </a:t>
            </a:r>
            <a:r>
              <a:rPr lang="ru-RU" sz="2400" i="1" dirty="0" smtClean="0"/>
              <a:t>Послушай рассказ одноклассника. Назови его любимое время года.</a:t>
            </a:r>
            <a:endParaRPr lang="ru-RU" sz="2400" dirty="0" smtClean="0"/>
          </a:p>
          <a:p>
            <a:r>
              <a:rPr lang="en-US" sz="2400" dirty="0" smtClean="0"/>
              <a:t>It’s hot and sunny. The trees are green. There are many flowers in the parks. I can swim and ride my bike. I don’t go to school. I have holidays</a:t>
            </a:r>
            <a:r>
              <a:rPr lang="ru-RU" sz="2400" dirty="0" smtClean="0"/>
              <a:t>. </a:t>
            </a:r>
            <a:r>
              <a:rPr lang="en-US" sz="2400" dirty="0" smtClean="0"/>
              <a:t>I like</a:t>
            </a:r>
            <a:r>
              <a:rPr lang="ru-RU" sz="2400" dirty="0" smtClean="0"/>
              <a:t>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a:t>
            </a:r>
            <a:r>
              <a:rPr lang="ru-RU" dirty="0" err="1" smtClean="0"/>
              <a:t>аудиование</a:t>
            </a:r>
            <a:endParaRPr lang="ru-RU" dirty="0"/>
          </a:p>
        </p:txBody>
      </p:sp>
      <p:sp>
        <p:nvSpPr>
          <p:cNvPr id="3" name="Содержимое 2"/>
          <p:cNvSpPr>
            <a:spLocks noGrp="1"/>
          </p:cNvSpPr>
          <p:nvPr>
            <p:ph idx="1"/>
          </p:nvPr>
        </p:nvSpPr>
        <p:spPr/>
        <p:txBody>
          <a:bodyPr>
            <a:normAutofit fontScale="85000" lnSpcReduction="20000"/>
          </a:bodyPr>
          <a:lstStyle/>
          <a:p>
            <a:pPr marL="514350" indent="-514350">
              <a:buNone/>
            </a:pPr>
            <a:r>
              <a:rPr lang="ru-RU" u="sng" dirty="0" smtClean="0"/>
              <a:t>Примерные задания</a:t>
            </a:r>
            <a:r>
              <a:rPr lang="en-US" u="sng" dirty="0" smtClean="0"/>
              <a:t> (</a:t>
            </a:r>
            <a:r>
              <a:rPr lang="ru-RU" u="sng" dirty="0" smtClean="0"/>
              <a:t>п</a:t>
            </a:r>
            <a:r>
              <a:rPr lang="ru-RU" dirty="0" smtClean="0"/>
              <a:t>овышенный уровень</a:t>
            </a:r>
            <a:r>
              <a:rPr lang="en-US" dirty="0" smtClean="0"/>
              <a:t>)</a:t>
            </a:r>
            <a:r>
              <a:rPr lang="ru-RU" dirty="0" smtClean="0"/>
              <a:t>:</a:t>
            </a:r>
          </a:p>
          <a:p>
            <a:pPr marL="182563" indent="92075">
              <a:buNone/>
            </a:pPr>
            <a:r>
              <a:rPr lang="ru-RU" i="1" dirty="0" smtClean="0"/>
              <a:t>    Майк и Джил гостят у своего друга. Прослушай телефонный разговор Майкла с мамой, посмотри на рисунки и скажи, в какой комнате остановился Майкл.</a:t>
            </a:r>
          </a:p>
          <a:p>
            <a:pPr marL="182563" indent="92075">
              <a:buNone/>
            </a:pPr>
            <a:endParaRPr lang="ru-RU" i="1" dirty="0" smtClean="0"/>
          </a:p>
          <a:p>
            <a:pPr marL="182563" indent="92075">
              <a:buNone/>
            </a:pPr>
            <a:r>
              <a:rPr lang="ru-RU" i="1" dirty="0" smtClean="0"/>
              <a:t>Укажи правильный ответ </a:t>
            </a:r>
          </a:p>
          <a:p>
            <a:pPr>
              <a:buNone/>
            </a:pPr>
            <a:r>
              <a:rPr lang="ru-RU" dirty="0" smtClean="0"/>
              <a:t>   </a:t>
            </a:r>
            <a:r>
              <a:rPr lang="en-US" dirty="0" smtClean="0"/>
              <a:t>What will Mike do in an hour?</a:t>
            </a:r>
          </a:p>
          <a:p>
            <a:pPr>
              <a:buNone/>
            </a:pPr>
            <a:r>
              <a:rPr lang="en-US" dirty="0" smtClean="0"/>
              <a:t>     </a:t>
            </a:r>
            <a:r>
              <a:rPr lang="en-US" dirty="0" smtClean="0">
                <a:latin typeface="Times New Roman"/>
                <a:cs typeface="Times New Roman"/>
              </a:rPr>
              <a:t>⁪</a:t>
            </a:r>
            <a:r>
              <a:rPr lang="en-US" dirty="0" smtClean="0"/>
              <a:t>He will play computer games.</a:t>
            </a:r>
          </a:p>
          <a:p>
            <a:pPr>
              <a:buNone/>
            </a:pPr>
            <a:r>
              <a:rPr lang="en-US" dirty="0" smtClean="0"/>
              <a:t>     </a:t>
            </a:r>
            <a:r>
              <a:rPr lang="en-US" dirty="0" smtClean="0">
                <a:latin typeface="Times New Roman"/>
                <a:cs typeface="Times New Roman"/>
              </a:rPr>
              <a:t>⁪</a:t>
            </a:r>
            <a:r>
              <a:rPr lang="en-US" dirty="0" smtClean="0"/>
              <a:t>He will read books.</a:t>
            </a:r>
          </a:p>
          <a:p>
            <a:pPr>
              <a:buNone/>
            </a:pPr>
            <a:r>
              <a:rPr lang="en-US" dirty="0" smtClean="0"/>
              <a:t>     </a:t>
            </a:r>
            <a:r>
              <a:rPr lang="en-US" dirty="0" smtClean="0">
                <a:latin typeface="Times New Roman"/>
                <a:cs typeface="Times New Roman"/>
              </a:rPr>
              <a:t>⁪</a:t>
            </a:r>
            <a:r>
              <a:rPr lang="en-US" dirty="0" smtClean="0"/>
              <a:t> He will have a picnic.</a:t>
            </a:r>
          </a:p>
          <a:p>
            <a:pPr>
              <a:buNone/>
            </a:pPr>
            <a:endParaRPr lang="ru-RU" dirty="0" smtClean="0"/>
          </a:p>
          <a:p>
            <a:pPr algn="ctr">
              <a:buNone/>
            </a:pPr>
            <a:endParaRPr lang="ru-RU"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a:t>
            </a:r>
            <a:r>
              <a:rPr lang="ru-RU" dirty="0" err="1" smtClean="0"/>
              <a:t>аудирование</a:t>
            </a:r>
            <a:endParaRPr lang="ru-RU" dirty="0"/>
          </a:p>
        </p:txBody>
      </p:sp>
      <p:sp>
        <p:nvSpPr>
          <p:cNvPr id="3" name="Содержимое 2"/>
          <p:cNvSpPr>
            <a:spLocks noGrp="1"/>
          </p:cNvSpPr>
          <p:nvPr>
            <p:ph idx="1"/>
          </p:nvPr>
        </p:nvSpPr>
        <p:spPr/>
        <p:txBody>
          <a:bodyPr/>
          <a:lstStyle/>
          <a:p>
            <a:pPr algn="ctr">
              <a:buNone/>
            </a:pPr>
            <a:endParaRPr lang="ru-RU" i="1" dirty="0"/>
          </a:p>
        </p:txBody>
      </p:sp>
      <p:pic>
        <p:nvPicPr>
          <p:cNvPr id="4" name="Рисунок 3" descr="c0034373_enl.jpg"/>
          <p:cNvPicPr>
            <a:picLocks noChangeAspect="1"/>
          </p:cNvPicPr>
          <p:nvPr/>
        </p:nvPicPr>
        <p:blipFill>
          <a:blip r:embed="rId2" cstate="print"/>
          <a:stretch>
            <a:fillRect/>
          </a:stretch>
        </p:blipFill>
        <p:spPr>
          <a:xfrm>
            <a:off x="323529" y="2996953"/>
            <a:ext cx="3960440" cy="3081056"/>
          </a:xfrm>
          <a:prstGeom prst="rect">
            <a:avLst/>
          </a:prstGeom>
        </p:spPr>
      </p:pic>
      <p:pic>
        <p:nvPicPr>
          <p:cNvPr id="5" name="Рисунок 4" descr="p01_0908.jpg"/>
          <p:cNvPicPr>
            <a:picLocks noChangeAspect="1"/>
          </p:cNvPicPr>
          <p:nvPr/>
        </p:nvPicPr>
        <p:blipFill>
          <a:blip r:embed="rId3" cstate="print"/>
          <a:stretch>
            <a:fillRect/>
          </a:stretch>
        </p:blipFill>
        <p:spPr>
          <a:xfrm>
            <a:off x="4716016" y="3140968"/>
            <a:ext cx="3864429" cy="30243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t>Текст для </a:t>
            </a:r>
            <a:r>
              <a:rPr lang="ru-RU" sz="2800" dirty="0" err="1" smtClean="0"/>
              <a:t>аудирования</a:t>
            </a:r>
            <a:r>
              <a:rPr lang="ru-RU" sz="2800" dirty="0" smtClean="0"/>
              <a:t> </a:t>
            </a:r>
            <a:endParaRPr lang="ru-RU" sz="2800" dirty="0"/>
          </a:p>
        </p:txBody>
      </p:sp>
      <p:sp>
        <p:nvSpPr>
          <p:cNvPr id="3" name="Содержимое 2"/>
          <p:cNvSpPr>
            <a:spLocks noGrp="1"/>
          </p:cNvSpPr>
          <p:nvPr>
            <p:ph idx="1"/>
          </p:nvPr>
        </p:nvSpPr>
        <p:spPr>
          <a:xfrm>
            <a:off x="179512" y="1340768"/>
            <a:ext cx="8686800" cy="5040560"/>
          </a:xfrm>
        </p:spPr>
        <p:txBody>
          <a:bodyPr>
            <a:normAutofit fontScale="62500" lnSpcReduction="20000"/>
          </a:bodyPr>
          <a:lstStyle/>
          <a:p>
            <a:endParaRPr lang="en-US" dirty="0" smtClean="0"/>
          </a:p>
          <a:p>
            <a:r>
              <a:rPr lang="en-US" dirty="0" smtClean="0"/>
              <a:t>Mike</a:t>
            </a:r>
            <a:r>
              <a:rPr lang="ru-RU" dirty="0" smtClean="0"/>
              <a:t>:        </a:t>
            </a:r>
            <a:r>
              <a:rPr lang="en-US" dirty="0" smtClean="0"/>
              <a:t>Hello</a:t>
            </a:r>
            <a:r>
              <a:rPr lang="ru-RU" dirty="0" smtClean="0"/>
              <a:t>!</a:t>
            </a:r>
          </a:p>
          <a:p>
            <a:r>
              <a:rPr lang="en-US" dirty="0" smtClean="0"/>
              <a:t>Mother</a:t>
            </a:r>
            <a:r>
              <a:rPr lang="ru-RU" dirty="0" smtClean="0"/>
              <a:t>:    </a:t>
            </a:r>
            <a:r>
              <a:rPr lang="en-US" dirty="0" smtClean="0"/>
              <a:t>Hello</a:t>
            </a:r>
            <a:r>
              <a:rPr lang="ru-RU" dirty="0" smtClean="0"/>
              <a:t>, </a:t>
            </a:r>
            <a:r>
              <a:rPr lang="en-US" dirty="0" smtClean="0"/>
              <a:t>Mike</a:t>
            </a:r>
            <a:r>
              <a:rPr lang="ru-RU" dirty="0" smtClean="0"/>
              <a:t>. </a:t>
            </a:r>
            <a:r>
              <a:rPr lang="en-US" dirty="0" smtClean="0"/>
              <a:t>How are you? How is Jill?</a:t>
            </a:r>
            <a:endParaRPr lang="ru-RU" dirty="0" smtClean="0"/>
          </a:p>
          <a:p>
            <a:r>
              <a:rPr lang="en-US" dirty="0" smtClean="0"/>
              <a:t>Mike:</a:t>
            </a:r>
            <a:r>
              <a:rPr lang="ru-RU" dirty="0" smtClean="0"/>
              <a:t>        </a:t>
            </a:r>
            <a:r>
              <a:rPr lang="en-US" dirty="0" smtClean="0"/>
              <a:t>Oh Mum, we’re fine, thanks. I’ve got a room of my own. And </a:t>
            </a:r>
            <a:r>
              <a:rPr lang="ru-RU" dirty="0" smtClean="0"/>
              <a:t>  </a:t>
            </a:r>
          </a:p>
          <a:p>
            <a:r>
              <a:rPr lang="ru-RU" dirty="0" smtClean="0"/>
              <a:t>                 </a:t>
            </a:r>
            <a:r>
              <a:rPr lang="en-US" dirty="0" smtClean="0"/>
              <a:t>Jill does, too.</a:t>
            </a:r>
            <a:endParaRPr lang="ru-RU" dirty="0" smtClean="0"/>
          </a:p>
          <a:p>
            <a:r>
              <a:rPr lang="en-US" dirty="0" smtClean="0"/>
              <a:t>Mother: </a:t>
            </a:r>
            <a:r>
              <a:rPr lang="ru-RU" dirty="0" smtClean="0"/>
              <a:t>    </a:t>
            </a:r>
            <a:r>
              <a:rPr lang="en-US" dirty="0" smtClean="0"/>
              <a:t>Do you like your room?</a:t>
            </a:r>
            <a:endParaRPr lang="ru-RU" dirty="0" smtClean="0"/>
          </a:p>
          <a:p>
            <a:r>
              <a:rPr lang="en-US" dirty="0" smtClean="0"/>
              <a:t>Mike:</a:t>
            </a:r>
            <a:r>
              <a:rPr lang="ru-RU" dirty="0" smtClean="0"/>
              <a:t>         </a:t>
            </a:r>
            <a:r>
              <a:rPr lang="en-US" dirty="0" smtClean="0"/>
              <a:t>Yes, it’s big and nice. Oh, Mum, there is a new computer    </a:t>
            </a:r>
          </a:p>
          <a:p>
            <a:r>
              <a:rPr lang="en-US" dirty="0" smtClean="0"/>
              <a:t>                  here and I play computer games in the afternoon. There are </a:t>
            </a:r>
          </a:p>
          <a:p>
            <a:r>
              <a:rPr lang="en-US" dirty="0" smtClean="0"/>
              <a:t>                  also a lot of books on the shelves.</a:t>
            </a:r>
            <a:endParaRPr lang="ru-RU" dirty="0" smtClean="0"/>
          </a:p>
          <a:p>
            <a:r>
              <a:rPr lang="en-US" dirty="0" smtClean="0"/>
              <a:t>Mother:     Very good. Is it warm in the room?</a:t>
            </a:r>
            <a:endParaRPr lang="ru-RU" dirty="0" smtClean="0"/>
          </a:p>
          <a:p>
            <a:r>
              <a:rPr lang="en-US" dirty="0" smtClean="0"/>
              <a:t>Mike:</a:t>
            </a:r>
            <a:r>
              <a:rPr lang="ru-RU" dirty="0" smtClean="0"/>
              <a:t>         </a:t>
            </a:r>
            <a:r>
              <a:rPr lang="en-US" dirty="0" smtClean="0"/>
              <a:t>Yes, there is a big fireplace in the corner. I like to read books </a:t>
            </a:r>
            <a:endParaRPr lang="ru-RU" dirty="0" smtClean="0"/>
          </a:p>
          <a:p>
            <a:r>
              <a:rPr lang="ru-RU" dirty="0" smtClean="0"/>
              <a:t>                  </a:t>
            </a:r>
            <a:r>
              <a:rPr lang="en-US" dirty="0" smtClean="0"/>
              <a:t>by the fireplace in the evening. </a:t>
            </a:r>
            <a:endParaRPr lang="ru-RU" dirty="0" smtClean="0"/>
          </a:p>
          <a:p>
            <a:r>
              <a:rPr lang="en-US" dirty="0" smtClean="0"/>
              <a:t>Mother: </a:t>
            </a:r>
            <a:r>
              <a:rPr lang="ru-RU" dirty="0" smtClean="0"/>
              <a:t>    </a:t>
            </a:r>
            <a:r>
              <a:rPr lang="en-US" dirty="0" smtClean="0"/>
              <a:t>What’s the weather like today?</a:t>
            </a:r>
            <a:endParaRPr lang="ru-RU" dirty="0" smtClean="0"/>
          </a:p>
          <a:p>
            <a:r>
              <a:rPr lang="en-US" dirty="0" smtClean="0"/>
              <a:t>Mike:</a:t>
            </a:r>
            <a:r>
              <a:rPr lang="ru-RU" dirty="0" smtClean="0"/>
              <a:t>         </a:t>
            </a:r>
            <a:r>
              <a:rPr lang="en-US" dirty="0" smtClean="0"/>
              <a:t>It’s warm and sunny. We’ll have a picnic in an hour with Jill, </a:t>
            </a:r>
            <a:endParaRPr lang="ru-RU" dirty="0" smtClean="0"/>
          </a:p>
          <a:p>
            <a:r>
              <a:rPr lang="ru-RU" dirty="0" smtClean="0"/>
              <a:t>                  </a:t>
            </a:r>
            <a:r>
              <a:rPr lang="en-US" dirty="0" smtClean="0"/>
              <a:t>Simon and his Granny.</a:t>
            </a:r>
            <a:endParaRPr lang="ru-RU" dirty="0" smtClean="0"/>
          </a:p>
          <a:p>
            <a:r>
              <a:rPr lang="en-US" dirty="0" smtClean="0"/>
              <a:t>Mother:</a:t>
            </a:r>
            <a:r>
              <a:rPr lang="ru-RU" dirty="0" smtClean="0"/>
              <a:t>     </a:t>
            </a:r>
            <a:r>
              <a:rPr lang="en-US" dirty="0" smtClean="0"/>
              <a:t>Have a good time, dear!</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a:t>
            </a:r>
            <a:br>
              <a:rPr lang="ru-RU" dirty="0" smtClean="0"/>
            </a:br>
            <a:r>
              <a:rPr lang="ru-RU" dirty="0" err="1" smtClean="0"/>
              <a:t>аудирование</a:t>
            </a:r>
            <a:endParaRPr lang="ru-RU" dirty="0"/>
          </a:p>
        </p:txBody>
      </p:sp>
      <p:sp>
        <p:nvSpPr>
          <p:cNvPr id="3" name="Содержимое 2"/>
          <p:cNvSpPr>
            <a:spLocks noGrp="1"/>
          </p:cNvSpPr>
          <p:nvPr>
            <p:ph idx="1"/>
          </p:nvPr>
        </p:nvSpPr>
        <p:spPr/>
        <p:txBody>
          <a:bodyPr>
            <a:normAutofit/>
          </a:bodyPr>
          <a:lstStyle/>
          <a:p>
            <a:pPr algn="ctr">
              <a:buNone/>
            </a:pPr>
            <a:r>
              <a:rPr lang="ru-RU" i="1" u="sng" dirty="0" smtClean="0"/>
              <a:t>Примерные задания</a:t>
            </a:r>
            <a:r>
              <a:rPr lang="en-US" i="1" u="sng" dirty="0" smtClean="0"/>
              <a:t> (</a:t>
            </a:r>
            <a:r>
              <a:rPr lang="ru-RU" i="1" dirty="0" smtClean="0"/>
              <a:t>повышенный уровень</a:t>
            </a:r>
            <a:r>
              <a:rPr lang="en-US" i="1" u="sng" dirty="0" smtClean="0"/>
              <a:t>)</a:t>
            </a:r>
            <a:r>
              <a:rPr lang="ru-RU" i="1" u="sng" dirty="0" smtClean="0"/>
              <a:t>:</a:t>
            </a:r>
          </a:p>
          <a:p>
            <a:pPr>
              <a:buNone/>
            </a:pPr>
            <a:r>
              <a:rPr lang="ru-RU" i="1" dirty="0" smtClean="0"/>
              <a:t>    </a:t>
            </a:r>
            <a:endParaRPr lang="ru-RU" dirty="0" smtClean="0"/>
          </a:p>
          <a:p>
            <a:pPr>
              <a:buNone/>
            </a:pPr>
            <a:r>
              <a:rPr lang="ru-RU" dirty="0" smtClean="0"/>
              <a:t>   </a:t>
            </a:r>
            <a:r>
              <a:rPr lang="en-US" dirty="0" smtClean="0"/>
              <a:t>What will Mike do in an hour?</a:t>
            </a:r>
          </a:p>
          <a:p>
            <a:pPr>
              <a:buNone/>
            </a:pPr>
            <a:r>
              <a:rPr lang="en-US" dirty="0" smtClean="0"/>
              <a:t>     </a:t>
            </a:r>
            <a:r>
              <a:rPr lang="en-US" dirty="0" smtClean="0">
                <a:latin typeface="Times New Roman"/>
                <a:cs typeface="Times New Roman"/>
              </a:rPr>
              <a:t>⁪</a:t>
            </a:r>
            <a:r>
              <a:rPr lang="en-US" dirty="0" smtClean="0"/>
              <a:t>He will play computer games.</a:t>
            </a:r>
          </a:p>
          <a:p>
            <a:pPr>
              <a:buNone/>
            </a:pPr>
            <a:r>
              <a:rPr lang="en-US" dirty="0" smtClean="0"/>
              <a:t>     </a:t>
            </a:r>
            <a:r>
              <a:rPr lang="en-US" dirty="0" smtClean="0">
                <a:latin typeface="Times New Roman"/>
                <a:cs typeface="Times New Roman"/>
              </a:rPr>
              <a:t>⁪</a:t>
            </a:r>
            <a:r>
              <a:rPr lang="en-US" dirty="0" smtClean="0"/>
              <a:t>He will read books.</a:t>
            </a:r>
          </a:p>
          <a:p>
            <a:pPr>
              <a:buNone/>
            </a:pPr>
            <a:r>
              <a:rPr lang="en-US" dirty="0" smtClean="0"/>
              <a:t>     </a:t>
            </a:r>
            <a:r>
              <a:rPr lang="en-US" dirty="0" smtClean="0">
                <a:latin typeface="Times New Roman"/>
                <a:cs typeface="Times New Roman"/>
              </a:rPr>
              <a:t>⁪</a:t>
            </a:r>
            <a:r>
              <a:rPr lang="en-US" dirty="0" smtClean="0"/>
              <a:t> He will have a picnic.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a:t>
            </a:r>
            <a:br>
              <a:rPr lang="ru-RU" dirty="0" smtClean="0"/>
            </a:br>
            <a:r>
              <a:rPr lang="ru-RU" dirty="0" smtClean="0"/>
              <a:t> чтение</a:t>
            </a:r>
            <a:endParaRPr lang="ru-RU" dirty="0"/>
          </a:p>
        </p:txBody>
      </p:sp>
      <p:sp>
        <p:nvSpPr>
          <p:cNvPr id="3" name="Содержимое 2"/>
          <p:cNvSpPr>
            <a:spLocks noGrp="1"/>
          </p:cNvSpPr>
          <p:nvPr>
            <p:ph idx="1"/>
          </p:nvPr>
        </p:nvSpPr>
        <p:spPr/>
        <p:txBody>
          <a:bodyPr>
            <a:normAutofit fontScale="92500" lnSpcReduction="10000"/>
          </a:bodyPr>
          <a:lstStyle/>
          <a:p>
            <a:pPr marL="514350" indent="-514350" algn="ctr">
              <a:buNone/>
            </a:pPr>
            <a:endParaRPr lang="ru-RU" dirty="0" smtClean="0"/>
          </a:p>
          <a:p>
            <a:pPr marL="514350" indent="-514350" algn="ctr">
              <a:buNone/>
            </a:pPr>
            <a:r>
              <a:rPr lang="ru-RU" dirty="0" smtClean="0"/>
              <a:t>Планируемые результаты:</a:t>
            </a:r>
          </a:p>
          <a:p>
            <a:pPr marL="365125" indent="260350">
              <a:buNone/>
            </a:pPr>
            <a:r>
              <a:rPr lang="ru-RU" dirty="0" smtClean="0"/>
              <a:t>Чтение вслух небольшого текста, построенного на изученном языковом материале, соблюдая правила произношения и соответствующую интонацию.</a:t>
            </a:r>
          </a:p>
          <a:p>
            <a:pPr marL="365125" indent="260350">
              <a:buNone/>
            </a:pPr>
            <a:r>
              <a:rPr lang="ru-RU" dirty="0" smtClean="0"/>
              <a:t>Чтение про себя и понимание содержания небольшого текста, построенного в основном на изученном языковом материале.</a:t>
            </a:r>
          </a:p>
          <a:p>
            <a:pPr marL="365125" indent="260350">
              <a:buNone/>
            </a:pPr>
            <a:endParaRPr lang="ru-RU" dirty="0" smtClean="0"/>
          </a:p>
          <a:p>
            <a:pPr marL="365125" indent="260350">
              <a:buNone/>
            </a:pPr>
            <a:endParaRPr lang="ru-RU" dirty="0" smtClean="0"/>
          </a:p>
          <a:p>
            <a:pPr marL="365125" indent="260350">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linds(horizontal)">
                                      <p:cBhvr>
                                        <p:cTn id="10" dur="500"/>
                                        <p:tgtEl>
                                          <p:spTgt spid="3">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blinds(horizontal)">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Коммуникативные умения. чтение</a:t>
            </a:r>
            <a:endParaRPr lang="ru-RU" sz="3200" dirty="0"/>
          </a:p>
        </p:txBody>
      </p:sp>
      <p:sp>
        <p:nvSpPr>
          <p:cNvPr id="3" name="Содержимое 2"/>
          <p:cNvSpPr>
            <a:spLocks noGrp="1"/>
          </p:cNvSpPr>
          <p:nvPr>
            <p:ph idx="1"/>
          </p:nvPr>
        </p:nvSpPr>
        <p:spPr>
          <a:xfrm>
            <a:off x="179512" y="1556792"/>
            <a:ext cx="8686800" cy="4525963"/>
          </a:xfrm>
        </p:spPr>
        <p:txBody>
          <a:bodyPr>
            <a:normAutofit lnSpcReduction="10000"/>
          </a:bodyPr>
          <a:lstStyle/>
          <a:p>
            <a:pPr marL="514350" indent="-514350" algn="ctr">
              <a:buFont typeface="+mj-lt"/>
              <a:buAutoNum type="arabicPeriod" startAt="3"/>
            </a:pPr>
            <a:endParaRPr lang="ru-RU" dirty="0" smtClean="0"/>
          </a:p>
          <a:p>
            <a:pPr marL="514350" indent="-514350">
              <a:buFont typeface="+mj-lt"/>
              <a:buAutoNum type="arabicPeriod" startAt="3"/>
            </a:pPr>
            <a:endParaRPr lang="ru-RU" dirty="0" smtClean="0"/>
          </a:p>
          <a:p>
            <a:pPr marL="365125" indent="260350">
              <a:buNone/>
            </a:pPr>
            <a:r>
              <a:rPr lang="ru-RU" sz="2800" dirty="0" smtClean="0"/>
              <a:t>Все тексты</a:t>
            </a:r>
            <a:r>
              <a:rPr lang="en-US" sz="2800" dirty="0" smtClean="0"/>
              <a:t>, </a:t>
            </a:r>
            <a:r>
              <a:rPr lang="ru-RU" sz="2800" dirty="0" smtClean="0"/>
              <a:t>предлагаемые учащимся</a:t>
            </a:r>
            <a:r>
              <a:rPr lang="en-US" sz="2800" dirty="0" smtClean="0"/>
              <a:t>, </a:t>
            </a:r>
            <a:r>
              <a:rPr lang="ru-RU" sz="2800" dirty="0" smtClean="0"/>
              <a:t>должны соответствовать предметному содержанию речи. </a:t>
            </a:r>
          </a:p>
          <a:p>
            <a:pPr marL="365125" indent="260350">
              <a:buNone/>
            </a:pPr>
            <a:r>
              <a:rPr lang="ru-RU" sz="2800" dirty="0" smtClean="0"/>
              <a:t>Объём текстов для чтения вслух не должен быть более 100 слов, включая предлоги и артикли. Объём текстов для чтения про себя с пониманием основного содержания – не более 250 слов.</a:t>
            </a:r>
          </a:p>
          <a:p>
            <a:pPr marL="514350" indent="-514350">
              <a:buFont typeface="+mj-lt"/>
              <a:buAutoNum type="arabicPeriod" startAt="3"/>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чтение</a:t>
            </a:r>
            <a:endParaRPr lang="ru-RU" dirty="0"/>
          </a:p>
        </p:txBody>
      </p:sp>
      <p:sp>
        <p:nvSpPr>
          <p:cNvPr id="3" name="Содержимое 2"/>
          <p:cNvSpPr>
            <a:spLocks noGrp="1"/>
          </p:cNvSpPr>
          <p:nvPr>
            <p:ph idx="1"/>
          </p:nvPr>
        </p:nvSpPr>
        <p:spPr/>
        <p:txBody>
          <a:bodyPr>
            <a:normAutofit fontScale="92500" lnSpcReduction="20000"/>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p>
          <a:p>
            <a:pPr>
              <a:buNone/>
            </a:pPr>
            <a:r>
              <a:rPr lang="en-US" i="1" dirty="0" smtClean="0">
                <a:latin typeface="Times New Roman"/>
                <a:cs typeface="Times New Roman"/>
              </a:rPr>
              <a:t> </a:t>
            </a:r>
            <a:r>
              <a:rPr lang="ru-RU" sz="2400" i="1" dirty="0" smtClean="0"/>
              <a:t>Прочитай рассказ вслух, соблюдая правила произношения</a:t>
            </a:r>
            <a:endParaRPr lang="en-US" sz="2400" i="1" dirty="0" smtClean="0"/>
          </a:p>
          <a:p>
            <a:pPr marL="182563" indent="-182563">
              <a:buNone/>
            </a:pPr>
            <a:r>
              <a:rPr lang="en-US" sz="2400" dirty="0" smtClean="0"/>
              <a:t>Ann:  	Alex, can you help me to draw a picture of grandpa’s 	farm?</a:t>
            </a:r>
          </a:p>
          <a:p>
            <a:pPr marL="182563" indent="-182563">
              <a:buNone/>
            </a:pPr>
            <a:r>
              <a:rPr lang="en-US" sz="2400" dirty="0" smtClean="0"/>
              <a:t>Alex: 	OK. What can I do?</a:t>
            </a:r>
          </a:p>
          <a:p>
            <a:pPr marL="182563" indent="-182563">
              <a:buNone/>
            </a:pPr>
            <a:r>
              <a:rPr lang="en-US" sz="2400" dirty="0" smtClean="0"/>
              <a:t>Ann:	Can you draw a bridge over the river?</a:t>
            </a:r>
          </a:p>
          <a:p>
            <a:pPr marL="182563" indent="-182563">
              <a:buNone/>
            </a:pPr>
            <a:r>
              <a:rPr lang="en-US" sz="2400" dirty="0" smtClean="0"/>
              <a:t>Alex: 	Yes, here it is. It’s an old brown bridge.</a:t>
            </a:r>
          </a:p>
          <a:p>
            <a:pPr marL="182563" indent="-182563">
              <a:buNone/>
            </a:pPr>
            <a:r>
              <a:rPr lang="en-US" sz="2400" dirty="0" smtClean="0">
                <a:cs typeface="Times New Roman"/>
              </a:rPr>
              <a:t>Ann:	Fine! It’s a nice bridge! Can you draw a horse?</a:t>
            </a:r>
          </a:p>
          <a:p>
            <a:pPr marL="182563" indent="-182563">
              <a:buNone/>
            </a:pPr>
            <a:r>
              <a:rPr lang="en-US" sz="2400" dirty="0" smtClean="0">
                <a:cs typeface="Times New Roman"/>
              </a:rPr>
              <a:t>Alex:	Of course! Now, you have got a big black horse.</a:t>
            </a:r>
          </a:p>
          <a:p>
            <a:pPr marL="182563" indent="-182563">
              <a:buNone/>
            </a:pPr>
            <a:r>
              <a:rPr lang="en-US" sz="2400" dirty="0" smtClean="0">
                <a:cs typeface="Times New Roman"/>
              </a:rPr>
              <a:t>Ann:	I like this black house. Now, let’s draw our grandpa’s house.</a:t>
            </a:r>
          </a:p>
          <a:p>
            <a:pPr marL="182563" indent="-182563">
              <a:buNone/>
            </a:pPr>
            <a:r>
              <a:rPr lang="en-US" sz="2400" dirty="0" smtClean="0">
                <a:cs typeface="Times New Roman"/>
              </a:rPr>
              <a:t>Alex: 	Oh, it’s 9 o’clock. It’s time to go to bed. We’ll draw the house 	tomorrow.</a:t>
            </a:r>
          </a:p>
          <a:p>
            <a:pPr marL="182563" indent="-182563">
              <a:buNone/>
            </a:pPr>
            <a:r>
              <a:rPr lang="en-US" sz="2400" dirty="0" smtClean="0">
                <a:cs typeface="Times New Roman"/>
              </a:rPr>
              <a:t>Ann:	OK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additive="base">
                                        <p:cTn id="3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additive="base">
                                        <p:cTn id="4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additive="base">
                                        <p:cTn id="4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Коммуникативные умения</a:t>
            </a:r>
            <a:endParaRPr lang="ru-RU" dirty="0"/>
          </a:p>
        </p:txBody>
      </p:sp>
      <p:sp>
        <p:nvSpPr>
          <p:cNvPr id="3" name="Содержимое 2"/>
          <p:cNvSpPr>
            <a:spLocks noGrp="1"/>
          </p:cNvSpPr>
          <p:nvPr>
            <p:ph idx="1"/>
          </p:nvPr>
        </p:nvSpPr>
        <p:spPr/>
        <p:txBody>
          <a:bodyPr/>
          <a:lstStyle/>
          <a:p>
            <a:pPr algn="ctr">
              <a:buFont typeface="Wingdings" pitchFamily="2" charset="2"/>
              <a:buChar char="Ø"/>
            </a:pPr>
            <a:r>
              <a:rPr lang="ru-RU" dirty="0" smtClean="0"/>
              <a:t>Говорение</a:t>
            </a:r>
          </a:p>
          <a:p>
            <a:pPr algn="ctr">
              <a:buFont typeface="Wingdings" pitchFamily="2" charset="2"/>
              <a:buChar char="Ø"/>
            </a:pPr>
            <a:r>
              <a:rPr lang="ru-RU" dirty="0" err="1" smtClean="0"/>
              <a:t>Аудирование</a:t>
            </a:r>
            <a:endParaRPr lang="ru-RU" dirty="0" smtClean="0"/>
          </a:p>
          <a:p>
            <a:pPr algn="ctr">
              <a:buFont typeface="Wingdings" pitchFamily="2" charset="2"/>
              <a:buChar char="Ø"/>
            </a:pPr>
            <a:r>
              <a:rPr lang="ru-RU" dirty="0" smtClean="0"/>
              <a:t>Чтение</a:t>
            </a:r>
          </a:p>
          <a:p>
            <a:pPr algn="ctr">
              <a:buFont typeface="Wingdings" pitchFamily="2" charset="2"/>
              <a:buChar char="Ø"/>
            </a:pPr>
            <a:r>
              <a:rPr lang="ru-RU" dirty="0" smtClean="0"/>
              <a:t>Письмо</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чтение</a:t>
            </a:r>
            <a:endParaRPr lang="ru-RU" dirty="0"/>
          </a:p>
        </p:txBody>
      </p:sp>
      <p:sp>
        <p:nvSpPr>
          <p:cNvPr id="3" name="Содержимое 2"/>
          <p:cNvSpPr>
            <a:spLocks noGrp="1"/>
          </p:cNvSpPr>
          <p:nvPr>
            <p:ph idx="1"/>
          </p:nvPr>
        </p:nvSpPr>
        <p:spPr/>
        <p:txBody>
          <a:bodyPr>
            <a:normAutofit fontScale="85000" lnSpcReduction="10000"/>
          </a:bodyPr>
          <a:lstStyle/>
          <a:p>
            <a:pPr algn="ctr">
              <a:buNone/>
            </a:pPr>
            <a:r>
              <a:rPr lang="ru-RU" u="sng" dirty="0" smtClean="0"/>
              <a:t>Примерные задания</a:t>
            </a:r>
            <a:r>
              <a:rPr lang="en-US" u="sng" dirty="0" smtClean="0"/>
              <a:t> (</a:t>
            </a:r>
            <a:r>
              <a:rPr lang="ru-RU" u="sng" dirty="0" smtClean="0"/>
              <a:t>п</a:t>
            </a:r>
            <a:r>
              <a:rPr lang="ru-RU" dirty="0" smtClean="0"/>
              <a:t>овышенный уровень</a:t>
            </a:r>
            <a:r>
              <a:rPr lang="en-US" dirty="0" smtClean="0"/>
              <a:t>)</a:t>
            </a:r>
            <a:r>
              <a:rPr lang="ru-RU" dirty="0" smtClean="0"/>
              <a:t>:</a:t>
            </a:r>
          </a:p>
          <a:p>
            <a:pPr>
              <a:buNone/>
            </a:pPr>
            <a:r>
              <a:rPr lang="ru-RU" i="1" dirty="0" smtClean="0"/>
              <a:t>  Прочитай текст. Закончи предложение, выбрав из предложенных вариантов тот, который соответствует содержанию текста.  </a:t>
            </a:r>
            <a:endParaRPr lang="ru-RU" i="1" dirty="0" smtClean="0">
              <a:latin typeface="Times New Roman"/>
              <a:cs typeface="Times New Roman"/>
            </a:endParaRPr>
          </a:p>
          <a:p>
            <a:pPr>
              <a:buNone/>
            </a:pPr>
            <a:endParaRPr lang="ru-RU" i="1" dirty="0" smtClean="0"/>
          </a:p>
          <a:p>
            <a:pPr>
              <a:buNone/>
            </a:pPr>
            <a:r>
              <a:rPr lang="ru-RU" i="1" dirty="0" smtClean="0"/>
              <a:t>    </a:t>
            </a:r>
            <a:r>
              <a:rPr lang="en-US" dirty="0" smtClean="0"/>
              <a:t>Jane didn’t help her mother to make the apple pie, because she…</a:t>
            </a:r>
          </a:p>
          <a:p>
            <a:pPr>
              <a:buNone/>
            </a:pPr>
            <a:r>
              <a:rPr lang="en-US" dirty="0" smtClean="0"/>
              <a:t>     </a:t>
            </a:r>
            <a:r>
              <a:rPr lang="en-US" dirty="0" smtClean="0">
                <a:latin typeface="Times New Roman"/>
                <a:cs typeface="Times New Roman"/>
              </a:rPr>
              <a:t>⁪</a:t>
            </a:r>
            <a:r>
              <a:rPr lang="en-US" dirty="0" smtClean="0"/>
              <a:t>didn’t like to go shopping</a:t>
            </a:r>
          </a:p>
          <a:p>
            <a:pPr>
              <a:buNone/>
            </a:pPr>
            <a:r>
              <a:rPr lang="en-US" dirty="0" smtClean="0"/>
              <a:t>     </a:t>
            </a:r>
            <a:r>
              <a:rPr lang="en-US" dirty="0" smtClean="0">
                <a:latin typeface="Times New Roman"/>
                <a:cs typeface="Times New Roman"/>
              </a:rPr>
              <a:t>⁪</a:t>
            </a:r>
            <a:r>
              <a:rPr lang="en-US" dirty="0" smtClean="0"/>
              <a:t>didn’t like apple pies.</a:t>
            </a:r>
          </a:p>
          <a:p>
            <a:pPr>
              <a:buNone/>
            </a:pPr>
            <a:r>
              <a:rPr lang="en-US" dirty="0" smtClean="0"/>
              <a:t>     </a:t>
            </a:r>
            <a:r>
              <a:rPr lang="en-US" dirty="0" smtClean="0">
                <a:latin typeface="Times New Roman"/>
                <a:cs typeface="Times New Roman"/>
              </a:rPr>
              <a:t>⁪</a:t>
            </a:r>
            <a:r>
              <a:rPr lang="en-US" dirty="0" smtClean="0"/>
              <a:t>didn’t like to help her mum.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57200"/>
            <a:ext cx="8668072" cy="595536"/>
          </a:xfrm>
        </p:spPr>
        <p:txBody>
          <a:bodyPr>
            <a:normAutofit fontScale="90000"/>
          </a:bodyPr>
          <a:lstStyle/>
          <a:p>
            <a:pPr algn="ctr"/>
            <a:r>
              <a:rPr lang="ru-RU" dirty="0" smtClean="0"/>
              <a:t>Текст для Чтения </a:t>
            </a:r>
            <a:endParaRPr lang="ru-RU" dirty="0"/>
          </a:p>
        </p:txBody>
      </p:sp>
      <p:sp>
        <p:nvSpPr>
          <p:cNvPr id="3" name="Содержимое 2"/>
          <p:cNvSpPr>
            <a:spLocks noGrp="1"/>
          </p:cNvSpPr>
          <p:nvPr>
            <p:ph idx="1"/>
          </p:nvPr>
        </p:nvSpPr>
        <p:spPr>
          <a:xfrm>
            <a:off x="323528" y="1268760"/>
            <a:ext cx="8668072" cy="4811365"/>
          </a:xfrm>
        </p:spPr>
        <p:txBody>
          <a:bodyPr>
            <a:normAutofit fontScale="62500" lnSpcReduction="20000"/>
          </a:bodyPr>
          <a:lstStyle/>
          <a:p>
            <a:pPr marL="92075" indent="273050">
              <a:buNone/>
            </a:pPr>
            <a:r>
              <a:rPr lang="en-US" dirty="0" smtClean="0"/>
              <a:t>Jane and her mother lived in a small house. The girl’s mother was very busy. Every day she cleaned the rooms, washed the dishes, cooked, fed the pets, and watered the trees and the flowers in the garden. But Jane didn’t help her mother. She didn’t like to work.</a:t>
            </a:r>
          </a:p>
          <a:p>
            <a:pPr marL="92075" indent="273050">
              <a:buNone/>
            </a:pPr>
            <a:r>
              <a:rPr lang="en-US" dirty="0" smtClean="0"/>
              <a:t>One morning the girl’s mother said, “Today is Sunday. I want to make an apple pie”. Jane said, “That sounds good.” then the girl’s mother said, “Do you want to help me? Go to the garden and bring back some apples for our apple pie, please”.</a:t>
            </a:r>
          </a:p>
          <a:p>
            <a:pPr marL="92075" indent="273050">
              <a:buNone/>
            </a:pPr>
            <a:r>
              <a:rPr lang="en-US" dirty="0" smtClean="0"/>
              <a:t>Jane said, “Not I. I don’t want to.</a:t>
            </a:r>
          </a:p>
          <a:p>
            <a:pPr marL="92075" indent="273050">
              <a:buNone/>
            </a:pPr>
            <a:r>
              <a:rPr lang="en-US" dirty="0" smtClean="0"/>
              <a:t>The mother went to the green garden and brought some apples for the apple pie. Then she said, “Jane, do </a:t>
            </a:r>
            <a:r>
              <a:rPr lang="en-US" dirty="0" err="1" smtClean="0"/>
              <a:t>do</a:t>
            </a:r>
            <a:r>
              <a:rPr lang="en-US" dirty="0" smtClean="0"/>
              <a:t> not want to help me? Go to the shop and buy some sugar for the apple pie. Please.”</a:t>
            </a:r>
          </a:p>
          <a:p>
            <a:pPr marL="92075" indent="273050">
              <a:buNone/>
            </a:pPr>
            <a:r>
              <a:rPr lang="en-US" dirty="0" smtClean="0"/>
              <a:t>But the girl said, “Not I. I don’t want to.” So the mother went to the shop and brought some sugar for the apple pie.</a:t>
            </a:r>
          </a:p>
          <a:p>
            <a:pPr marL="92075" indent="273050">
              <a:buNone/>
            </a:pPr>
            <a:r>
              <a:rPr lang="en-US" dirty="0" smtClean="0"/>
              <a:t>When the apple pie was ready, the mother said, “The apple </a:t>
            </a:r>
            <a:r>
              <a:rPr lang="en-US" dirty="0" err="1" smtClean="0"/>
              <a:t>pir</a:t>
            </a:r>
            <a:r>
              <a:rPr lang="en-US" dirty="0" smtClean="0"/>
              <a:t> is very good! Do you want to help me, Jane?”</a:t>
            </a:r>
          </a:p>
          <a:p>
            <a:pPr marL="92075" indent="273050">
              <a:buNone/>
            </a:pPr>
            <a:r>
              <a:rPr lang="en-US" dirty="0" smtClean="0"/>
              <a:t>Jane said,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чтение</a:t>
            </a:r>
            <a:endParaRPr lang="ru-RU" dirty="0"/>
          </a:p>
        </p:txBody>
      </p:sp>
      <p:sp>
        <p:nvSpPr>
          <p:cNvPr id="3" name="Содержимое 2"/>
          <p:cNvSpPr>
            <a:spLocks noGrp="1"/>
          </p:cNvSpPr>
          <p:nvPr>
            <p:ph idx="1"/>
          </p:nvPr>
        </p:nvSpPr>
        <p:spPr>
          <a:xfrm>
            <a:off x="457200" y="1340768"/>
            <a:ext cx="8219256" cy="4525963"/>
          </a:xfrm>
        </p:spPr>
        <p:txBody>
          <a:bodyPr>
            <a:normAutofit fontScale="92500" lnSpcReduction="10000"/>
          </a:bodyPr>
          <a:lstStyle/>
          <a:p>
            <a:pPr>
              <a:buNone/>
            </a:pPr>
            <a:r>
              <a:rPr lang="en-US" i="1" dirty="0" smtClean="0"/>
              <a:t>	</a:t>
            </a:r>
            <a:r>
              <a:rPr lang="ru-RU" i="1" dirty="0" smtClean="0"/>
              <a:t>Критерии достижения планируемого результата</a:t>
            </a:r>
            <a:r>
              <a:rPr lang="ru-RU" dirty="0" smtClean="0"/>
              <a:t>:</a:t>
            </a:r>
            <a:endParaRPr lang="ru-RU" sz="2400" dirty="0" smtClean="0"/>
          </a:p>
          <a:p>
            <a:pPr lvl="1">
              <a:buFont typeface="Wingdings" pitchFamily="2" charset="2"/>
              <a:buChar char="§"/>
            </a:pPr>
            <a:r>
              <a:rPr lang="ru-RU" dirty="0" smtClean="0"/>
              <a:t>Текст прочитан без ошибок в произношении слов.</a:t>
            </a:r>
            <a:endParaRPr lang="en-US" dirty="0" smtClean="0"/>
          </a:p>
          <a:p>
            <a:pPr lvl="1">
              <a:buFont typeface="Wingdings" pitchFamily="2" charset="2"/>
              <a:buChar char="§"/>
            </a:pPr>
            <a:r>
              <a:rPr lang="ru-RU" dirty="0" smtClean="0"/>
              <a:t>Соблюдено правильное ударение в словах и фразах.</a:t>
            </a:r>
            <a:endParaRPr lang="en-US" dirty="0" smtClean="0"/>
          </a:p>
          <a:p>
            <a:pPr lvl="1">
              <a:buFont typeface="Wingdings" pitchFamily="2" charset="2"/>
              <a:buChar char="§"/>
            </a:pPr>
            <a:r>
              <a:rPr lang="ru-RU" dirty="0" smtClean="0"/>
              <a:t>Соблюдена интонация, соответствующая коммуникативным типам предложений</a:t>
            </a:r>
            <a:endParaRPr lang="en-US" dirty="0" smtClean="0"/>
          </a:p>
          <a:p>
            <a:pPr lvl="1">
              <a:buFont typeface="Wingdings" pitchFamily="2" charset="2"/>
              <a:buChar char="§"/>
            </a:pPr>
            <a:r>
              <a:rPr lang="ru-RU" dirty="0" smtClean="0"/>
              <a:t>Текст прочитан со скоростью, позволяющей осознавать смысл прочитанного.</a:t>
            </a:r>
            <a:endParaRPr lang="en-US" dirty="0" smtClean="0"/>
          </a:p>
          <a:p>
            <a:pPr lvl="1">
              <a:buFont typeface="Wingdings" pitchFamily="2" charset="2"/>
              <a:buChar char="§"/>
            </a:pPr>
            <a:r>
              <a:rPr lang="ru-RU" dirty="0" smtClean="0"/>
              <a:t>Выбран верный ответ. </a:t>
            </a:r>
            <a:endParaRPr lang="ru-RU" sz="2400"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Коммуникативные умения. письмо</a:t>
            </a:r>
            <a:endParaRPr lang="ru-RU" sz="3200" dirty="0"/>
          </a:p>
        </p:txBody>
      </p:sp>
      <p:sp>
        <p:nvSpPr>
          <p:cNvPr id="3" name="Содержимое 2"/>
          <p:cNvSpPr>
            <a:spLocks noGrp="1"/>
          </p:cNvSpPr>
          <p:nvPr>
            <p:ph idx="1"/>
          </p:nvPr>
        </p:nvSpPr>
        <p:spPr/>
        <p:txBody>
          <a:bodyPr/>
          <a:lstStyle/>
          <a:p>
            <a:pPr marL="514350" indent="-514350" algn="ctr">
              <a:buFont typeface="+mj-lt"/>
              <a:buAutoNum type="arabicPeriod"/>
            </a:pPr>
            <a:r>
              <a:rPr lang="ru-RU" dirty="0" smtClean="0"/>
              <a:t>Списывание текста и выписывание из него слов, словосочетаний, простых предложений.</a:t>
            </a:r>
          </a:p>
          <a:p>
            <a:pPr marL="514350" indent="-514350" algn="ctr">
              <a:buFont typeface="+mj-lt"/>
              <a:buAutoNum type="arabicPeriod" startAt="3"/>
            </a:pPr>
            <a:r>
              <a:rPr lang="ru-RU" dirty="0" smtClean="0"/>
              <a:t>Написание по образцу краткого письма зарубежному другу.</a:t>
            </a:r>
          </a:p>
          <a:p>
            <a:pPr marL="514350" indent="-514350" algn="ctr">
              <a:buFont typeface="+mj-lt"/>
              <a:buAutoNum type="arabicPeriod" startAt="3"/>
            </a:pPr>
            <a:r>
              <a:rPr lang="ru-RU" dirty="0" smtClean="0"/>
              <a:t>Написание поздравительной открытки с Новым годом, Рождеством, днём рождения (с опорой на образец).</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письмо</a:t>
            </a:r>
            <a:endParaRPr lang="ru-RU" sz="3200" dirty="0"/>
          </a:p>
        </p:txBody>
      </p:sp>
      <p:sp>
        <p:nvSpPr>
          <p:cNvPr id="3" name="Содержимое 2"/>
          <p:cNvSpPr>
            <a:spLocks noGrp="1"/>
          </p:cNvSpPr>
          <p:nvPr>
            <p:ph idx="1"/>
          </p:nvPr>
        </p:nvSpPr>
        <p:spPr/>
        <p:txBody>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p>
          <a:p>
            <a:pPr algn="ctr">
              <a:buNone/>
            </a:pPr>
            <a:r>
              <a:rPr lang="ru-RU" i="1" dirty="0" smtClean="0"/>
              <a:t>Прочти письмо, полученное от друга по переписке, и напиши ответ, дополнив незаконченные предложения.</a:t>
            </a:r>
          </a:p>
          <a:p>
            <a:pPr algn="ctr">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письмо</a:t>
            </a:r>
            <a:endParaRPr lang="ru-RU" sz="3200" dirty="0"/>
          </a:p>
        </p:txBody>
      </p:sp>
      <p:sp>
        <p:nvSpPr>
          <p:cNvPr id="3" name="Содержимое 2"/>
          <p:cNvSpPr>
            <a:spLocks noGrp="1"/>
          </p:cNvSpPr>
          <p:nvPr>
            <p:ph idx="1"/>
          </p:nvPr>
        </p:nvSpPr>
        <p:spPr/>
        <p:txBody>
          <a:bodyPr>
            <a:normAutofit fontScale="92500" lnSpcReduction="20000"/>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p>
          <a:p>
            <a:pPr algn="ctr">
              <a:buNone/>
            </a:pPr>
            <a:r>
              <a:rPr lang="ru-RU" i="1" dirty="0" smtClean="0"/>
              <a:t>Выпиши из текста предложения, которые доказывают, что Рекс – умный пёс.</a:t>
            </a:r>
            <a:endParaRPr lang="en-US" i="1" dirty="0" smtClean="0"/>
          </a:p>
          <a:p>
            <a:pPr marL="182563" indent="350838">
              <a:buNone/>
            </a:pPr>
            <a:r>
              <a:rPr lang="en-US" dirty="0" smtClean="0"/>
              <a:t>I am Jim Broun. My sister’s name is Jill. She is seven. We have got a brave and kind dog. He is black. His tail is short. His name id Rex. </a:t>
            </a:r>
          </a:p>
          <a:p>
            <a:pPr marL="182563" indent="350838">
              <a:buNone/>
            </a:pPr>
            <a:r>
              <a:rPr lang="en-US" dirty="0" smtClean="0"/>
              <a:t>Rex and I like to play hide-and-seek in the park. Rex is smart. In the morning Jill and Rex go to school together. Rex takes Jill’s bag to school. He can also count and dance.</a:t>
            </a:r>
          </a:p>
          <a:p>
            <a:pPr marL="182563" indent="350838">
              <a:buNone/>
            </a:pPr>
            <a:r>
              <a:rPr lang="en-US" dirty="0" smtClean="0"/>
              <a:t>Would you like to see Rex?</a:t>
            </a:r>
            <a:endParaRPr lang="ru-RU"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t>письмо</a:t>
            </a:r>
            <a:endParaRPr lang="ru-RU" sz="3200" b="1" dirty="0"/>
          </a:p>
        </p:txBody>
      </p:sp>
      <p:sp>
        <p:nvSpPr>
          <p:cNvPr id="3" name="Содержимое 2"/>
          <p:cNvSpPr>
            <a:spLocks noGrp="1"/>
          </p:cNvSpPr>
          <p:nvPr>
            <p:ph idx="1"/>
          </p:nvPr>
        </p:nvSpPr>
        <p:spPr/>
        <p:txBody>
          <a:bodyPr>
            <a:normAutofit/>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endParaRPr lang="en-US" dirty="0" smtClean="0"/>
          </a:p>
          <a:p>
            <a:pPr algn="ctr">
              <a:buNone/>
            </a:pPr>
            <a:r>
              <a:rPr lang="ru-RU" i="1" dirty="0" smtClean="0"/>
              <a:t>Напиши письмо зарубежному другу.</a:t>
            </a:r>
            <a:endParaRPr lang="ru-RU" dirty="0" smtClean="0"/>
          </a:p>
          <a:p>
            <a:pPr>
              <a:buNone/>
            </a:pPr>
            <a:r>
              <a:rPr lang="ru-RU" sz="2800" i="1" dirty="0" smtClean="0"/>
              <a:t>    </a:t>
            </a:r>
            <a:r>
              <a:rPr lang="en-US" sz="2800" i="1" dirty="0" smtClean="0"/>
              <a:t>Dear________________________________</a:t>
            </a:r>
          </a:p>
          <a:p>
            <a:pPr>
              <a:buNone/>
            </a:pPr>
            <a:r>
              <a:rPr lang="en-US" sz="2800" i="1" dirty="0" smtClean="0"/>
              <a:t>    Thank you for your letter.</a:t>
            </a:r>
          </a:p>
          <a:p>
            <a:pPr>
              <a:buNone/>
            </a:pPr>
            <a:r>
              <a:rPr lang="en-US" sz="2800" i="1" dirty="0" smtClean="0"/>
              <a:t>     My name is__________________________</a:t>
            </a:r>
          </a:p>
          <a:p>
            <a:pPr>
              <a:buNone/>
            </a:pPr>
            <a:r>
              <a:rPr lang="en-US" sz="2800" i="1" dirty="0" smtClean="0"/>
              <a:t>     I am from____________________________</a:t>
            </a:r>
          </a:p>
          <a:p>
            <a:pPr>
              <a:buNone/>
            </a:pPr>
            <a:r>
              <a:rPr lang="en-US" sz="2800" i="1" dirty="0" smtClean="0"/>
              <a:t>     My birthday is_________________________</a:t>
            </a:r>
          </a:p>
          <a:p>
            <a:pPr>
              <a:buNone/>
            </a:pPr>
            <a:r>
              <a:rPr lang="en-US" sz="2800" i="1" dirty="0" smtClean="0"/>
              <a:t>     Best wishes,     ____________________</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письмо</a:t>
            </a:r>
            <a:endParaRPr lang="ru-RU" dirty="0"/>
          </a:p>
        </p:txBody>
      </p:sp>
      <p:sp>
        <p:nvSpPr>
          <p:cNvPr id="3" name="Содержимое 2"/>
          <p:cNvSpPr>
            <a:spLocks noGrp="1"/>
          </p:cNvSpPr>
          <p:nvPr>
            <p:ph idx="1"/>
          </p:nvPr>
        </p:nvSpPr>
        <p:spPr/>
        <p:txBody>
          <a:bodyPr/>
          <a:lstStyle/>
          <a:p>
            <a:pPr algn="ctr">
              <a:buNone/>
            </a:pPr>
            <a:r>
              <a:rPr lang="ru-RU" u="sng" dirty="0" smtClean="0"/>
              <a:t>Примерные задания</a:t>
            </a:r>
            <a:r>
              <a:rPr lang="en-US" u="sng" dirty="0" smtClean="0"/>
              <a:t> (</a:t>
            </a:r>
            <a:r>
              <a:rPr lang="ru-RU" u="sng" dirty="0" smtClean="0"/>
              <a:t>п</a:t>
            </a:r>
            <a:r>
              <a:rPr lang="ru-RU" dirty="0" smtClean="0"/>
              <a:t>овышенный уровень</a:t>
            </a:r>
            <a:r>
              <a:rPr lang="en-US" dirty="0" smtClean="0"/>
              <a:t>)</a:t>
            </a:r>
            <a:r>
              <a:rPr lang="ru-RU" dirty="0" smtClean="0"/>
              <a:t>:</a:t>
            </a:r>
            <a:endParaRPr lang="en-US" dirty="0" smtClean="0"/>
          </a:p>
          <a:p>
            <a:endParaRPr lang="ru-RU" i="1" dirty="0" smtClean="0"/>
          </a:p>
          <a:p>
            <a:pPr>
              <a:buNone/>
            </a:pPr>
            <a:r>
              <a:rPr lang="ru-RU" i="1" dirty="0" smtClean="0"/>
              <a:t>    </a:t>
            </a:r>
            <a:r>
              <a:rPr lang="ru-RU" dirty="0" smtClean="0"/>
              <a:t>Прочти письмо, полученное от друга по переписке. Напиши ему письмо. Расскажи о себе и ответь на три его вопроса (</a:t>
            </a:r>
            <a:r>
              <a:rPr lang="en-US" dirty="0" smtClean="0"/>
              <a:t>Have you got any pets? What do you like to do? What is your favorite subject?)</a:t>
            </a:r>
            <a:endParaRPr lang="ru-RU"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письмо</a:t>
            </a:r>
            <a:endParaRPr lang="ru-RU" dirty="0"/>
          </a:p>
        </p:txBody>
      </p:sp>
      <p:sp>
        <p:nvSpPr>
          <p:cNvPr id="3" name="Содержимое 2"/>
          <p:cNvSpPr>
            <a:spLocks noGrp="1"/>
          </p:cNvSpPr>
          <p:nvPr>
            <p:ph idx="1"/>
          </p:nvPr>
        </p:nvSpPr>
        <p:spPr>
          <a:xfrm>
            <a:off x="251520" y="1340768"/>
            <a:ext cx="8740080" cy="5256584"/>
          </a:xfrm>
        </p:spPr>
        <p:txBody>
          <a:bodyPr>
            <a:normAutofit fontScale="32500" lnSpcReduction="20000"/>
          </a:bodyPr>
          <a:lstStyle/>
          <a:p>
            <a:pPr>
              <a:buNone/>
            </a:pPr>
            <a:r>
              <a:rPr lang="ru-RU" sz="6200" i="1" u="sng" dirty="0" smtClean="0"/>
              <a:t>Пример</a:t>
            </a:r>
            <a:r>
              <a:rPr lang="en-US" sz="6200" i="1" u="sng" dirty="0" smtClean="0"/>
              <a:t> </a:t>
            </a:r>
            <a:r>
              <a:rPr lang="ru-RU" sz="6200" i="1" u="sng" dirty="0" smtClean="0"/>
              <a:t>правильного ответа</a:t>
            </a:r>
            <a:r>
              <a:rPr lang="ru-RU" i="1" u="sng" dirty="0" smtClean="0"/>
              <a:t>:</a:t>
            </a:r>
          </a:p>
          <a:p>
            <a:endParaRPr lang="ru-RU" sz="2800" i="1" dirty="0" smtClean="0"/>
          </a:p>
          <a:p>
            <a:r>
              <a:rPr lang="en-US" sz="5500" i="1" dirty="0" smtClean="0"/>
              <a:t>Dear friend,</a:t>
            </a:r>
          </a:p>
          <a:p>
            <a:pPr>
              <a:buNone/>
            </a:pPr>
            <a:r>
              <a:rPr lang="en-US" sz="5500" i="1" dirty="0" smtClean="0"/>
              <a:t>     My name is Andrew. I am from Great Britain. I live in London. I am ten. My birthday is on the 6</a:t>
            </a:r>
            <a:r>
              <a:rPr lang="en-US" sz="5500" i="1" baseline="30000" dirty="0" smtClean="0"/>
              <a:t>th</a:t>
            </a:r>
            <a:r>
              <a:rPr lang="en-US" sz="5500" i="1" dirty="0" smtClean="0"/>
              <a:t> of October. I live with my mother and father. I have got a funny parrot. I like to swim. What do you like to do? What is your favorite subject? I hope to get a letter from you soon! </a:t>
            </a:r>
          </a:p>
          <a:p>
            <a:pPr>
              <a:buNone/>
            </a:pPr>
            <a:r>
              <a:rPr lang="en-US" sz="5500" i="1" dirty="0" smtClean="0"/>
              <a:t>          Yours, </a:t>
            </a:r>
          </a:p>
          <a:p>
            <a:pPr>
              <a:buNone/>
            </a:pPr>
            <a:r>
              <a:rPr lang="en-US" sz="5500" i="1" dirty="0" smtClean="0"/>
              <a:t>            Andrew.</a:t>
            </a:r>
          </a:p>
          <a:p>
            <a:pPr marL="990600" indent="-990600"/>
            <a:endParaRPr lang="ru-RU" sz="5500" dirty="0" smtClean="0"/>
          </a:p>
          <a:p>
            <a:pPr marL="990600" indent="-990600"/>
            <a:r>
              <a:rPr lang="en-US" sz="5500" dirty="0" smtClean="0"/>
              <a:t>Dear Andrew</a:t>
            </a:r>
            <a:r>
              <a:rPr lang="ru-RU" sz="5500" dirty="0" smtClean="0"/>
              <a:t>,</a:t>
            </a:r>
          </a:p>
          <a:p>
            <a:pPr marL="990600" indent="-990600"/>
            <a:r>
              <a:rPr lang="en-US" sz="5500" dirty="0" smtClean="0"/>
              <a:t>Thank you for your letter. My name is </a:t>
            </a:r>
            <a:r>
              <a:rPr lang="en-US" sz="5500" dirty="0" err="1" smtClean="0"/>
              <a:t>Vadim</a:t>
            </a:r>
            <a:r>
              <a:rPr lang="en-US" sz="5500" dirty="0" smtClean="0"/>
              <a:t>. I am from Russia.</a:t>
            </a:r>
            <a:endParaRPr lang="ru-RU" sz="5500" dirty="0" smtClean="0"/>
          </a:p>
          <a:p>
            <a:pPr marL="990600" indent="-990600"/>
            <a:r>
              <a:rPr lang="en-US" sz="5500" dirty="0" smtClean="0"/>
              <a:t>My birthday is on the 2</a:t>
            </a:r>
            <a:r>
              <a:rPr lang="en-US" sz="5500" baseline="30000" dirty="0" smtClean="0"/>
              <a:t>nd</a:t>
            </a:r>
            <a:r>
              <a:rPr lang="en-US" sz="5500" dirty="0" smtClean="0"/>
              <a:t> of April.</a:t>
            </a:r>
            <a:endParaRPr lang="ru-RU" sz="5500" dirty="0" smtClean="0"/>
          </a:p>
          <a:p>
            <a:pPr marL="990600" indent="-990600"/>
            <a:r>
              <a:rPr lang="en-US" sz="5500" dirty="0" smtClean="0"/>
              <a:t>I live with my mother, my father and my grandmother. I have got a very handsome and smart dog. His name is </a:t>
            </a:r>
            <a:r>
              <a:rPr lang="en-US" sz="5500" dirty="0" err="1" smtClean="0"/>
              <a:t>Tresor</a:t>
            </a:r>
            <a:r>
              <a:rPr lang="en-US" sz="5500" dirty="0" smtClean="0"/>
              <a:t>.</a:t>
            </a:r>
            <a:endParaRPr lang="ru-RU" sz="5500" dirty="0" smtClean="0"/>
          </a:p>
          <a:p>
            <a:pPr marL="990600" indent="-990600"/>
            <a:r>
              <a:rPr lang="en-US" sz="5500" dirty="0" smtClean="0"/>
              <a:t>I like to read and roller-skate. My </a:t>
            </a:r>
            <a:r>
              <a:rPr lang="en-US" sz="5500" dirty="0" err="1" smtClean="0"/>
              <a:t>favourite</a:t>
            </a:r>
            <a:r>
              <a:rPr lang="en-US" sz="5500" dirty="0" smtClean="0"/>
              <a:t> subject is Mathematics.</a:t>
            </a:r>
            <a:endParaRPr lang="ru-RU" sz="5500" dirty="0" smtClean="0"/>
          </a:p>
          <a:p>
            <a:pPr marL="1390650" lvl="1" indent="-990600"/>
            <a:r>
              <a:rPr lang="en-US" sz="5100" dirty="0" smtClean="0"/>
              <a:t>Best wishes</a:t>
            </a:r>
            <a:r>
              <a:rPr lang="ru-RU" sz="5100" dirty="0" smtClean="0"/>
              <a:t>,</a:t>
            </a:r>
          </a:p>
          <a:p>
            <a:pPr marL="1390650" lvl="1" indent="-990600"/>
            <a:r>
              <a:rPr lang="en-US" sz="5100" dirty="0" err="1" smtClean="0"/>
              <a:t>Vadim</a:t>
            </a:r>
            <a:r>
              <a:rPr lang="en-US" sz="5100" dirty="0" smtClean="0"/>
              <a:t> </a:t>
            </a:r>
            <a:endParaRPr lang="ru-RU" sz="5100" dirty="0" smtClean="0"/>
          </a:p>
          <a:p>
            <a:pPr>
              <a:buNone/>
            </a:pPr>
            <a:endParaRPr lang="ru-RU" sz="5500" i="1" dirty="0" smtClean="0"/>
          </a:p>
          <a:p>
            <a:endParaRPr lang="ru-RU" sz="5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anim calcmode="lin" valueType="num">
                                      <p:cBhvr additive="base">
                                        <p:cTn id="3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 calcmode="lin" valueType="num">
                                      <p:cBhvr additive="base">
                                        <p:cTn id="43"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 calcmode="lin" valueType="num">
                                      <p:cBhvr additive="base">
                                        <p:cTn id="47"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457200"/>
            <a:ext cx="7056784" cy="595536"/>
          </a:xfrm>
        </p:spPr>
        <p:txBody>
          <a:bodyPr>
            <a:normAutofit fontScale="90000"/>
          </a:bodyPr>
          <a:lstStyle/>
          <a:p>
            <a:pPr algn="ctr"/>
            <a:r>
              <a:rPr lang="ru-RU" dirty="0" smtClean="0"/>
              <a:t>письмо</a:t>
            </a:r>
            <a:endParaRPr lang="ru-RU" dirty="0"/>
          </a:p>
        </p:txBody>
      </p:sp>
      <p:sp>
        <p:nvSpPr>
          <p:cNvPr id="3" name="Содержимое 2"/>
          <p:cNvSpPr>
            <a:spLocks noGrp="1"/>
          </p:cNvSpPr>
          <p:nvPr>
            <p:ph idx="1"/>
          </p:nvPr>
        </p:nvSpPr>
        <p:spPr/>
        <p:txBody>
          <a:bodyPr>
            <a:noAutofit/>
          </a:bodyPr>
          <a:lstStyle/>
          <a:p>
            <a:pPr algn="ctr">
              <a:buNone/>
            </a:pPr>
            <a:r>
              <a:rPr lang="ru-RU" sz="2400" i="1" dirty="0" smtClean="0"/>
              <a:t>Критерии достижения планируемого результата</a:t>
            </a:r>
            <a:r>
              <a:rPr lang="ru-RU" sz="2400" dirty="0" smtClean="0"/>
              <a:t>:</a:t>
            </a:r>
          </a:p>
          <a:p>
            <a:pPr marL="715963" lvl="2" indent="-274638">
              <a:buFont typeface="Wingdings" pitchFamily="2" charset="2"/>
              <a:buChar char="§"/>
            </a:pPr>
            <a:r>
              <a:rPr lang="ru-RU" dirty="0" smtClean="0"/>
              <a:t>Поставленная коммуникативная задача решена: написано письмо зарубежному другу.</a:t>
            </a:r>
          </a:p>
          <a:p>
            <a:pPr marL="715963" lvl="2" indent="-274638">
              <a:buFont typeface="Wingdings" pitchFamily="2" charset="2"/>
              <a:buChar char="§"/>
            </a:pPr>
            <a:r>
              <a:rPr lang="ru-RU" dirty="0" smtClean="0"/>
              <a:t>Письмо оформлено в соответствии с нормами письменного этикета, принятого в англоязычных странах.</a:t>
            </a:r>
          </a:p>
          <a:p>
            <a:pPr marL="715963" lvl="2" indent="-274638">
              <a:buFont typeface="Wingdings" pitchFamily="2" charset="2"/>
              <a:buChar char="§"/>
            </a:pPr>
            <a:r>
              <a:rPr lang="ru-RU" dirty="0" smtClean="0"/>
              <a:t>Допущено не более 3 языковых ошибок, не затрудняющих понимание текста.</a:t>
            </a:r>
          </a:p>
          <a:p>
            <a:pPr>
              <a:buNone/>
            </a:pPr>
            <a:r>
              <a:rPr lang="ru-RU" sz="2400" dirty="0" smtClean="0"/>
              <a:t> </a:t>
            </a:r>
          </a:p>
          <a:p>
            <a:pPr lvl="1">
              <a:buFont typeface="Wingdings" pitchFamily="2" charset="2"/>
              <a:buChar char="§"/>
            </a:pPr>
            <a:r>
              <a:rPr lang="ru-RU" sz="2400"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a:t>
            </a:r>
            <a:r>
              <a:rPr lang="en-US" dirty="0" smtClean="0"/>
              <a:t>:</a:t>
            </a:r>
            <a:r>
              <a:rPr lang="ru-RU" dirty="0" smtClean="0"/>
              <a:t>  Говорение</a:t>
            </a:r>
            <a:endParaRPr lang="ru-RU" dirty="0"/>
          </a:p>
        </p:txBody>
      </p:sp>
      <p:sp>
        <p:nvSpPr>
          <p:cNvPr id="3" name="Содержимое 2"/>
          <p:cNvSpPr>
            <a:spLocks noGrp="1"/>
          </p:cNvSpPr>
          <p:nvPr>
            <p:ph idx="1"/>
          </p:nvPr>
        </p:nvSpPr>
        <p:spPr/>
        <p:txBody>
          <a:bodyPr/>
          <a:lstStyle/>
          <a:p>
            <a:pPr algn="ctr">
              <a:buFont typeface="Wingdings" pitchFamily="2" charset="2"/>
              <a:buChar char="ü"/>
            </a:pPr>
            <a:endParaRPr lang="ru-RU" dirty="0" smtClean="0"/>
          </a:p>
          <a:p>
            <a:pPr algn="ctr">
              <a:buFont typeface="Wingdings" pitchFamily="2" charset="2"/>
              <a:buChar char="ü"/>
            </a:pPr>
            <a:r>
              <a:rPr lang="ru-RU" dirty="0" smtClean="0"/>
              <a:t>Планируемый результат:</a:t>
            </a:r>
          </a:p>
          <a:p>
            <a:pPr algn="ctr">
              <a:buNone/>
            </a:pPr>
            <a:r>
              <a:rPr lang="ru-RU" dirty="0" smtClean="0"/>
              <a:t>Участие в элементарных диалогах: этикетном, диалоге-расспросе, диалоге-побуждении.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Языковые средства</a:t>
            </a:r>
            <a:endParaRPr lang="ru-RU" dirty="0"/>
          </a:p>
        </p:txBody>
      </p:sp>
      <p:sp>
        <p:nvSpPr>
          <p:cNvPr id="3" name="Содержимое 2"/>
          <p:cNvSpPr>
            <a:spLocks noGrp="1"/>
          </p:cNvSpPr>
          <p:nvPr>
            <p:ph idx="1"/>
          </p:nvPr>
        </p:nvSpPr>
        <p:spPr/>
        <p:txBody>
          <a:bodyPr/>
          <a:lstStyle/>
          <a:p>
            <a:pPr algn="ctr">
              <a:buFont typeface="Wingdings" pitchFamily="2" charset="2"/>
              <a:buChar char="Ø"/>
            </a:pPr>
            <a:endParaRPr lang="ru-RU" dirty="0" smtClean="0"/>
          </a:p>
          <a:p>
            <a:pPr algn="ctr">
              <a:buFont typeface="Wingdings" pitchFamily="2" charset="2"/>
              <a:buChar char="Ø"/>
            </a:pPr>
            <a:r>
              <a:rPr lang="ru-RU" dirty="0" smtClean="0"/>
              <a:t>Графика, каллиграфия, орфография</a:t>
            </a:r>
          </a:p>
          <a:p>
            <a:pPr algn="ctr">
              <a:buFont typeface="Wingdings" pitchFamily="2" charset="2"/>
              <a:buChar char="Ø"/>
            </a:pPr>
            <a:r>
              <a:rPr lang="ru-RU" dirty="0" smtClean="0"/>
              <a:t>Фонетическая сторона речи</a:t>
            </a:r>
          </a:p>
          <a:p>
            <a:pPr algn="ctr">
              <a:buFont typeface="Wingdings" pitchFamily="2" charset="2"/>
              <a:buChar char="Ø"/>
            </a:pPr>
            <a:r>
              <a:rPr lang="ru-RU" dirty="0" smtClean="0"/>
              <a:t>Лексическая сторона речи</a:t>
            </a:r>
          </a:p>
          <a:p>
            <a:pPr algn="ctr">
              <a:buFont typeface="Wingdings" pitchFamily="2" charset="2"/>
              <a:buChar char="Ø"/>
            </a:pPr>
            <a:r>
              <a:rPr lang="ru-RU" dirty="0" smtClean="0"/>
              <a:t>Грамматическая сторона речи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Графика, каллиграфия, орфография</a:t>
            </a: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Умение пользоваться английским алфавитом, знание последовательности букв в нем, работа со словарем.</a:t>
            </a:r>
          </a:p>
          <a:p>
            <a:pPr marL="514350" indent="-514350">
              <a:buFont typeface="+mj-lt"/>
              <a:buAutoNum type="arabicPeriod"/>
            </a:pPr>
            <a:r>
              <a:rPr lang="ru-RU" dirty="0" smtClean="0"/>
              <a:t>Воспроизведение графически и каллиграфически корректно все буквы английского алфавита (</a:t>
            </a:r>
            <a:r>
              <a:rPr lang="ru-RU" dirty="0" err="1" smtClean="0"/>
              <a:t>полупечатное</a:t>
            </a:r>
            <a:r>
              <a:rPr lang="ru-RU" dirty="0" smtClean="0"/>
              <a:t> написание букв, буквосочетаний, слов).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Графика, каллиграфия, орфография</a:t>
            </a:r>
            <a:endParaRPr lang="ru-RU" dirty="0"/>
          </a:p>
        </p:txBody>
      </p:sp>
      <p:sp>
        <p:nvSpPr>
          <p:cNvPr id="3" name="Содержимое 2"/>
          <p:cNvSpPr>
            <a:spLocks noGrp="1"/>
          </p:cNvSpPr>
          <p:nvPr>
            <p:ph idx="1"/>
          </p:nvPr>
        </p:nvSpPr>
        <p:spPr/>
        <p:txBody>
          <a:bodyPr/>
          <a:lstStyle/>
          <a:p>
            <a:pPr marL="514350" indent="-514350" algn="ctr">
              <a:buFont typeface="+mj-lt"/>
              <a:buAutoNum type="arabicPeriod" startAt="3"/>
            </a:pPr>
            <a:endParaRPr lang="ru-RU" dirty="0" smtClean="0"/>
          </a:p>
          <a:p>
            <a:pPr marL="514350" indent="-514350">
              <a:buFont typeface="+mj-lt"/>
              <a:buAutoNum type="arabicPeriod" startAt="3"/>
            </a:pPr>
            <a:r>
              <a:rPr lang="ru-RU" dirty="0" smtClean="0"/>
              <a:t>Применение основного правила чтения и орфографии, чтение и написание изученных слов английского языка.</a:t>
            </a:r>
          </a:p>
          <a:p>
            <a:pPr marL="514350" indent="-514350">
              <a:buFont typeface="+mj-lt"/>
              <a:buAutoNum type="arabicPeriod" startAt="3"/>
            </a:pPr>
            <a:r>
              <a:rPr lang="ru-RU" dirty="0" smtClean="0"/>
              <a:t>Умение отличать буквы от знаков транскрипции.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Фонетическая сторона речи</a:t>
            </a: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Различение на слух и адекватное произношение всех звуков английского языка, соблюдая нормы произношения звуков.</a:t>
            </a:r>
          </a:p>
          <a:p>
            <a:pPr marL="514350" indent="-514350">
              <a:buFont typeface="+mj-lt"/>
              <a:buAutoNum type="arabicPeriod"/>
            </a:pPr>
            <a:r>
              <a:rPr lang="ru-RU" dirty="0" smtClean="0"/>
              <a:t>Соблюдение правильного ударения в изолированном слове, фразе.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Фонетическая сторона речи</a:t>
            </a:r>
            <a:endParaRPr lang="ru-RU" dirty="0"/>
          </a:p>
        </p:txBody>
      </p:sp>
      <p:sp>
        <p:nvSpPr>
          <p:cNvPr id="3" name="Содержимое 2"/>
          <p:cNvSpPr>
            <a:spLocks noGrp="1"/>
          </p:cNvSpPr>
          <p:nvPr>
            <p:ph idx="1"/>
          </p:nvPr>
        </p:nvSpPr>
        <p:spPr/>
        <p:txBody>
          <a:bodyPr/>
          <a:lstStyle/>
          <a:p>
            <a:pPr marL="514350" indent="-514350" algn="ctr">
              <a:buFont typeface="+mj-lt"/>
              <a:buAutoNum type="arabicPeriod" startAt="3"/>
            </a:pPr>
            <a:endParaRPr lang="ru-RU" dirty="0" smtClean="0"/>
          </a:p>
          <a:p>
            <a:pPr marL="514350" indent="-514350">
              <a:buFont typeface="+mj-lt"/>
              <a:buAutoNum type="arabicPeriod" startAt="3"/>
            </a:pPr>
            <a:r>
              <a:rPr lang="ru-RU" dirty="0" smtClean="0"/>
              <a:t>Различение коммуникативных типов предложений по интонации.</a:t>
            </a:r>
          </a:p>
          <a:p>
            <a:pPr marL="514350" indent="-514350">
              <a:buFont typeface="+mj-lt"/>
              <a:buAutoNum type="arabicPeriod" startAt="3"/>
            </a:pPr>
            <a:r>
              <a:rPr lang="ru-RU" dirty="0" smtClean="0"/>
              <a:t>Корректное произношение предложения с точки зрения их </a:t>
            </a:r>
            <a:r>
              <a:rPr lang="ru-RU" dirty="0" err="1" smtClean="0"/>
              <a:t>ритмико</a:t>
            </a:r>
            <a:r>
              <a:rPr lang="ru-RU" dirty="0" smtClean="0"/>
              <a:t>- интонационных особенностей.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Лексическая сторона речи</a:t>
            </a:r>
            <a:endParaRPr lang="ru-RU" dirty="0"/>
          </a:p>
        </p:txBody>
      </p:sp>
      <p:sp>
        <p:nvSpPr>
          <p:cNvPr id="3" name="Содержимое 2"/>
          <p:cNvSpPr>
            <a:spLocks noGrp="1"/>
          </p:cNvSpPr>
          <p:nvPr>
            <p:ph idx="1"/>
          </p:nvPr>
        </p:nvSpPr>
        <p:spPr/>
        <p:txBody>
          <a:bodyPr/>
          <a:lstStyle/>
          <a:p>
            <a:pPr marL="514350" indent="-514350">
              <a:buFont typeface="+mj-lt"/>
              <a:buAutoNum type="arabicPeriod"/>
            </a:pPr>
            <a:r>
              <a:rPr lang="ru-RU" dirty="0" smtClean="0"/>
              <a:t>Узнавание в письменном и устном тексте изученные лексические единицы, в том числе словосочетания, в пределах тематики начальной школы.</a:t>
            </a:r>
          </a:p>
          <a:p>
            <a:pPr marL="514350" indent="-514350">
              <a:buFont typeface="+mj-lt"/>
              <a:buAutoNum type="arabicPeriod"/>
            </a:pPr>
            <a:r>
              <a:rPr lang="ru-RU" dirty="0" smtClean="0"/>
              <a:t>Оперирование в процессе общения активной лексикой в соответствии с коммуникативной задачей.</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Лексическая сторона речи</a:t>
            </a:r>
            <a:endParaRPr lang="ru-RU" dirty="0"/>
          </a:p>
        </p:txBody>
      </p:sp>
      <p:sp>
        <p:nvSpPr>
          <p:cNvPr id="3" name="Содержимое 2"/>
          <p:cNvSpPr>
            <a:spLocks noGrp="1"/>
          </p:cNvSpPr>
          <p:nvPr>
            <p:ph idx="1"/>
          </p:nvPr>
        </p:nvSpPr>
        <p:spPr>
          <a:xfrm>
            <a:off x="467544" y="1412776"/>
            <a:ext cx="8147248" cy="4453955"/>
          </a:xfrm>
        </p:spPr>
        <p:txBody>
          <a:bodyPr>
            <a:normAutofit lnSpcReduction="10000"/>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endParaRPr lang="en-US" dirty="0" smtClean="0"/>
          </a:p>
          <a:p>
            <a:pPr marL="182563" indent="-182563">
              <a:buNone/>
            </a:pPr>
            <a:r>
              <a:rPr lang="ru-RU" sz="2600" i="1" dirty="0" smtClean="0"/>
              <a:t>    Прочитай текст, постарайся понять, какие слова в нем пропущены. Впиши в каждый пропуск нужное слово</a:t>
            </a:r>
            <a:r>
              <a:rPr lang="en-US" sz="2600" i="1" dirty="0" smtClean="0"/>
              <a:t>. </a:t>
            </a:r>
            <a:r>
              <a:rPr lang="ru-RU" sz="2600" i="1" dirty="0" smtClean="0"/>
              <a:t>Одно слово уже вставлено в качестве образца.</a:t>
            </a:r>
            <a:endParaRPr lang="en-US" sz="2600" i="1" u="sng" dirty="0" smtClean="0"/>
          </a:p>
          <a:p>
            <a:pPr algn="ctr">
              <a:buNone/>
            </a:pPr>
            <a:r>
              <a:rPr lang="en-US" sz="2600" u="sng" dirty="0" smtClean="0"/>
              <a:t>sweets,  porridge,  like,  may,  morning,  tasty</a:t>
            </a:r>
          </a:p>
          <a:p>
            <a:pPr>
              <a:buNone/>
            </a:pPr>
            <a:r>
              <a:rPr lang="en-US" sz="2600" dirty="0" smtClean="0"/>
              <a:t>Rose is five. In the </a:t>
            </a:r>
            <a:r>
              <a:rPr lang="en-US" sz="2600" b="1" dirty="0" smtClean="0"/>
              <a:t>morning</a:t>
            </a:r>
            <a:r>
              <a:rPr lang="en-US" sz="2600" dirty="0" smtClean="0"/>
              <a:t> her mother gives Rose  … porridge. Rose doesn’t  …  porridge. She likes … and cakes. Rose says, “… I have some sweets, Mum? Her mother says, “Yes, you may, but after the …”</a:t>
            </a:r>
            <a:endParaRPr lang="ru-RU" sz="26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Лексическая сторона речи</a:t>
            </a:r>
            <a:endParaRPr lang="ru-RU" dirty="0"/>
          </a:p>
        </p:txBody>
      </p:sp>
      <p:sp>
        <p:nvSpPr>
          <p:cNvPr id="3" name="Содержимое 2"/>
          <p:cNvSpPr>
            <a:spLocks noGrp="1"/>
          </p:cNvSpPr>
          <p:nvPr>
            <p:ph idx="1"/>
          </p:nvPr>
        </p:nvSpPr>
        <p:spPr>
          <a:xfrm>
            <a:off x="179512" y="1484784"/>
            <a:ext cx="8686800" cy="4525963"/>
          </a:xfrm>
        </p:spPr>
        <p:txBody>
          <a:bodyPr>
            <a:normAutofit fontScale="32500" lnSpcReduction="20000"/>
          </a:bodyPr>
          <a:lstStyle/>
          <a:p>
            <a:pPr algn="ctr">
              <a:buNone/>
            </a:pPr>
            <a:r>
              <a:rPr lang="ru-RU" sz="6200" u="sng" dirty="0" smtClean="0"/>
              <a:t>Примерные задания</a:t>
            </a:r>
            <a:r>
              <a:rPr lang="en-US" sz="6200" u="sng" dirty="0" smtClean="0"/>
              <a:t> (</a:t>
            </a:r>
            <a:r>
              <a:rPr lang="ru-RU" sz="6200" u="sng" dirty="0" smtClean="0"/>
              <a:t>повышенн</a:t>
            </a:r>
            <a:r>
              <a:rPr lang="ru-RU" sz="6200" dirty="0" smtClean="0"/>
              <a:t>ый уровень</a:t>
            </a:r>
            <a:r>
              <a:rPr lang="en-US" sz="6200" dirty="0" smtClean="0"/>
              <a:t>)</a:t>
            </a:r>
            <a:r>
              <a:rPr lang="ru-RU" sz="6200" dirty="0" smtClean="0"/>
              <a:t>:</a:t>
            </a:r>
          </a:p>
          <a:p>
            <a:pPr algn="ctr">
              <a:buNone/>
            </a:pPr>
            <a:r>
              <a:rPr lang="ru-RU" sz="6200" i="1" dirty="0" smtClean="0"/>
              <a:t>Прочитай текст. Впиши в каждый пропуск нужное слово</a:t>
            </a:r>
            <a:r>
              <a:rPr lang="en-US" sz="6200" i="1" dirty="0" smtClean="0"/>
              <a:t>. </a:t>
            </a:r>
          </a:p>
          <a:p>
            <a:pPr algn="ctr">
              <a:buNone/>
            </a:pPr>
            <a:r>
              <a:rPr lang="ru-RU" sz="6200" i="1" dirty="0" smtClean="0"/>
              <a:t>Одно слово уже вставлено в качестве образца.</a:t>
            </a:r>
            <a:endParaRPr lang="en-US" sz="6200" i="1" dirty="0" smtClean="0"/>
          </a:p>
          <a:p>
            <a:pPr algn="ctr">
              <a:buNone/>
            </a:pPr>
            <a:endParaRPr lang="ru-RU" dirty="0" smtClean="0"/>
          </a:p>
          <a:p>
            <a:pPr algn="ctr">
              <a:buNone/>
            </a:pPr>
            <a:r>
              <a:rPr lang="en-US" sz="6800" i="1" u="sng" dirty="0" smtClean="0"/>
              <a:t>liked, morning, buy, animals, children, jumped,  much</a:t>
            </a:r>
            <a:endParaRPr lang="ru-RU" sz="6800" i="1" u="sng" dirty="0" smtClean="0"/>
          </a:p>
          <a:p>
            <a:pPr marL="92075" indent="349250">
              <a:buNone/>
            </a:pPr>
            <a:r>
              <a:rPr lang="en-US" sz="5500" i="1" dirty="0" smtClean="0"/>
              <a:t>A rich woman had three children, two boys and a girl. They ran, </a:t>
            </a:r>
            <a:r>
              <a:rPr lang="en-US" sz="5500" b="1" i="1" dirty="0" smtClean="0"/>
              <a:t>jumped</a:t>
            </a:r>
            <a:r>
              <a:rPr lang="en-US" sz="5500" i="1" dirty="0" smtClean="0"/>
              <a:t> and shouted all the day. </a:t>
            </a:r>
          </a:p>
          <a:p>
            <a:pPr marL="92075" indent="349250">
              <a:buNone/>
            </a:pPr>
            <a:r>
              <a:rPr lang="en-US" sz="5500" i="1" dirty="0" smtClean="0"/>
              <a:t>Once the mother took them to the Zoo. They looked at the ____ and they had a nice time. They ____ the Zoo. In the evening the _______said to their mother, “You are rich. Buy the Zoo for us. “All right”, the woman said. </a:t>
            </a:r>
          </a:p>
          <a:p>
            <a:pPr marL="92075" indent="349250">
              <a:buNone/>
            </a:pPr>
            <a:r>
              <a:rPr lang="en-US" sz="5500" i="1" dirty="0" smtClean="0"/>
              <a:t>In the evening they all went to the Zoo again, and the mother asked the Zoo people, “How … does the Zoo cost? My children like it. I want to buy the Zoo for them.”</a:t>
            </a:r>
          </a:p>
          <a:p>
            <a:pPr marL="92075" indent="349250">
              <a:buNone/>
            </a:pPr>
            <a:r>
              <a:rPr lang="en-US" sz="5500" i="1" dirty="0" smtClean="0"/>
              <a:t>The Zoo people didn’t like the woman and her children. And they said, “We can’t sell the Zoo and them animals. But we can ____ your children for the Zoo!”</a:t>
            </a:r>
            <a:endParaRPr lang="en-US" sz="5500"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i="1" dirty="0" smtClean="0"/>
              <a:t>Критерии достижения планируемого результата</a:t>
            </a:r>
            <a:r>
              <a:rPr lang="ru-RU" sz="2400" dirty="0" smtClean="0"/>
              <a:t>:</a:t>
            </a:r>
          </a:p>
        </p:txBody>
      </p:sp>
      <p:sp>
        <p:nvSpPr>
          <p:cNvPr id="3" name="Содержимое 2"/>
          <p:cNvSpPr>
            <a:spLocks noGrp="1"/>
          </p:cNvSpPr>
          <p:nvPr>
            <p:ph idx="1"/>
          </p:nvPr>
        </p:nvSpPr>
        <p:spPr/>
        <p:txBody>
          <a:bodyPr/>
          <a:lstStyle/>
          <a:p>
            <a:pPr algn="ctr">
              <a:buNone/>
            </a:pPr>
            <a:r>
              <a:rPr lang="ru-RU" i="1" dirty="0" smtClean="0"/>
              <a:t>Правильно восстановлено не менее 5 </a:t>
            </a:r>
          </a:p>
          <a:p>
            <a:pPr algn="ctr">
              <a:buNone/>
            </a:pPr>
            <a:r>
              <a:rPr lang="ru-RU" i="1" dirty="0" smtClean="0"/>
              <a:t>(из 6) предложений текста.</a:t>
            </a:r>
            <a:endParaRPr lang="ru-RU"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Грамматическая сторона речи</a:t>
            </a:r>
            <a:endParaRPr lang="ru-RU" dirty="0"/>
          </a:p>
        </p:txBody>
      </p:sp>
      <p:sp>
        <p:nvSpPr>
          <p:cNvPr id="3" name="Содержимое 2"/>
          <p:cNvSpPr>
            <a:spLocks noGrp="1"/>
          </p:cNvSpPr>
          <p:nvPr>
            <p:ph idx="1"/>
          </p:nvPr>
        </p:nvSpPr>
        <p:spPr>
          <a:xfrm>
            <a:off x="251520" y="1412776"/>
            <a:ext cx="8668072" cy="4827166"/>
          </a:xfrm>
        </p:spPr>
        <p:txBody>
          <a:bodyPr>
            <a:noAutofit/>
          </a:bodyPr>
          <a:lstStyle/>
          <a:p>
            <a:pPr marL="514350" indent="-514350">
              <a:buNone/>
            </a:pPr>
            <a:r>
              <a:rPr lang="ru-RU" sz="2400" spc="-150" dirty="0" smtClean="0"/>
              <a:t>Планируемый результат: </a:t>
            </a:r>
          </a:p>
          <a:p>
            <a:pPr marL="514350" indent="-514350">
              <a:buNone/>
            </a:pPr>
            <a:r>
              <a:rPr lang="ru-RU" sz="2400" spc="-150" dirty="0" smtClean="0"/>
              <a:t>распознавание и употребление в речи </a:t>
            </a:r>
            <a:endParaRPr lang="en-US" sz="2400" spc="-150" dirty="0" smtClean="0"/>
          </a:p>
          <a:p>
            <a:pPr marL="274638" indent="-274638">
              <a:buNone/>
            </a:pPr>
            <a:r>
              <a:rPr lang="en-US" sz="2400" spc="-150" dirty="0" smtClean="0"/>
              <a:t>-  </a:t>
            </a:r>
            <a:r>
              <a:rPr lang="ru-RU" sz="2400" spc="-150" dirty="0" smtClean="0"/>
              <a:t>изученных существительных с определенным/</a:t>
            </a:r>
            <a:r>
              <a:rPr lang="en-US" sz="2400" spc="-150" dirty="0" smtClean="0"/>
              <a:t> </a:t>
            </a:r>
            <a:r>
              <a:rPr lang="ru-RU" sz="2400" spc="-150" dirty="0" smtClean="0"/>
              <a:t>неопределенным/нулевым артиклем; </a:t>
            </a:r>
            <a:endParaRPr lang="en-US" sz="2400" spc="-150" dirty="0" smtClean="0"/>
          </a:p>
          <a:p>
            <a:pPr marL="514350" indent="-514350">
              <a:buNone/>
            </a:pPr>
            <a:r>
              <a:rPr lang="en-US" sz="2400" spc="-150" dirty="0" smtClean="0"/>
              <a:t>-  </a:t>
            </a:r>
            <a:r>
              <a:rPr lang="ru-RU" sz="2400" spc="-150" dirty="0" smtClean="0"/>
              <a:t>глаголы в </a:t>
            </a:r>
            <a:r>
              <a:rPr lang="en-US" sz="2400" spc="-150" dirty="0" smtClean="0"/>
              <a:t>Present, Past, Future Simple</a:t>
            </a:r>
            <a:r>
              <a:rPr lang="ru-RU" sz="2400" spc="-150" dirty="0" smtClean="0"/>
              <a:t>; </a:t>
            </a:r>
            <a:endParaRPr lang="en-US" sz="2400" spc="-150" dirty="0" smtClean="0"/>
          </a:p>
          <a:p>
            <a:pPr marL="514350" indent="-514350">
              <a:buNone/>
            </a:pPr>
            <a:r>
              <a:rPr lang="en-US" sz="2400" spc="-150" dirty="0" smtClean="0"/>
              <a:t>-  </a:t>
            </a:r>
            <a:r>
              <a:rPr lang="ru-RU" sz="2400" spc="-150" dirty="0" smtClean="0"/>
              <a:t>модальные глаголы </a:t>
            </a:r>
            <a:r>
              <a:rPr lang="en-US" sz="2400" spc="-150" dirty="0" smtClean="0"/>
              <a:t>can,</a:t>
            </a:r>
            <a:r>
              <a:rPr lang="ru-RU" sz="2400" spc="-150" dirty="0" smtClean="0"/>
              <a:t> </a:t>
            </a:r>
            <a:r>
              <a:rPr lang="en-US" sz="2400" spc="-150" dirty="0" err="1" smtClean="0"/>
              <a:t>may,must</a:t>
            </a:r>
            <a:r>
              <a:rPr lang="en-US" sz="2400" spc="-150" dirty="0" smtClean="0"/>
              <a:t>; </a:t>
            </a:r>
          </a:p>
          <a:p>
            <a:pPr marL="274638" indent="-274638">
              <a:buNone/>
            </a:pPr>
            <a:r>
              <a:rPr lang="en-US" sz="2400" spc="-150" dirty="0" smtClean="0"/>
              <a:t>-  </a:t>
            </a:r>
            <a:r>
              <a:rPr lang="ru-RU" sz="2400" spc="-150" dirty="0" smtClean="0"/>
              <a:t>личные, притяжательные и указательные местоимения; </a:t>
            </a:r>
            <a:endParaRPr lang="en-US" sz="2400" spc="-150" dirty="0" smtClean="0"/>
          </a:p>
          <a:p>
            <a:pPr marL="274638" indent="-274638">
              <a:buNone/>
            </a:pPr>
            <a:r>
              <a:rPr lang="en-US" sz="2400" spc="-150" dirty="0" smtClean="0"/>
              <a:t>-  </a:t>
            </a:r>
            <a:r>
              <a:rPr lang="ru-RU" sz="2400" spc="-150" dirty="0" smtClean="0"/>
              <a:t>изученные прилагательные в положительной, сравнительной и превосходной степенях</a:t>
            </a:r>
            <a:r>
              <a:rPr lang="en-US" sz="2400" spc="-150" dirty="0" smtClean="0"/>
              <a:t>;</a:t>
            </a:r>
          </a:p>
          <a:p>
            <a:pPr marL="274638" indent="-274638">
              <a:buNone/>
            </a:pPr>
            <a:r>
              <a:rPr lang="en-US" sz="2400" spc="-150" dirty="0" smtClean="0"/>
              <a:t>-  </a:t>
            </a:r>
            <a:r>
              <a:rPr lang="ru-RU" sz="2400" spc="-150" dirty="0" smtClean="0"/>
              <a:t>количественные (до 100 ) и порядковые (до 20) числительные; </a:t>
            </a:r>
            <a:endParaRPr lang="en-US" sz="2400" spc="-150" dirty="0" smtClean="0"/>
          </a:p>
          <a:p>
            <a:pPr marL="274638" indent="-274638">
              <a:buNone/>
            </a:pPr>
            <a:r>
              <a:rPr lang="en-US" sz="2400" spc="-150" dirty="0" smtClean="0"/>
              <a:t>-  </a:t>
            </a:r>
            <a:r>
              <a:rPr lang="ru-RU" sz="2400" spc="-150" dirty="0" smtClean="0"/>
              <a:t>наиболее употребительные предлоги для выражения временных и пространственных отношений.</a:t>
            </a:r>
          </a:p>
          <a:p>
            <a:endParaRPr lang="ru-RU" sz="2400" spc="-15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668072" cy="504056"/>
          </a:xfrm>
        </p:spPr>
        <p:txBody>
          <a:bodyPr>
            <a:normAutofit fontScale="90000"/>
          </a:bodyPr>
          <a:lstStyle/>
          <a:p>
            <a:pPr algn="ctr"/>
            <a:r>
              <a:rPr lang="ru-RU" sz="2800" dirty="0" smtClean="0"/>
              <a:t>Говорение (простой этикетный диалог)</a:t>
            </a:r>
            <a:endParaRPr lang="ru-RU" sz="2800" dirty="0"/>
          </a:p>
        </p:txBody>
      </p:sp>
      <p:sp>
        <p:nvSpPr>
          <p:cNvPr id="3" name="Содержимое 2"/>
          <p:cNvSpPr>
            <a:spLocks noGrp="1"/>
          </p:cNvSpPr>
          <p:nvPr>
            <p:ph idx="1"/>
          </p:nvPr>
        </p:nvSpPr>
        <p:spPr>
          <a:xfrm>
            <a:off x="179512" y="1196752"/>
            <a:ext cx="8812088" cy="5661248"/>
          </a:xfrm>
        </p:spPr>
        <p:txBody>
          <a:bodyPr>
            <a:normAutofit fontScale="92500" lnSpcReduction="10000"/>
          </a:bodyPr>
          <a:lstStyle/>
          <a:p>
            <a:pPr algn="ctr">
              <a:buNone/>
            </a:pPr>
            <a:r>
              <a:rPr lang="ru-RU" sz="2800" dirty="0" smtClean="0"/>
              <a:t> </a:t>
            </a:r>
            <a:r>
              <a:rPr lang="ru-RU" sz="2800" u="sng" dirty="0" smtClean="0"/>
              <a:t>Примерные задания</a:t>
            </a:r>
            <a:r>
              <a:rPr lang="en-US" sz="2800" u="sng" dirty="0" smtClean="0"/>
              <a:t> (</a:t>
            </a:r>
            <a:r>
              <a:rPr lang="ru-RU" sz="2800" dirty="0" smtClean="0"/>
              <a:t>базовый уровень</a:t>
            </a:r>
            <a:r>
              <a:rPr lang="en-US" sz="2800" dirty="0" smtClean="0"/>
              <a:t>)</a:t>
            </a:r>
            <a:r>
              <a:rPr lang="ru-RU" sz="2800" u="sng" dirty="0" smtClean="0"/>
              <a:t>:</a:t>
            </a:r>
            <a:r>
              <a:rPr lang="ru-RU" dirty="0" smtClean="0"/>
              <a:t>	</a:t>
            </a:r>
          </a:p>
          <a:p>
            <a:pPr>
              <a:buNone/>
            </a:pPr>
            <a:r>
              <a:rPr lang="ru-RU" dirty="0" smtClean="0"/>
              <a:t> </a:t>
            </a:r>
            <a:r>
              <a:rPr lang="ru-RU" sz="2800" i="1" dirty="0" smtClean="0"/>
              <a:t>В ваш класс пришел новый ученик. Познакомься с ним/ней. Узнай его/её имя, возраст, что он/она любит делать. Разыграйте диалог с одноклассником по ролям.</a:t>
            </a:r>
          </a:p>
          <a:p>
            <a:r>
              <a:rPr lang="ru-RU" sz="2800" b="1" i="1" dirty="0" smtClean="0"/>
              <a:t>Пример ответа</a:t>
            </a:r>
            <a:r>
              <a:rPr lang="ru-RU" sz="2800" b="1" dirty="0" smtClean="0"/>
              <a:t>:</a:t>
            </a:r>
            <a:endParaRPr lang="ru-RU" sz="2800" dirty="0" smtClean="0"/>
          </a:p>
          <a:p>
            <a:r>
              <a:rPr lang="en-US" sz="2800" dirty="0" smtClean="0"/>
              <a:t>P</a:t>
            </a:r>
            <a:r>
              <a:rPr lang="ru-RU" sz="2800" dirty="0" smtClean="0"/>
              <a:t>1:    </a:t>
            </a:r>
            <a:r>
              <a:rPr lang="en-US" sz="2800" dirty="0" smtClean="0"/>
              <a:t>Hello</a:t>
            </a:r>
            <a:r>
              <a:rPr lang="ru-RU" sz="2800" dirty="0" smtClean="0"/>
              <a:t>!</a:t>
            </a:r>
          </a:p>
          <a:p>
            <a:r>
              <a:rPr lang="en-US" sz="2800" dirty="0" smtClean="0"/>
              <a:t>P</a:t>
            </a:r>
            <a:r>
              <a:rPr lang="ru-RU" sz="2800" dirty="0" smtClean="0"/>
              <a:t>2     </a:t>
            </a:r>
            <a:r>
              <a:rPr lang="en-US" sz="2800" dirty="0" smtClean="0"/>
              <a:t>Hi</a:t>
            </a:r>
            <a:r>
              <a:rPr lang="ru-RU" sz="2800" dirty="0" smtClean="0"/>
              <a:t>!</a:t>
            </a:r>
          </a:p>
          <a:p>
            <a:r>
              <a:rPr lang="en-US" sz="2800" dirty="0" smtClean="0"/>
              <a:t>P1:    How are you?</a:t>
            </a:r>
            <a:endParaRPr lang="ru-RU" sz="2800" dirty="0" smtClean="0"/>
          </a:p>
          <a:p>
            <a:r>
              <a:rPr lang="en-US" sz="2800" dirty="0" smtClean="0"/>
              <a:t>P2:    I’m fine, thank you. And you?</a:t>
            </a:r>
            <a:endParaRPr lang="ru-RU" sz="2800" dirty="0" smtClean="0"/>
          </a:p>
          <a:p>
            <a:r>
              <a:rPr lang="en-US" sz="2800" dirty="0" smtClean="0"/>
              <a:t>P1:    I’m OK, thanks. (Sorry, but I have to go).</a:t>
            </a:r>
            <a:endParaRPr lang="ru-RU" sz="2800" dirty="0" smtClean="0"/>
          </a:p>
          <a:p>
            <a:r>
              <a:rPr lang="en-US" sz="2800" dirty="0" smtClean="0"/>
              <a:t>P2:    Good bye!</a:t>
            </a:r>
            <a:endParaRPr lang="ru-RU" sz="2800" dirty="0" smtClean="0"/>
          </a:p>
          <a:p>
            <a:r>
              <a:rPr lang="en-US" sz="2800" dirty="0" smtClean="0"/>
              <a:t>P1:    Bye.</a:t>
            </a:r>
            <a:endParaRPr lang="ru-RU" sz="2800" dirty="0" smtClean="0"/>
          </a:p>
          <a:p>
            <a:pPr>
              <a:buNone/>
            </a:pP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Грамматическая сторона речи</a:t>
            </a:r>
            <a:endParaRPr lang="ru-RU" dirty="0"/>
          </a:p>
        </p:txBody>
      </p:sp>
      <p:sp>
        <p:nvSpPr>
          <p:cNvPr id="3" name="Содержимое 2"/>
          <p:cNvSpPr>
            <a:spLocks noGrp="1"/>
          </p:cNvSpPr>
          <p:nvPr>
            <p:ph idx="1"/>
          </p:nvPr>
        </p:nvSpPr>
        <p:spPr/>
        <p:txBody>
          <a:bodyPr>
            <a:normAutofit fontScale="92500" lnSpcReduction="10000"/>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endParaRPr lang="en-US" dirty="0" smtClean="0"/>
          </a:p>
          <a:p>
            <a:pPr>
              <a:buNone/>
            </a:pPr>
            <a:r>
              <a:rPr lang="ru-RU" i="1" dirty="0" smtClean="0"/>
              <a:t>    Восстанови рассказ о Санта- Клаусе. Раскрой скобки и поставь глаголы в </a:t>
            </a:r>
            <a:r>
              <a:rPr lang="en-US" i="1" dirty="0" smtClean="0"/>
              <a:t>Past Simple.</a:t>
            </a:r>
            <a:endParaRPr lang="ru-RU" i="1" dirty="0" smtClean="0"/>
          </a:p>
          <a:p>
            <a:pPr indent="465138">
              <a:buNone/>
            </a:pPr>
            <a:r>
              <a:rPr lang="en-US" dirty="0" smtClean="0"/>
              <a:t>Santa Claus was very busy in December. He (get up)_____ early. He (wash)_____his face and hands with snow. At 7 a.m. Santa Claus (have)_____an ice-cream and a cup of coffee. Then he (take) ____some snow and (sit) ____in his sleigh.</a:t>
            </a:r>
            <a:endParaRPr lang="ru-RU" dirty="0" smtClean="0"/>
          </a:p>
          <a:p>
            <a:pPr>
              <a:buNone/>
            </a:pPr>
            <a:endParaRPr lang="ru-RU"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Грамматическая сторона речи</a:t>
            </a:r>
            <a:endParaRPr lang="ru-RU" dirty="0"/>
          </a:p>
        </p:txBody>
      </p:sp>
      <p:sp>
        <p:nvSpPr>
          <p:cNvPr id="3" name="Содержимое 2"/>
          <p:cNvSpPr>
            <a:spLocks noGrp="1"/>
          </p:cNvSpPr>
          <p:nvPr>
            <p:ph idx="1"/>
          </p:nvPr>
        </p:nvSpPr>
        <p:spPr/>
        <p:txBody>
          <a:bodyPr>
            <a:normAutofit lnSpcReduction="10000"/>
          </a:bodyPr>
          <a:lstStyle/>
          <a:p>
            <a:pPr algn="ctr">
              <a:buNone/>
            </a:pPr>
            <a:r>
              <a:rPr lang="ru-RU" u="sng" dirty="0" smtClean="0"/>
              <a:t>Примерные задания</a:t>
            </a:r>
            <a:r>
              <a:rPr lang="en-US" u="sng" dirty="0" smtClean="0"/>
              <a:t> (</a:t>
            </a:r>
            <a:r>
              <a:rPr lang="ru-RU" dirty="0" smtClean="0"/>
              <a:t>повышенный уровень</a:t>
            </a:r>
            <a:r>
              <a:rPr lang="en-US" dirty="0" smtClean="0"/>
              <a:t>)</a:t>
            </a:r>
            <a:r>
              <a:rPr lang="ru-RU" dirty="0" smtClean="0"/>
              <a:t>:</a:t>
            </a:r>
            <a:endParaRPr lang="en-US" dirty="0" smtClean="0"/>
          </a:p>
          <a:p>
            <a:pPr indent="282575">
              <a:buNone/>
            </a:pPr>
            <a:r>
              <a:rPr lang="en-US" dirty="0" smtClean="0"/>
              <a:t>Last Saturday my sister and I had … birthday party. We got a lot of presents. Ann made a birthday cake, … was tasty. Bob brought yellow and white flowers. … flowers were nice.   </a:t>
            </a:r>
          </a:p>
          <a:p>
            <a:pPr indent="282575">
              <a:buNone/>
            </a:pPr>
            <a:r>
              <a:rPr lang="en-US" dirty="0" smtClean="0"/>
              <a:t>   Grandma and Grandpa gave us a black kitten. … kitten was funny. We had a good time. When will you have … </a:t>
            </a:r>
            <a:r>
              <a:rPr lang="en-US" smtClean="0"/>
              <a:t>birthday party</a:t>
            </a: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88640"/>
            <a:ext cx="8596064" cy="504056"/>
          </a:xfrm>
        </p:spPr>
        <p:txBody>
          <a:bodyPr>
            <a:normAutofit fontScale="90000"/>
          </a:bodyPr>
          <a:lstStyle/>
          <a:p>
            <a:pPr algn="ctr"/>
            <a:r>
              <a:rPr lang="ru-RU" sz="3100" dirty="0" smtClean="0"/>
              <a:t>Говорение (диалог-расспрос</a:t>
            </a:r>
            <a:r>
              <a:rPr lang="ru-RU" dirty="0" smtClean="0"/>
              <a:t>) </a:t>
            </a:r>
            <a:endParaRPr lang="ru-RU" dirty="0"/>
          </a:p>
        </p:txBody>
      </p:sp>
      <p:sp>
        <p:nvSpPr>
          <p:cNvPr id="3" name="Содержимое 2"/>
          <p:cNvSpPr>
            <a:spLocks noGrp="1"/>
          </p:cNvSpPr>
          <p:nvPr>
            <p:ph idx="1"/>
          </p:nvPr>
        </p:nvSpPr>
        <p:spPr>
          <a:xfrm>
            <a:off x="323528" y="1052736"/>
            <a:ext cx="8668072" cy="5616624"/>
          </a:xfrm>
        </p:spPr>
        <p:txBody>
          <a:bodyPr>
            <a:normAutofit fontScale="62500" lnSpcReduction="20000"/>
          </a:bodyPr>
          <a:lstStyle/>
          <a:p>
            <a:pPr algn="ctr">
              <a:buNone/>
            </a:pPr>
            <a:r>
              <a:rPr lang="ru-RU" dirty="0" smtClean="0"/>
              <a:t> </a:t>
            </a:r>
            <a:r>
              <a:rPr lang="ru-RU" u="sng" dirty="0" smtClean="0"/>
              <a:t>Примерные задания</a:t>
            </a:r>
            <a:r>
              <a:rPr lang="en-US" u="sng" dirty="0" smtClean="0"/>
              <a:t> (</a:t>
            </a:r>
            <a:r>
              <a:rPr lang="ru-RU" dirty="0" smtClean="0"/>
              <a:t>базовый уровень</a:t>
            </a:r>
            <a:r>
              <a:rPr lang="en-US" i="1" dirty="0" smtClean="0"/>
              <a:t>)</a:t>
            </a:r>
            <a:r>
              <a:rPr lang="ru-RU" i="1" u="sng" dirty="0" smtClean="0"/>
              <a:t>:</a:t>
            </a:r>
            <a:r>
              <a:rPr lang="ru-RU" dirty="0" smtClean="0"/>
              <a:t>	</a:t>
            </a:r>
          </a:p>
          <a:p>
            <a:pPr>
              <a:buNone/>
            </a:pPr>
            <a:r>
              <a:rPr lang="ru-RU" dirty="0" smtClean="0"/>
              <a:t> </a:t>
            </a:r>
            <a:r>
              <a:rPr lang="ru-RU" i="1" dirty="0" smtClean="0"/>
              <a:t>Разыграйте диалог: интервью для школьной газеты.</a:t>
            </a:r>
            <a:endParaRPr lang="ru-RU" dirty="0" smtClean="0"/>
          </a:p>
          <a:p>
            <a:r>
              <a:rPr lang="ru-RU" sz="3400" b="1" i="1" dirty="0" smtClean="0"/>
              <a:t>Пример ответа</a:t>
            </a:r>
            <a:r>
              <a:rPr lang="en-US" sz="3400" b="1" dirty="0" smtClean="0"/>
              <a:t>:</a:t>
            </a:r>
            <a:endParaRPr lang="ru-RU" sz="3400" dirty="0" smtClean="0"/>
          </a:p>
          <a:p>
            <a:r>
              <a:rPr lang="en-US" sz="3800" dirty="0" smtClean="0"/>
              <a:t>P1:    Olga, may I ask you some questions about your family?</a:t>
            </a:r>
            <a:endParaRPr lang="ru-RU" sz="3800" dirty="0" smtClean="0"/>
          </a:p>
          <a:p>
            <a:r>
              <a:rPr lang="en-US" sz="3800" dirty="0" smtClean="0"/>
              <a:t>P2     Yes. Of course.</a:t>
            </a:r>
            <a:endParaRPr lang="ru-RU" sz="3800" dirty="0" smtClean="0"/>
          </a:p>
          <a:p>
            <a:r>
              <a:rPr lang="en-US" sz="3800" dirty="0" smtClean="0"/>
              <a:t>P1:    Is your family big?</a:t>
            </a:r>
            <a:endParaRPr lang="ru-RU" sz="3800" dirty="0" smtClean="0"/>
          </a:p>
          <a:p>
            <a:r>
              <a:rPr lang="en-US" sz="3800" dirty="0" smtClean="0"/>
              <a:t>P2:    No, my family isn’t big. I’ve got a mother, a father and a brother.</a:t>
            </a:r>
            <a:endParaRPr lang="ru-RU" sz="3800" dirty="0" smtClean="0"/>
          </a:p>
          <a:p>
            <a:r>
              <a:rPr lang="en-US" sz="3800" dirty="0" smtClean="0"/>
              <a:t>P1:    What do you like to do together,</a:t>
            </a:r>
            <a:endParaRPr lang="ru-RU" sz="3800" dirty="0" smtClean="0"/>
          </a:p>
          <a:p>
            <a:r>
              <a:rPr lang="en-US" sz="3800" dirty="0" smtClean="0"/>
              <a:t>P2:    In summer we like </a:t>
            </a:r>
            <a:r>
              <a:rPr lang="en-US" sz="3800" smtClean="0"/>
              <a:t>to </a:t>
            </a:r>
            <a:r>
              <a:rPr lang="en-US" sz="3800" smtClean="0"/>
              <a:t>r</a:t>
            </a:r>
            <a:r>
              <a:rPr lang="en-US" sz="3800" smtClean="0"/>
              <a:t>i</a:t>
            </a:r>
            <a:r>
              <a:rPr lang="en-US" sz="3800" smtClean="0"/>
              <a:t>de </a:t>
            </a:r>
            <a:r>
              <a:rPr lang="en-US" sz="3800" dirty="0" smtClean="0"/>
              <a:t>our bikes together.</a:t>
            </a:r>
            <a:endParaRPr lang="ru-RU" sz="3800" dirty="0" smtClean="0"/>
          </a:p>
          <a:p>
            <a:r>
              <a:rPr lang="en-US" sz="3800" dirty="0" smtClean="0"/>
              <a:t>P1:    And in winter?</a:t>
            </a:r>
            <a:endParaRPr lang="ru-RU" sz="3800" dirty="0" smtClean="0"/>
          </a:p>
          <a:p>
            <a:r>
              <a:rPr lang="en-US" sz="3800" dirty="0" smtClean="0"/>
              <a:t>P2:    We like to skate in the park.</a:t>
            </a:r>
            <a:endParaRPr lang="ru-RU" sz="3800" dirty="0" smtClean="0"/>
          </a:p>
          <a:p>
            <a:r>
              <a:rPr lang="en-US" sz="3800" dirty="0" smtClean="0"/>
              <a:t>P1:    Fine! Thank you.</a:t>
            </a:r>
            <a:endParaRPr lang="ru-RU" sz="3800" dirty="0" smtClean="0"/>
          </a:p>
          <a:p>
            <a:r>
              <a:rPr lang="en-US" sz="3800" dirty="0" smtClean="0"/>
              <a:t>P2:     You are welcome</a:t>
            </a:r>
            <a:endParaRPr lang="ru-RU" sz="3800" dirty="0" smtClean="0"/>
          </a:p>
          <a:p>
            <a:r>
              <a:rPr lang="en-US" sz="3800" b="1" dirty="0" smtClean="0"/>
              <a:t> </a:t>
            </a:r>
            <a:endParaRPr lang="ru-RU" sz="3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686800" cy="838200"/>
          </a:xfrm>
        </p:spPr>
        <p:txBody>
          <a:bodyPr>
            <a:noAutofit/>
          </a:bodyPr>
          <a:lstStyle/>
          <a:p>
            <a:r>
              <a:rPr lang="ru-RU" sz="2600" i="1" dirty="0" smtClean="0"/>
              <a:t>Критерии достижения планируемого результата</a:t>
            </a:r>
            <a:r>
              <a:rPr lang="ru-RU" sz="2600" dirty="0" smtClean="0"/>
              <a:t>:</a:t>
            </a:r>
          </a:p>
        </p:txBody>
      </p:sp>
      <p:sp>
        <p:nvSpPr>
          <p:cNvPr id="3" name="Содержимое 2"/>
          <p:cNvSpPr>
            <a:spLocks noGrp="1"/>
          </p:cNvSpPr>
          <p:nvPr>
            <p:ph idx="1"/>
          </p:nvPr>
        </p:nvSpPr>
        <p:spPr>
          <a:xfrm>
            <a:off x="251520" y="1554162"/>
            <a:ext cx="8740080" cy="5043190"/>
          </a:xfrm>
        </p:spPr>
        <p:txBody>
          <a:bodyPr>
            <a:noAutofit/>
          </a:bodyPr>
          <a:lstStyle/>
          <a:p>
            <a:pPr marL="533400" lvl="2" indent="182563">
              <a:buFont typeface="Wingdings" pitchFamily="2" charset="2"/>
              <a:buChar char="§"/>
            </a:pPr>
            <a:r>
              <a:rPr lang="ru-RU" sz="2000" dirty="0" smtClean="0"/>
              <a:t>Поставленная коммуникативная задача решена: в диалоге прозвучали вопросы о семье и о том, что любят делать члены семьи все вместе; были получены ответы на поставленные вопросы.</a:t>
            </a:r>
          </a:p>
          <a:p>
            <a:pPr marL="533400" lvl="2" indent="182563">
              <a:buFont typeface="Wingdings" pitchFamily="2" charset="2"/>
              <a:buChar char="§"/>
            </a:pPr>
            <a:r>
              <a:rPr lang="ru-RU" sz="2000" dirty="0" smtClean="0"/>
              <a:t> Учащийся продемонстрировал умения речевого взаимодействия: способность начать, поддержать и закончить разговор.</a:t>
            </a:r>
          </a:p>
          <a:p>
            <a:pPr marL="533400" lvl="2" indent="182563">
              <a:buFont typeface="Wingdings" pitchFamily="2" charset="2"/>
              <a:buChar char="§"/>
            </a:pPr>
            <a:r>
              <a:rPr lang="ru-RU" sz="2000" dirty="0" smtClean="0"/>
              <a:t>Использованный языковой материал соответствует коммуникативной задаче. Лексико-грамматические ошибки практически отсутствуют.</a:t>
            </a:r>
          </a:p>
          <a:p>
            <a:pPr marL="533400" lvl="2" indent="182563">
              <a:buFont typeface="Wingdings" pitchFamily="2" charset="2"/>
              <a:buChar char="§"/>
            </a:pPr>
            <a:r>
              <a:rPr lang="ru-RU" sz="2000" dirty="0" smtClean="0"/>
              <a:t>Речь учащегося понятна: отсутствуют фонематические ошибки, правильно произнесены практически все звуки в потоке речи, соблюдён правильный ритмико-интонационный рисунок высказывания.</a:t>
            </a:r>
          </a:p>
          <a:p>
            <a:pPr marL="533400" lvl="2" indent="182563">
              <a:buFont typeface="Wingdings" pitchFamily="2" charset="2"/>
              <a:buChar char="§"/>
            </a:pPr>
            <a:r>
              <a:rPr lang="ru-RU" sz="2000" dirty="0" smtClean="0"/>
              <a:t>Объём высказывания: не менее 5 реплик со стороны каждого собеседника.</a:t>
            </a:r>
          </a:p>
          <a:p>
            <a:r>
              <a:rPr lang="ru-RU" sz="2000" b="1" dirty="0" smtClean="0"/>
              <a:t> </a:t>
            </a: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говорение</a:t>
            </a:r>
            <a:endParaRPr lang="ru-RU" dirty="0"/>
          </a:p>
        </p:txBody>
      </p:sp>
      <p:sp>
        <p:nvSpPr>
          <p:cNvPr id="3" name="Содержимое 2"/>
          <p:cNvSpPr>
            <a:spLocks noGrp="1"/>
          </p:cNvSpPr>
          <p:nvPr>
            <p:ph idx="1"/>
          </p:nvPr>
        </p:nvSpPr>
        <p:spPr/>
        <p:txBody>
          <a:bodyPr/>
          <a:lstStyle/>
          <a:p>
            <a:pPr marL="514350" indent="-514350" algn="ctr">
              <a:buFont typeface="+mj-lt"/>
              <a:buAutoNum type="arabicPeriod" startAt="2"/>
            </a:pPr>
            <a:endParaRPr lang="ru-RU" dirty="0" smtClean="0"/>
          </a:p>
          <a:p>
            <a:pPr marL="514350" indent="-514350" algn="ctr">
              <a:buNone/>
            </a:pPr>
            <a:r>
              <a:rPr lang="ru-RU" dirty="0" smtClean="0"/>
              <a:t>Планируемый результат:</a:t>
            </a:r>
          </a:p>
          <a:p>
            <a:pPr marL="514350" indent="-514350" algn="ctr">
              <a:buNone/>
            </a:pPr>
            <a:r>
              <a:rPr lang="ru-RU" dirty="0" smtClean="0"/>
              <a:t>Составление небольшого описания предмета, картинки, персонажа; рассказа о себе, своей семье, друге (монологическая речь).</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Говорение </a:t>
            </a:r>
            <a:endParaRPr lang="ru-RU" dirty="0"/>
          </a:p>
        </p:txBody>
      </p:sp>
      <p:sp>
        <p:nvSpPr>
          <p:cNvPr id="3" name="Содержимое 2"/>
          <p:cNvSpPr>
            <a:spLocks noGrp="1"/>
          </p:cNvSpPr>
          <p:nvPr>
            <p:ph idx="1"/>
          </p:nvPr>
        </p:nvSpPr>
        <p:spPr>
          <a:xfrm>
            <a:off x="251520" y="1556792"/>
            <a:ext cx="8686800" cy="4525963"/>
          </a:xfrm>
        </p:spPr>
        <p:txBody>
          <a:bodyPr>
            <a:normAutofit/>
          </a:bodyPr>
          <a:lstStyle/>
          <a:p>
            <a:pPr algn="ctr">
              <a:buNone/>
            </a:pPr>
            <a:r>
              <a:rPr lang="ru-RU" u="sng" dirty="0" smtClean="0"/>
              <a:t>Примерные задания</a:t>
            </a:r>
            <a:r>
              <a:rPr lang="en-US" u="sng" dirty="0" smtClean="0"/>
              <a:t> (</a:t>
            </a:r>
            <a:r>
              <a:rPr lang="ru-RU" dirty="0" smtClean="0"/>
              <a:t>базовый уровень</a:t>
            </a:r>
            <a:r>
              <a:rPr lang="en-US" dirty="0" smtClean="0"/>
              <a:t>)</a:t>
            </a:r>
            <a:r>
              <a:rPr lang="ru-RU" dirty="0" smtClean="0"/>
              <a:t>:</a:t>
            </a:r>
          </a:p>
          <a:p>
            <a:pPr>
              <a:buNone/>
            </a:pPr>
            <a:r>
              <a:rPr lang="ru-RU" sz="2600" i="1" dirty="0" smtClean="0"/>
              <a:t>Расскажи о своей семье (не менее 7 предложений</a:t>
            </a:r>
            <a:r>
              <a:rPr lang="ru-RU" i="1" dirty="0" smtClean="0"/>
              <a:t>).</a:t>
            </a:r>
            <a:endParaRPr lang="ru-RU" dirty="0" smtClean="0"/>
          </a:p>
          <a:p>
            <a:r>
              <a:rPr lang="ru-RU" sz="2800" b="1" i="1" dirty="0" smtClean="0"/>
              <a:t>Пример ответа</a:t>
            </a:r>
            <a:r>
              <a:rPr lang="en-US" sz="2800" b="1" dirty="0" smtClean="0"/>
              <a:t>:</a:t>
            </a:r>
            <a:endParaRPr lang="ru-RU" sz="2800" dirty="0" smtClean="0"/>
          </a:p>
          <a:p>
            <a:r>
              <a:rPr lang="en-US" sz="2800" dirty="0" smtClean="0"/>
              <a:t>I’ve got a father, a mother and a sister. My sister Ann is five. She likes to play with her dolls. My mother likes to read. My father and I like to play computer games.</a:t>
            </a:r>
            <a:endParaRPr lang="ru-RU" sz="2800" dirty="0" smtClean="0"/>
          </a:p>
          <a:p>
            <a:r>
              <a:rPr lang="en-US" sz="2800" dirty="0" smtClean="0"/>
              <a:t>In winter we skate in the park. In summer we go to the country and swim in the river. I like my family.</a:t>
            </a:r>
            <a:endParaRPr lang="ru-RU" sz="2800" dirty="0" smtClean="0"/>
          </a:p>
          <a:p>
            <a:pPr>
              <a:buNone/>
            </a:pPr>
            <a:endParaRPr lang="ru-RU" dirty="0" smtClean="0"/>
          </a:p>
          <a:p>
            <a:pPr algn="ctr">
              <a:buNone/>
            </a:pPr>
            <a:endParaRPr lang="ru-RU"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Коммуникативные умения. Говорение</a:t>
            </a:r>
            <a:endParaRPr lang="ru-RU" dirty="0"/>
          </a:p>
        </p:txBody>
      </p:sp>
      <p:sp>
        <p:nvSpPr>
          <p:cNvPr id="3" name="Содержимое 2"/>
          <p:cNvSpPr>
            <a:spLocks noGrp="1"/>
          </p:cNvSpPr>
          <p:nvPr>
            <p:ph idx="1"/>
          </p:nvPr>
        </p:nvSpPr>
        <p:spPr>
          <a:xfrm>
            <a:off x="457200" y="1340768"/>
            <a:ext cx="8363272" cy="4525963"/>
          </a:xfrm>
        </p:spPr>
        <p:txBody>
          <a:bodyPr/>
          <a:lstStyle/>
          <a:p>
            <a:pPr algn="ctr">
              <a:buNone/>
            </a:pPr>
            <a:r>
              <a:rPr lang="ru-RU" u="sng" dirty="0" smtClean="0"/>
              <a:t>Примерные задания</a:t>
            </a:r>
            <a:r>
              <a:rPr lang="en-US" u="sng" dirty="0" smtClean="0"/>
              <a:t> (</a:t>
            </a:r>
            <a:r>
              <a:rPr lang="ru-RU" u="sng" dirty="0" smtClean="0"/>
              <a:t>повышенный </a:t>
            </a:r>
            <a:r>
              <a:rPr lang="ru-RU" dirty="0" smtClean="0"/>
              <a:t>уровень</a:t>
            </a:r>
            <a:r>
              <a:rPr lang="en-US" dirty="0" smtClean="0"/>
              <a:t>)</a:t>
            </a:r>
            <a:r>
              <a:rPr lang="ru-RU" dirty="0" smtClean="0"/>
              <a:t>:</a:t>
            </a:r>
          </a:p>
          <a:p>
            <a:pPr marL="92075" indent="-92075">
              <a:buNone/>
            </a:pPr>
            <a:r>
              <a:rPr lang="ru-RU" sz="2400" i="1" dirty="0" smtClean="0"/>
              <a:t>    Расскажи о любимом сказочном герое (внешность, характер, что любит делать). Описание должно содержать не менее 7 предложений.</a:t>
            </a:r>
          </a:p>
          <a:p>
            <a:pPr marL="92075" indent="-92075">
              <a:buNone/>
            </a:pPr>
            <a:r>
              <a:rPr lang="en-US" sz="2400" i="1" dirty="0" smtClean="0"/>
              <a:t> </a:t>
            </a:r>
            <a:r>
              <a:rPr lang="ru-RU" sz="2400" b="1" i="1" dirty="0" smtClean="0"/>
              <a:t>Пример ответа</a:t>
            </a:r>
            <a:r>
              <a:rPr lang="en-US" sz="2400" b="1" dirty="0" smtClean="0"/>
              <a:t>:</a:t>
            </a:r>
            <a:endParaRPr lang="ru-RU" sz="2400" dirty="0" smtClean="0"/>
          </a:p>
          <a:p>
            <a:pPr marL="92075" indent="349250">
              <a:buNone/>
            </a:pPr>
            <a:r>
              <a:rPr lang="en-US" sz="2400" dirty="0" smtClean="0"/>
              <a:t>Winnie-the Pooh lives in a fairy-tale forest. He is brown. His eyes are big and black. Is nose is small. Winnie is funny. He isn’t brave and strong. But he is kind. He can write poems and sing songs.</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674</TotalTime>
  <Words>2492</Words>
  <Application>Microsoft Office PowerPoint</Application>
  <PresentationFormat>Экран (4:3)</PresentationFormat>
  <Paragraphs>271</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Трек</vt:lpstr>
      <vt:lpstr>Планируемые результаты освоения учебных программ по иностранному языку  (английский язык)</vt:lpstr>
      <vt:lpstr>Коммуникативные умения</vt:lpstr>
      <vt:lpstr>Коммуникативные умения:  Говорение</vt:lpstr>
      <vt:lpstr>Говорение (простой этикетный диалог)</vt:lpstr>
      <vt:lpstr>Говорение (диалог-расспрос) </vt:lpstr>
      <vt:lpstr>Критерии достижения планируемого результата:</vt:lpstr>
      <vt:lpstr>Коммуникативные умения. говорение</vt:lpstr>
      <vt:lpstr>Коммуникативные умения. Говорение </vt:lpstr>
      <vt:lpstr>Коммуникативные умения. Говорение</vt:lpstr>
      <vt:lpstr>Критерии достижения планируемого результата</vt:lpstr>
      <vt:lpstr>Коммуникативные умения. аудирование</vt:lpstr>
      <vt:lpstr>Коммуникативные умения. Аудирование </vt:lpstr>
      <vt:lpstr>Коммуникативные умения. аудиование</vt:lpstr>
      <vt:lpstr>Коммуникативные умения. аудирование</vt:lpstr>
      <vt:lpstr>Текст для аудирования </vt:lpstr>
      <vt:lpstr>Коммуникативные умения:  аудирование</vt:lpstr>
      <vt:lpstr>Коммуникативные умения:  чтение</vt:lpstr>
      <vt:lpstr>Коммуникативные умения. чтение</vt:lpstr>
      <vt:lpstr>чтение</vt:lpstr>
      <vt:lpstr>чтение</vt:lpstr>
      <vt:lpstr>Текст для Чтения </vt:lpstr>
      <vt:lpstr>чтение</vt:lpstr>
      <vt:lpstr>Коммуникативные умения. письмо</vt:lpstr>
      <vt:lpstr>письмо</vt:lpstr>
      <vt:lpstr>письмо</vt:lpstr>
      <vt:lpstr>письмо</vt:lpstr>
      <vt:lpstr>письмо</vt:lpstr>
      <vt:lpstr>письмо</vt:lpstr>
      <vt:lpstr>письмо</vt:lpstr>
      <vt:lpstr>Языковые средства</vt:lpstr>
      <vt:lpstr>Графика, каллиграфия, орфография</vt:lpstr>
      <vt:lpstr>Графика, каллиграфия, орфография</vt:lpstr>
      <vt:lpstr>Фонетическая сторона речи</vt:lpstr>
      <vt:lpstr>Фонетическая сторона речи</vt:lpstr>
      <vt:lpstr>Лексическая сторона речи</vt:lpstr>
      <vt:lpstr>Лексическая сторона речи</vt:lpstr>
      <vt:lpstr>Лексическая сторона речи</vt:lpstr>
      <vt:lpstr>Критерии достижения планируемого результата:</vt:lpstr>
      <vt:lpstr>Грамматическая сторона речи</vt:lpstr>
      <vt:lpstr>Грамматическая сторона речи</vt:lpstr>
      <vt:lpstr>Грамматическая сторона речи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Планируемые результаты освоения учебных программ по иностранному языку (английский язык)</dc:title>
  <cp:lastModifiedBy>Anatoly</cp:lastModifiedBy>
  <cp:revision>103</cp:revision>
  <dcterms:modified xsi:type="dcterms:W3CDTF">2013-02-14T18:00:19Z</dcterms:modified>
</cp:coreProperties>
</file>