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838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086" y="195943"/>
            <a:ext cx="8284028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4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altLang="ru-RU" sz="48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9857" y="551290"/>
            <a:ext cx="82078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>
                <a:solidFill>
                  <a:schemeClr val="bg1"/>
                </a:solidFill>
                <a:latin typeface="Comic Sans MS" panose="030F0702030302020204" pitchFamily="66" charset="0"/>
              </a:rPr>
              <a:t>ПОНЯТИЕ И СТРУКТУРА ПРАВОВОЙ СИСТЕМЫ</a:t>
            </a:r>
            <a:endParaRPr lang="ru-RU" sz="4800" b="1" dirty="0"/>
          </a:p>
        </p:txBody>
      </p:sp>
      <p:pic>
        <p:nvPicPr>
          <p:cNvPr id="1026" name="Picture 2" descr="https://www.wibwnewsnow.com/wp-content/uploads/2014/01/law-court-justice-800x60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704" y="2634343"/>
            <a:ext cx="3611704" cy="270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3233" y="283421"/>
            <a:ext cx="6976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600" dirty="0">
                <a:solidFill>
                  <a:srgbClr val="FFFF00"/>
                </a:solidFill>
              </a:rPr>
              <a:t>Классификация правовых систем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06503" y="929752"/>
            <a:ext cx="4960154" cy="474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chemeClr val="bg1"/>
                </a:solidFill>
              </a:rPr>
              <a:t>Романо-германская</a:t>
            </a:r>
          </a:p>
          <a:p>
            <a:pPr marL="0" indent="0">
              <a:buNone/>
              <a:defRPr/>
            </a:pPr>
            <a:r>
              <a:rPr lang="ru-RU" altLang="ru-RU" sz="3200" dirty="0" smtClean="0">
                <a:solidFill>
                  <a:schemeClr val="bg1"/>
                </a:solidFill>
              </a:rPr>
              <a:t> правовая система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endParaRPr lang="ru-RU" altLang="ru-RU" sz="40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endParaRPr lang="ru-RU" altLang="ru-RU" sz="40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endParaRPr lang="ru-RU" altLang="ru-RU" sz="40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endParaRPr lang="ru-RU" altLang="ru-RU" sz="40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endParaRPr lang="ru-RU" altLang="ru-RU" sz="4000" dirty="0" smtClean="0">
              <a:solidFill>
                <a:schemeClr val="bg1"/>
              </a:solidFill>
            </a:endParaRPr>
          </a:p>
        </p:txBody>
      </p:sp>
      <p:pic>
        <p:nvPicPr>
          <p:cNvPr id="9220" name="Picture 4" descr="https://dzvin.news/wp-content/uploads/2016/10/%D0%B7%D0%B0%D0%BA%D0%BE%D0%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9" y="2201632"/>
            <a:ext cx="3728986" cy="283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31585" y="929752"/>
            <a:ext cx="369261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chemeClr val="bg1"/>
                </a:solidFill>
              </a:rPr>
              <a:t>Англо-саксонская </a:t>
            </a:r>
          </a:p>
          <a:p>
            <a:pPr>
              <a:defRPr/>
            </a:pPr>
            <a:r>
              <a:rPr lang="ru-RU" altLang="ru-RU" sz="3200" dirty="0" smtClean="0">
                <a:solidFill>
                  <a:schemeClr val="bg1"/>
                </a:solidFill>
              </a:rPr>
              <a:t>правовая </a:t>
            </a:r>
            <a:r>
              <a:rPr lang="ru-RU" altLang="ru-RU" sz="3200" dirty="0">
                <a:solidFill>
                  <a:schemeClr val="bg1"/>
                </a:solidFill>
              </a:rPr>
              <a:t>система</a:t>
            </a:r>
          </a:p>
        </p:txBody>
      </p:sp>
      <p:pic>
        <p:nvPicPr>
          <p:cNvPr id="9222" name="Picture 6" descr="http://gp-yamal.ru/sites/default/files/kcfinder/images/judje_001%283%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85" y="2201632"/>
            <a:ext cx="3958891" cy="283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66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461" y="158077"/>
            <a:ext cx="75054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000" dirty="0">
                <a:solidFill>
                  <a:srgbClr val="FFFF00"/>
                </a:solidFill>
              </a:rPr>
              <a:t>Классификация правовых систем 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69943" y="1167897"/>
            <a:ext cx="31459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chemeClr val="bg1"/>
                </a:solidFill>
              </a:rPr>
              <a:t>Традиционная</a:t>
            </a:r>
            <a:endParaRPr lang="ru-RU" altLang="ru-RU" sz="3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4613" y="1130310"/>
            <a:ext cx="330449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anose="05000000000000000000" pitchFamily="2" charset="2"/>
              <a:buChar char="v"/>
              <a:defRPr/>
            </a:pPr>
            <a:r>
              <a:rPr lang="ru-RU" altLang="ru-RU" sz="3200" dirty="0">
                <a:solidFill>
                  <a:schemeClr val="bg1"/>
                </a:solidFill>
              </a:rPr>
              <a:t>Религиозная </a:t>
            </a:r>
            <a:endParaRPr lang="ru-RU" altLang="ru-RU" sz="32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altLang="ru-RU" sz="3200" dirty="0" smtClean="0">
                <a:solidFill>
                  <a:schemeClr val="bg1"/>
                </a:solidFill>
              </a:rPr>
              <a:t>правовая </a:t>
            </a:r>
            <a:r>
              <a:rPr lang="ru-RU" altLang="ru-RU" sz="3200" dirty="0">
                <a:solidFill>
                  <a:schemeClr val="bg1"/>
                </a:solidFill>
              </a:rPr>
              <a:t>система</a:t>
            </a:r>
            <a:endParaRPr lang="ru-RU" altLang="ru-RU" sz="3200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sar-medrese.ru/wp-content/uploads/2012/12/news-6TFPvpEWW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2" y="2351314"/>
            <a:ext cx="3946749" cy="299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world-card.ru/images/tradicii/Tanzania/Tanzan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317" y="2351313"/>
            <a:ext cx="4033227" cy="299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66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6428" y="924903"/>
            <a:ext cx="7130143" cy="50862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8629" y="2585240"/>
            <a:ext cx="262345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ОСНОВНЫЕ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ПРАВОВЫЕ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СИСТЕМЫ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СОВРЕМЕННОСТИ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6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086" y="506413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3600" b="1" u="sng" dirty="0" smtClean="0">
                <a:solidFill>
                  <a:srgbClr val="FFFF00"/>
                </a:solidFill>
              </a:rPr>
              <a:t>ПРАВО - ЭТО СИСТЕМА НОРМ, РЕГУЛИРУЮЩИХ ОБЩЕСТВЕННЫЕ </a:t>
            </a:r>
            <a:r>
              <a:rPr lang="ru-RU" altLang="ru-RU" sz="3600" b="1" u="sng" dirty="0" smtClean="0">
                <a:solidFill>
                  <a:srgbClr val="FFFF00"/>
                </a:solidFill>
              </a:rPr>
              <a:t>ОТНОШЕНИЯ</a:t>
            </a:r>
            <a:r>
              <a:rPr lang="ru-RU" altLang="ru-RU" sz="2000" b="1" u="sng" dirty="0" smtClean="0"/>
              <a:t/>
            </a:r>
            <a:br>
              <a:rPr lang="ru-RU" altLang="ru-RU" sz="2000" b="1" u="sng" dirty="0" smtClean="0"/>
            </a:br>
            <a:endParaRPr lang="ru-RU" altLang="ru-RU" sz="2000" b="1" u="sng" dirty="0" smtClean="0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119744" y="1293924"/>
            <a:ext cx="8784770" cy="4528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altLang="ru-RU" sz="2800" b="1" dirty="0" smtClean="0">
                <a:solidFill>
                  <a:schemeClr val="bg1"/>
                </a:solidFill>
              </a:rPr>
              <a:t> Общественные отношения неоднородны: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bg1"/>
                </a:solidFill>
              </a:rPr>
              <a:t>семейные;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bg1"/>
                </a:solidFill>
              </a:rPr>
              <a:t>трудовые;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bg1"/>
                </a:solidFill>
              </a:rPr>
              <a:t>гражданские;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bg1"/>
                </a:solidFill>
              </a:rPr>
              <a:t> уголовное и т.д.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ru-RU" altLang="ru-RU" sz="2800" dirty="0" smtClean="0">
              <a:solidFill>
                <a:schemeClr val="bg1"/>
              </a:solidFill>
            </a:endParaRPr>
          </a:p>
        </p:txBody>
      </p:sp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3" t="7708" r="14365" b="8245"/>
          <a:stretch/>
        </p:blipFill>
        <p:spPr bwMode="auto">
          <a:xfrm>
            <a:off x="2601685" y="2002971"/>
            <a:ext cx="2177143" cy="205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870" y="2002970"/>
            <a:ext cx="2626902" cy="205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25" y="4282847"/>
            <a:ext cx="2041683" cy="227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" r="5531"/>
          <a:stretch/>
        </p:blipFill>
        <p:spPr bwMode="auto">
          <a:xfrm>
            <a:off x="6123213" y="4282846"/>
            <a:ext cx="2797629" cy="227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8" y="336008"/>
            <a:ext cx="88609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FF00"/>
                </a:solidFill>
                <a:latin typeface="+mj-lt"/>
              </a:rPr>
              <a:t>ОТРАСЛЬ ПРАВА – </a:t>
            </a:r>
            <a:r>
              <a:rPr lang="ru-RU" altLang="ru-RU" sz="2400" b="1" dirty="0" smtClean="0">
                <a:solidFill>
                  <a:srgbClr val="FFFF00"/>
                </a:solidFill>
                <a:latin typeface="+mj-lt"/>
              </a:rPr>
              <a:t>УПОРЯДОЧЕННАЯ   СОВОКУПНОСТЬ  </a:t>
            </a:r>
            <a:r>
              <a:rPr lang="ru-RU" altLang="ru-RU" sz="2400" b="1" dirty="0">
                <a:solidFill>
                  <a:srgbClr val="FFFF00"/>
                </a:solidFill>
                <a:latin typeface="+mj-lt"/>
              </a:rPr>
              <a:t>ПРАВОВЫХ НОРМ, </a:t>
            </a:r>
            <a:r>
              <a:rPr lang="ru-RU" altLang="ru-RU" sz="2400" b="1" dirty="0" smtClean="0">
                <a:solidFill>
                  <a:srgbClr val="FFFF00"/>
                </a:solidFill>
                <a:latin typeface="+mj-lt"/>
              </a:rPr>
              <a:t>КОТОРАЯ   </a:t>
            </a:r>
            <a:r>
              <a:rPr lang="ru-RU" altLang="ru-RU" sz="2400" b="1" dirty="0">
                <a:solidFill>
                  <a:srgbClr val="FFFF00"/>
                </a:solidFill>
                <a:latin typeface="+mj-lt"/>
              </a:rPr>
              <a:t>РЕГУЛИРУЕТ </a:t>
            </a:r>
            <a:r>
              <a:rPr lang="ru-RU" altLang="ru-RU" sz="2400" b="1" dirty="0" smtClean="0">
                <a:solidFill>
                  <a:srgbClr val="FFFF00"/>
                </a:solidFill>
                <a:latin typeface="+mj-lt"/>
              </a:rPr>
              <a:t>    ОПРЕДЕЛЁННУЮ   СФЕРУ </a:t>
            </a:r>
            <a:r>
              <a:rPr lang="ru-RU" altLang="ru-RU" sz="2400" b="1" dirty="0">
                <a:solidFill>
                  <a:srgbClr val="FFFF00"/>
                </a:solidFill>
                <a:latin typeface="+mj-lt"/>
              </a:rPr>
              <a:t>ОБЩЕСТВЕННЫХ ОТНОШЕНИЙ.</a:t>
            </a:r>
            <a:endParaRPr lang="ru-RU" sz="2400" dirty="0">
              <a:solidFill>
                <a:srgbClr val="FFFF00"/>
              </a:solidFill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854783"/>
              </p:ext>
            </p:extLst>
          </p:nvPr>
        </p:nvGraphicFramePr>
        <p:xfrm>
          <a:off x="489858" y="2786741"/>
          <a:ext cx="8305798" cy="3341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899"/>
                <a:gridCol w="4152899"/>
              </a:tblGrid>
              <a:tr h="33419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altLang="ru-RU" sz="2000" dirty="0" smtClean="0">
                          <a:latin typeface="Comic Sans MS" panose="030F0702030302020204" pitchFamily="66" charset="0"/>
                        </a:rPr>
                        <a:t>- </a:t>
                      </a:r>
                      <a:r>
                        <a:rPr lang="ru-RU" altLang="ru-RU" sz="2000" b="1" dirty="0" smtClean="0">
                          <a:latin typeface="Comic Sans MS" panose="030F0702030302020204" pitchFamily="66" charset="0"/>
                        </a:rPr>
                        <a:t>ПУБЛИЧНОЕ ПРАВО</a:t>
                      </a:r>
                      <a:r>
                        <a:rPr lang="ru-RU" altLang="ru-RU" sz="2000" dirty="0" smtClean="0">
                          <a:latin typeface="Comic Sans MS" panose="030F0702030302020204" pitchFamily="66" charset="0"/>
                        </a:rPr>
                        <a:t> – ЭТО СИСТЕМА НОРМ, </a:t>
                      </a:r>
                    </a:p>
                    <a:p>
                      <a:pPr algn="ctr">
                        <a:defRPr/>
                      </a:pPr>
                      <a:r>
                        <a:rPr lang="ru-RU" altLang="ru-RU" sz="2000" dirty="0" smtClean="0">
                          <a:latin typeface="Comic Sans MS" panose="030F0702030302020204" pitchFamily="66" charset="0"/>
                        </a:rPr>
                        <a:t>      РЕГУЛИРУЮЩАЯ ОТНОШЕНИЯ МЕЖДУ ГОСУДАРСТВЕННЫМИ ОРГАНАМИ, А ТАКЖЕ МЕЖДУ ГОСУДАРСТВОМ ( ЕГО ОРГАНАМИ) И ЛИЧНОСТЬЮ (ОБЩЕСТВОМ)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dirty="0" smtClean="0">
                          <a:latin typeface="Comic Sans MS" panose="030F0702030302020204" pitchFamily="66" charset="0"/>
                        </a:rPr>
                        <a:t>-    </a:t>
                      </a:r>
                      <a:r>
                        <a:rPr lang="ru-RU" altLang="ru-RU" sz="2000" b="1" dirty="0" smtClean="0">
                          <a:latin typeface="Comic Sans MS" panose="030F0702030302020204" pitchFamily="66" charset="0"/>
                        </a:rPr>
                        <a:t>ЧАСТНОЕ ПРАВО – </a:t>
                      </a:r>
                      <a:r>
                        <a:rPr lang="ru-RU" altLang="ru-RU" sz="2000" dirty="0" smtClean="0">
                          <a:latin typeface="Comic Sans MS" panose="030F0702030302020204" pitchFamily="66" charset="0"/>
                        </a:rPr>
                        <a:t>ЭТО СИСТЕМА НОРМ, РЕГУЛИРУЮЩИХ ОТНОШЕНИЯ МЕЖДУ ЧАСТНЫМИ ФИЗИЧЕСКИМИ И ЮРИДИЧЕСКИМИ ЛИЦАМИ</a:t>
                      </a:r>
                      <a:endParaRPr lang="ru-RU" altLang="ru-RU" sz="2000" b="1" dirty="0" smtClean="0">
                        <a:latin typeface="Comic Sans MS" panose="030F0702030302020204" pitchFamily="66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 rot="18692997" flipH="1">
            <a:off x="2144118" y="1553839"/>
            <a:ext cx="1441082" cy="1068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4211063" flipH="1" flipV="1">
            <a:off x="5656743" y="1620015"/>
            <a:ext cx="1344569" cy="983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7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2175" y="0"/>
            <a:ext cx="5474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>
                <a:solidFill>
                  <a:srgbClr val="FFFF00"/>
                </a:solidFill>
                <a:latin typeface="+mj-lt"/>
              </a:rPr>
              <a:t>ОТРАСЛИ </a:t>
            </a:r>
            <a:r>
              <a:rPr lang="ru-RU" altLang="ru-RU" sz="2400" b="1" u="sng" dirty="0" smtClean="0">
                <a:solidFill>
                  <a:srgbClr val="FFFF00"/>
                </a:solidFill>
                <a:latin typeface="+mj-lt"/>
              </a:rPr>
              <a:t>   ПРАВА</a:t>
            </a:r>
            <a:endParaRPr lang="ru-RU" sz="2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455636"/>
            <a:ext cx="9144000" cy="63088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Конституционное право</a:t>
            </a:r>
            <a:r>
              <a:rPr lang="ru-RU" altLang="ru-RU" sz="1600" dirty="0" smtClean="0">
                <a:solidFill>
                  <a:srgbClr val="FFC000"/>
                </a:solidFill>
              </a:rPr>
              <a:t> регулирует форму правления, форму государственного устройства, порядок формирования и компетенцию органов государства, основы правового положения граждан.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Административное право</a:t>
            </a:r>
            <a:r>
              <a:rPr lang="ru-RU" altLang="ru-RU" sz="1600" u="sng" dirty="0" smtClean="0">
                <a:solidFill>
                  <a:srgbClr val="FFC000"/>
                </a:solidFill>
              </a:rPr>
              <a:t> </a:t>
            </a:r>
            <a:r>
              <a:rPr lang="ru-RU" altLang="ru-RU" sz="1600" dirty="0" smtClean="0">
                <a:solidFill>
                  <a:srgbClr val="FFC000"/>
                </a:solidFill>
              </a:rPr>
              <a:t>регулирует отношения в сфере исполнительно-распорядительной деятельности, то есть организацию и порядок в системе государственного управления обществом и в самих государственных органах. Административное право устанавливает понятие административного правонарушения, виды административных взысканий и порядок их наложения.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Гражданское прав</a:t>
            </a:r>
            <a:r>
              <a:rPr lang="ru-RU" altLang="ru-RU" sz="1600" b="1" dirty="0" smtClean="0">
                <a:solidFill>
                  <a:srgbClr val="FFC000"/>
                </a:solidFill>
              </a:rPr>
              <a:t>о</a:t>
            </a:r>
            <a:r>
              <a:rPr lang="ru-RU" altLang="ru-RU" sz="1600" dirty="0" smtClean="0">
                <a:solidFill>
                  <a:srgbClr val="FFC000"/>
                </a:solidFill>
              </a:rPr>
              <a:t> регулирует имущественные и связанные с ними личные не-имущественные отношения (например, отношения купли-продажи, защите чести и достоинства и т.д.).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Уголовное право</a:t>
            </a:r>
            <a:r>
              <a:rPr lang="ru-RU" altLang="ru-RU" sz="1600" u="sng" dirty="0" smtClean="0">
                <a:solidFill>
                  <a:srgbClr val="FFC000"/>
                </a:solidFill>
              </a:rPr>
              <a:t> </a:t>
            </a:r>
            <a:r>
              <a:rPr lang="ru-RU" altLang="ru-RU" sz="1600" dirty="0" smtClean="0">
                <a:solidFill>
                  <a:srgbClr val="FFC000"/>
                </a:solidFill>
              </a:rPr>
              <a:t>устанавливает, какие деяния являются преступлением, называет виды преступлений и наказания, применяемые к лицам, которые эти преступления совершили.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Семейное право</a:t>
            </a:r>
            <a:r>
              <a:rPr lang="ru-RU" altLang="ru-RU" sz="1600" u="sng" dirty="0" smtClean="0">
                <a:solidFill>
                  <a:srgbClr val="FFC000"/>
                </a:solidFill>
              </a:rPr>
              <a:t> </a:t>
            </a:r>
            <a:r>
              <a:rPr lang="ru-RU" altLang="ru-RU" sz="1600" dirty="0" smtClean="0">
                <a:solidFill>
                  <a:srgbClr val="FFC000"/>
                </a:solidFill>
              </a:rPr>
              <a:t>регулирует порядок заключения и расторжения брака, права и обязанности супругов, взаимоотношения между родителями и детьми, вопросы опеки и попечительства и т. д.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Трудовое право</a:t>
            </a:r>
            <a:r>
              <a:rPr lang="ru-RU" altLang="ru-RU" sz="1600" u="sng" dirty="0" smtClean="0">
                <a:solidFill>
                  <a:srgbClr val="FFC000"/>
                </a:solidFill>
              </a:rPr>
              <a:t> </a:t>
            </a:r>
            <a:r>
              <a:rPr lang="ru-RU" altLang="ru-RU" sz="1600" dirty="0" smtClean="0">
                <a:solidFill>
                  <a:srgbClr val="FFC000"/>
                </a:solidFill>
              </a:rPr>
              <a:t>регулирует отношения между работником и собственником или уполномоченным им органом или физическим лицом по поводу заключения и расторжения трудового договора, условия работы и оплату труда, порядок рассмотрения трудовых споров.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Земельное право</a:t>
            </a:r>
            <a:r>
              <a:rPr lang="ru-RU" altLang="ru-RU" sz="1600" u="sng" dirty="0" smtClean="0">
                <a:solidFill>
                  <a:srgbClr val="FFC000"/>
                </a:solidFill>
              </a:rPr>
              <a:t> </a:t>
            </a:r>
            <a:r>
              <a:rPr lang="ru-RU" altLang="ru-RU" sz="1600" dirty="0" smtClean="0">
                <a:solidFill>
                  <a:srgbClr val="FFC000"/>
                </a:solidFill>
              </a:rPr>
              <a:t>регулирует отношения между государством и субъектами различных форм собственности на землю.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ru-RU" sz="1600" b="1" u="sng" dirty="0" smtClean="0">
                <a:solidFill>
                  <a:srgbClr val="FFC000"/>
                </a:solidFill>
              </a:rPr>
              <a:t>Жилищное право</a:t>
            </a:r>
            <a:r>
              <a:rPr lang="ru-RU" altLang="ru-RU" sz="1600" u="sng" dirty="0" smtClean="0">
                <a:solidFill>
                  <a:srgbClr val="FFC000"/>
                </a:solidFill>
              </a:rPr>
              <a:t> </a:t>
            </a:r>
            <a:r>
              <a:rPr lang="ru-RU" altLang="ru-RU" sz="1600" dirty="0" smtClean="0">
                <a:solidFill>
                  <a:srgbClr val="FFC000"/>
                </a:solidFill>
              </a:rPr>
              <a:t>– регулирует отношения, возникающие в сфере удовлетворения человека потребности в жилье</a:t>
            </a:r>
            <a:r>
              <a:rPr lang="ru-RU" altLang="ru-RU" sz="16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847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30213"/>
            <a:ext cx="91440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rgbClr val="FFFF00"/>
                </a:solidFill>
              </a:rPr>
              <a:t>ПРАВОВОЙ ИНСТИТУТ- ЭТО ГРУППА ПРАВОВЫХ НОРМ В РАМКАХ КОНКРЕТНОЙ ОТРАСЛИ ПРАВА, КОТОРАЯ РЕГУЛИРУЕТ ОПРЕДЕЛЁННУЮ ГРУППУ КАЧЕСТВЕННО ОДНОРОДНЫХ ОТНОШЕНИЙ В ПРЕДЕЛАХ ОПРЕДЕЛЁННОГО ИХ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ВИДА</a:t>
            </a:r>
            <a:endParaRPr lang="ru-RU" alt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969" y="1742050"/>
            <a:ext cx="73369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rgbClr val="FAFAFA"/>
                </a:solidFill>
              </a:rPr>
              <a:t>ГРАЖДАНСКОЕ ПРАВО:</a:t>
            </a: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 - ИНСТИТУТ </a:t>
            </a:r>
            <a:r>
              <a:rPr lang="ru-RU" altLang="ru-RU" sz="2400" dirty="0" smtClean="0">
                <a:solidFill>
                  <a:srgbClr val="FAFAFA"/>
                </a:solidFill>
              </a:rPr>
              <a:t>ПРАВА СОБСТВЕННОСТИ</a:t>
            </a:r>
            <a:r>
              <a:rPr lang="ru-RU" altLang="ru-RU" sz="2400" dirty="0">
                <a:solidFill>
                  <a:srgbClr val="FAFAFA"/>
                </a:solidFill>
              </a:rPr>
              <a:t>;</a:t>
            </a: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-  </a:t>
            </a:r>
            <a:r>
              <a:rPr lang="ru-RU" altLang="ru-RU" sz="2400" dirty="0" smtClean="0">
                <a:solidFill>
                  <a:srgbClr val="FAFAFA"/>
                </a:solidFill>
              </a:rPr>
              <a:t>ОБЯЗАТЕЛЬСТВЕННЫЙ </a:t>
            </a:r>
            <a:r>
              <a:rPr lang="ru-RU" altLang="ru-RU" sz="2400" dirty="0">
                <a:solidFill>
                  <a:srgbClr val="FAFAFA"/>
                </a:solidFill>
              </a:rPr>
              <a:t>ИНСТИТУТ;</a:t>
            </a: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-  </a:t>
            </a:r>
            <a:r>
              <a:rPr lang="ru-RU" altLang="ru-RU" sz="2400" dirty="0" smtClean="0">
                <a:solidFill>
                  <a:srgbClr val="FAFAFA"/>
                </a:solidFill>
              </a:rPr>
              <a:t>ИНСТИТУТ ИНТЕЛЛЕКТУАЛЬНОЙ СОБСТВЕННОСТИ;</a:t>
            </a:r>
            <a:endParaRPr lang="ru-RU" altLang="ru-RU" sz="2400" dirty="0">
              <a:solidFill>
                <a:srgbClr val="FAFAFA"/>
              </a:solidFill>
            </a:endParaRP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-  </a:t>
            </a:r>
            <a:r>
              <a:rPr lang="ru-RU" altLang="ru-RU" sz="2400" dirty="0" smtClean="0">
                <a:solidFill>
                  <a:srgbClr val="FAFAFA"/>
                </a:solidFill>
              </a:rPr>
              <a:t>ИНСТИТУТ НАСЛЕДСТВЕННОГО ПРАВА  и др.</a:t>
            </a:r>
            <a:endParaRPr lang="ru-RU" altLang="ru-RU" sz="2400" dirty="0">
              <a:solidFill>
                <a:srgbClr val="FAFAF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2627" y="40138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b="1" dirty="0" smtClean="0">
                <a:solidFill>
                  <a:srgbClr val="FAFAFA"/>
                </a:solidFill>
              </a:rPr>
              <a:t>УГОЛОВНОЕ </a:t>
            </a:r>
            <a:r>
              <a:rPr lang="ru-RU" altLang="ru-RU" sz="2400" b="1" dirty="0">
                <a:solidFill>
                  <a:srgbClr val="FAFAFA"/>
                </a:solidFill>
              </a:rPr>
              <a:t>ПРАВО:</a:t>
            </a: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 - ИНСТИТУТ </a:t>
            </a:r>
            <a:r>
              <a:rPr lang="ru-RU" altLang="ru-RU" sz="2400" dirty="0" smtClean="0">
                <a:solidFill>
                  <a:srgbClr val="FAFAFA"/>
                </a:solidFill>
              </a:rPr>
              <a:t>ПРЕСТУПЛЕНИЯ;</a:t>
            </a:r>
            <a:endParaRPr lang="ru-RU" altLang="ru-RU" sz="2400" dirty="0">
              <a:solidFill>
                <a:srgbClr val="FAFAFA"/>
              </a:solidFill>
            </a:endParaRP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-   </a:t>
            </a:r>
            <a:r>
              <a:rPr lang="ru-RU" altLang="ru-RU" sz="2400" dirty="0" smtClean="0">
                <a:solidFill>
                  <a:srgbClr val="FAFAFA"/>
                </a:solidFill>
              </a:rPr>
              <a:t>ИНСТИТУТ НАКАЗАНИЯ;</a:t>
            </a:r>
            <a:endParaRPr lang="ru-RU" altLang="ru-RU" sz="2400" dirty="0">
              <a:solidFill>
                <a:srgbClr val="FAFAFA"/>
              </a:solidFill>
            </a:endParaRPr>
          </a:p>
          <a:p>
            <a:pPr>
              <a:defRPr/>
            </a:pPr>
            <a:r>
              <a:rPr lang="ru-RU" altLang="ru-RU" sz="2400" dirty="0">
                <a:solidFill>
                  <a:srgbClr val="FAFAFA"/>
                </a:solidFill>
              </a:rPr>
              <a:t>-   </a:t>
            </a:r>
            <a:r>
              <a:rPr lang="ru-RU" altLang="ru-RU" sz="2400" dirty="0" smtClean="0">
                <a:solidFill>
                  <a:srgbClr val="FAFAFA"/>
                </a:solidFill>
              </a:rPr>
              <a:t>ИНСТИТУТ СОУЧАСТИЯ</a:t>
            </a:r>
            <a:endParaRPr lang="ru-RU" altLang="ru-RU" sz="2400" dirty="0">
              <a:solidFill>
                <a:srgbClr val="FAFAFA"/>
              </a:solidFill>
            </a:endParaRPr>
          </a:p>
        </p:txBody>
      </p:sp>
      <p:pic>
        <p:nvPicPr>
          <p:cNvPr id="2050" name="Picture 2" descr="http://advokat-po-ugolovnym-delam.pro/uploads/posts/2016-12/1482234776_advokat-162-statj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55" y="3381681"/>
            <a:ext cx="3845379" cy="298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47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8858"/>
            <a:ext cx="91440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2200" b="1" dirty="0" smtClean="0">
                <a:solidFill>
                  <a:srgbClr val="FFFF00"/>
                </a:solidFill>
              </a:rPr>
              <a:t>ПРАВОВАЯ НОРМА -это общеобязательное, формально определенное </a:t>
            </a:r>
            <a:r>
              <a:rPr lang="ru-RU" altLang="ru-RU" sz="2200" b="1" dirty="0" smtClean="0">
                <a:solidFill>
                  <a:srgbClr val="FFFF00"/>
                </a:solidFill>
              </a:rPr>
              <a:t> правило  поведения</a:t>
            </a:r>
            <a:r>
              <a:rPr lang="ru-RU" altLang="ru-RU" sz="2200" b="1" dirty="0" smtClean="0">
                <a:solidFill>
                  <a:srgbClr val="FFFF00"/>
                </a:solidFill>
              </a:rPr>
              <a:t>, установленное и обеспечиваемое </a:t>
            </a:r>
            <a:r>
              <a:rPr lang="ru-RU" altLang="ru-RU" sz="2200" b="1" dirty="0" smtClean="0">
                <a:solidFill>
                  <a:srgbClr val="FFFF00"/>
                </a:solidFill>
              </a:rPr>
              <a:t> государством  и  направленное  на </a:t>
            </a:r>
            <a:r>
              <a:rPr lang="ru-RU" altLang="ru-RU" sz="2200" b="1" dirty="0" smtClean="0">
                <a:solidFill>
                  <a:srgbClr val="FFFF00"/>
                </a:solidFill>
              </a:rPr>
              <a:t>урегулирование </a:t>
            </a:r>
            <a:r>
              <a:rPr lang="ru-RU" altLang="ru-RU" sz="2200" b="1" dirty="0" smtClean="0">
                <a:solidFill>
                  <a:srgbClr val="FFFF00"/>
                </a:solidFill>
              </a:rPr>
              <a:t> общественных  отношений</a:t>
            </a:r>
            <a:r>
              <a:rPr lang="ru-RU" altLang="ru-RU" sz="2200" b="1" dirty="0" smtClean="0">
                <a:solidFill>
                  <a:srgbClr val="FFFF00"/>
                </a:solidFill>
              </a:rPr>
              <a:t>.</a:t>
            </a:r>
            <a:br>
              <a:rPr lang="ru-RU" altLang="ru-RU" sz="2200" b="1" dirty="0" smtClean="0">
                <a:solidFill>
                  <a:srgbClr val="FFFF00"/>
                </a:solidFill>
              </a:rPr>
            </a:br>
            <a:endParaRPr lang="ru-RU" altLang="ru-RU" sz="2200" b="1" dirty="0" smtClean="0">
              <a:solidFill>
                <a:srgbClr val="FFFF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957944"/>
            <a:ext cx="9067800" cy="594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000" u="sng" dirty="0" smtClean="0">
                <a:solidFill>
                  <a:srgbClr val="92D050"/>
                </a:solidFill>
              </a:rPr>
              <a:t>Правовые нормы имеют следующие признаки: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000" b="1" dirty="0" smtClean="0">
                <a:solidFill>
                  <a:srgbClr val="FFC000"/>
                </a:solidFill>
              </a:rPr>
              <a:t>Регулирование поведения</a:t>
            </a:r>
            <a:r>
              <a:rPr lang="ru-RU" altLang="ru-RU" sz="2000" dirty="0" smtClean="0">
                <a:solidFill>
                  <a:srgbClr val="FFC000"/>
                </a:solidFill>
              </a:rPr>
              <a:t>. </a:t>
            </a:r>
            <a:r>
              <a:rPr lang="ru-RU" altLang="ru-RU" sz="2000" dirty="0" smtClean="0">
                <a:solidFill>
                  <a:schemeClr val="bg1"/>
                </a:solidFill>
              </a:rPr>
              <a:t>Нормы права регулируют поведение и отношения людей (как правило, в отношениях с другими людьми), деятельность организаций, представляют собой правила поведения.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000" b="1" dirty="0" smtClean="0">
                <a:solidFill>
                  <a:srgbClr val="FFC000"/>
                </a:solidFill>
              </a:rPr>
              <a:t>Общий характер. </a:t>
            </a:r>
            <a:r>
              <a:rPr lang="ru-RU" altLang="ru-RU" sz="2000" dirty="0" smtClean="0">
                <a:solidFill>
                  <a:schemeClr val="bg1"/>
                </a:solidFill>
              </a:rPr>
              <a:t>Неконкретность адресата, </a:t>
            </a:r>
            <a:r>
              <a:rPr lang="ru-RU" altLang="ru-RU" sz="2000" dirty="0" err="1" smtClean="0">
                <a:solidFill>
                  <a:schemeClr val="bg1"/>
                </a:solidFill>
              </a:rPr>
              <a:t>неперсонифицированный</a:t>
            </a:r>
            <a:r>
              <a:rPr lang="ru-RU" altLang="ru-RU" sz="2000" dirty="0" smtClean="0">
                <a:solidFill>
                  <a:schemeClr val="bg1"/>
                </a:solidFill>
              </a:rPr>
              <a:t> характер (в отличие от правоприменительных актов). Они регулируют типичные отношения и рассчитаны на многократное применение.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000" b="1" dirty="0" smtClean="0">
                <a:solidFill>
                  <a:srgbClr val="FFC000"/>
                </a:solidFill>
              </a:rPr>
              <a:t>Общеобязательность</a:t>
            </a:r>
            <a:r>
              <a:rPr lang="ru-RU" altLang="ru-RU" sz="2000" dirty="0" smtClean="0">
                <a:solidFill>
                  <a:srgbClr val="FFC000"/>
                </a:solidFill>
              </a:rPr>
              <a:t>. </a:t>
            </a:r>
            <a:r>
              <a:rPr lang="ru-RU" altLang="ru-RU" sz="2000" dirty="0" smtClean="0">
                <a:solidFill>
                  <a:schemeClr val="bg1"/>
                </a:solidFill>
              </a:rPr>
              <a:t>Нормы права обязательны для всех, кому они адресованы. Их легитимность подтверждается нормами морали нравственности.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000" b="1" dirty="0" smtClean="0">
                <a:solidFill>
                  <a:srgbClr val="FFC000"/>
                </a:solidFill>
              </a:rPr>
              <a:t>Связь с государством. </a:t>
            </a:r>
            <a:r>
              <a:rPr lang="ru-RU" altLang="ru-RU" sz="2000" dirty="0" smtClean="0">
                <a:solidFill>
                  <a:schemeClr val="bg1"/>
                </a:solidFill>
              </a:rPr>
              <a:t>Правовые нормы устанавливаются или санкционируются государством, при необходимости обеспечиваются государственным принуждением.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000" b="1" dirty="0" smtClean="0">
                <a:solidFill>
                  <a:srgbClr val="FFC000"/>
                </a:solidFill>
              </a:rPr>
              <a:t>Формальная определённость. </a:t>
            </a:r>
            <a:r>
              <a:rPr lang="ru-RU" altLang="ru-RU" sz="2000" dirty="0" smtClean="0">
                <a:solidFill>
                  <a:schemeClr val="bg1"/>
                </a:solidFill>
              </a:rPr>
              <a:t>Нормы права, как правило, фиксируются в правовых актах государства и чётко закрепляют права, обязанности и запреты.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000" b="1" dirty="0" smtClean="0">
                <a:solidFill>
                  <a:srgbClr val="FFC000"/>
                </a:solidFill>
              </a:rPr>
              <a:t>Системность. </a:t>
            </a:r>
            <a:r>
              <a:rPr lang="ru-RU" altLang="ru-RU" sz="2000" dirty="0" smtClean="0">
                <a:solidFill>
                  <a:schemeClr val="bg1"/>
                </a:solidFill>
              </a:rPr>
              <a:t>Нормы права взаимосвязаны и не противоречат друг другу, нормам морали и нравственности.</a:t>
            </a:r>
            <a:endParaRPr lang="ru-RU" altLang="ru-RU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351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8719" y="207219"/>
            <a:ext cx="5676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dirty="0">
                <a:solidFill>
                  <a:srgbClr val="FFFF00"/>
                </a:solidFill>
              </a:rPr>
              <a:t>ПРЕДСТАВИМ СИСТЕМУ </a:t>
            </a:r>
            <a:r>
              <a:rPr lang="ru-RU" altLang="ru-RU" sz="3200" dirty="0" smtClean="0">
                <a:solidFill>
                  <a:srgbClr val="FFFF00"/>
                </a:solidFill>
              </a:rPr>
              <a:t>ПРАВА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5055281" y="1262743"/>
            <a:ext cx="3827462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rgbClr val="FAFAFA"/>
                </a:solidFill>
              </a:rPr>
              <a:t>Весь кубик – система права.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rgbClr val="FAFAFA"/>
                </a:solidFill>
              </a:rPr>
              <a:t>Его бок – отрасль права.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rgbClr val="FAFAFA"/>
                </a:solidFill>
              </a:rPr>
              <a:t>Один из рядов – правовой институт.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ru-RU" altLang="ru-RU" sz="3200" dirty="0" smtClean="0">
                <a:solidFill>
                  <a:srgbClr val="FAFAFA"/>
                </a:solidFill>
              </a:rPr>
              <a:t>Одна его часть -  правовая норма.</a:t>
            </a:r>
            <a:endParaRPr lang="ru-RU" altLang="ru-RU" sz="3200" dirty="0" smtClean="0">
              <a:solidFill>
                <a:srgbClr val="FAFAFA"/>
              </a:solidFill>
            </a:endParaRPr>
          </a:p>
        </p:txBody>
      </p:sp>
      <p:pic>
        <p:nvPicPr>
          <p:cNvPr id="5122" name="Picture 2" descr="https://openclipart.org/image/2400px/svg_to_png/164749/cube-of-rubik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70" y="931863"/>
            <a:ext cx="4340956" cy="456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66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pd.yaroslavl.ru:86/pluginfile.php?file=/738/mod_book/chapter/7/o_795ad6acf657f05d_html_m1145ab0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81" y="1352549"/>
            <a:ext cx="5413072" cy="341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Соединительная линия уступом 2"/>
          <p:cNvCxnSpPr/>
          <p:nvPr/>
        </p:nvCxnSpPr>
        <p:spPr>
          <a:xfrm rot="16200000" flipH="1">
            <a:off x="6082320" y="4575726"/>
            <a:ext cx="1306286" cy="978906"/>
          </a:xfrm>
          <a:prstGeom prst="bentConnector3">
            <a:avLst>
              <a:gd name="adj1" fmla="val 50000"/>
            </a:avLst>
          </a:prstGeom>
          <a:ln w="762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 rot="16200000" flipH="1">
            <a:off x="1771803" y="847847"/>
            <a:ext cx="919929" cy="871485"/>
          </a:xfrm>
          <a:prstGeom prst="bentConnector3">
            <a:avLst>
              <a:gd name="adj1" fmla="val 50000"/>
            </a:avLst>
          </a:prstGeom>
          <a:ln w="762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 rot="5400000" flipH="1" flipV="1">
            <a:off x="6282990" y="914084"/>
            <a:ext cx="1028700" cy="876929"/>
          </a:xfrm>
          <a:prstGeom prst="bentConnector3">
            <a:avLst>
              <a:gd name="adj1" fmla="val 50000"/>
            </a:avLst>
          </a:prstGeom>
          <a:ln w="762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10233" y="152231"/>
            <a:ext cx="1571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ЕСЛИ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97340" y="155916"/>
            <a:ext cx="8771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ТО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64364" y="5612787"/>
            <a:ext cx="19211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ИНАЧЕ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6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0874" y="283420"/>
            <a:ext cx="77614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dirty="0">
                <a:solidFill>
                  <a:srgbClr val="FFFF00"/>
                </a:solidFill>
              </a:rPr>
              <a:t>Международные судебные инстанции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62694" y="500742"/>
            <a:ext cx="7464135" cy="49638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ru-RU" altLang="ru-RU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3600" dirty="0" smtClean="0">
                <a:solidFill>
                  <a:srgbClr val="FAFAFA"/>
                </a:solidFill>
              </a:rPr>
              <a:t>Международный суд ООН в Гааге;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3600" dirty="0" smtClean="0">
                <a:solidFill>
                  <a:srgbClr val="FAFAFA"/>
                </a:solidFill>
              </a:rPr>
              <a:t>Международный уголовный суд в Гааге;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3600" dirty="0" smtClean="0">
                <a:solidFill>
                  <a:srgbClr val="FAFAFA"/>
                </a:solidFill>
              </a:rPr>
              <a:t>Международный трибунал по бывшей Югославии в Гааге;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3600" dirty="0" smtClean="0">
                <a:solidFill>
                  <a:srgbClr val="FAFAFA"/>
                </a:solidFill>
              </a:rPr>
              <a:t>Международный арбитражный суд в Гааге;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3600" dirty="0" smtClean="0">
                <a:solidFill>
                  <a:srgbClr val="FAFAFA"/>
                </a:solidFill>
              </a:rPr>
              <a:t> Европейский суд по правам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ru-RU" altLang="ru-RU" sz="3600" dirty="0" smtClean="0">
                <a:solidFill>
                  <a:srgbClr val="FAFAFA"/>
                </a:solidFill>
              </a:rPr>
              <a:t>человека в Страсбурге.</a:t>
            </a:r>
            <a:endParaRPr lang="ru-RU" altLang="ru-RU" sz="3600" dirty="0" smtClean="0">
              <a:solidFill>
                <a:srgbClr val="FAFAFA"/>
              </a:solidFill>
            </a:endParaRPr>
          </a:p>
        </p:txBody>
      </p:sp>
      <p:pic>
        <p:nvPicPr>
          <p:cNvPr id="8198" name="Picture 6" descr="http://www.playcast.ru/uploads/2015/01/20/116954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322" y="3993923"/>
            <a:ext cx="4002477" cy="243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66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prism/>
      </p:transition>
    </mc:Choice>
    <mc:Fallback>
      <p:transition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603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.</vt:lpstr>
      <vt:lpstr>ПРАВО - ЭТО СИСТЕМА НОРМ, РЕГУЛИРУЮЩИХ ОБЩЕСТВЕННЫЕ ОТНОШЕНИЯ </vt:lpstr>
      <vt:lpstr>Презентация PowerPoint</vt:lpstr>
      <vt:lpstr>Презентация PowerPoint</vt:lpstr>
      <vt:lpstr>ПРАВОВОЙ ИНСТИТУТ- ЭТО ГРУППА ПРАВОВЫХ НОРМ В РАМКАХ КОНКРЕТНОЙ ОТРАСЛИ ПРАВА, КОТОРАЯ РЕГУЛИРУЕТ ОПРЕДЕЛЁННУЮ ГРУППУ КАЧЕСТВЕННО ОДНОРОДНЫХ ОТНОШЕНИЙ В ПРЕДЕЛАХ ОПРЕДЕЛЁННОГО ИХ ВИДА</vt:lpstr>
      <vt:lpstr>ПРАВОВАЯ НОРМА -это общеобязательное, формально определенное  правило  поведения, установленное и обеспечиваемое  государством  и  направленное  на урегулирование  общественных  отношений.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Admin</cp:lastModifiedBy>
  <cp:revision>42</cp:revision>
  <dcterms:created xsi:type="dcterms:W3CDTF">2014-11-21T11:00:06Z</dcterms:created>
  <dcterms:modified xsi:type="dcterms:W3CDTF">2017-09-21T14:40:16Z</dcterms:modified>
</cp:coreProperties>
</file>