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omments/comment1.xml" ContentType="application/vnd.openxmlformats-officedocument.presentationml.comment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1"/>
  </p:notesMasterIdLst>
  <p:sldIdLst>
    <p:sldId id="256" r:id="rId2"/>
    <p:sldId id="326" r:id="rId3"/>
    <p:sldId id="325" r:id="rId4"/>
    <p:sldId id="303" r:id="rId5"/>
    <p:sldId id="309" r:id="rId6"/>
    <p:sldId id="310" r:id="rId7"/>
    <p:sldId id="305" r:id="rId8"/>
    <p:sldId id="311" r:id="rId9"/>
    <p:sldId id="312" r:id="rId10"/>
    <p:sldId id="318" r:id="rId11"/>
    <p:sldId id="313" r:id="rId12"/>
    <p:sldId id="306" r:id="rId13"/>
    <p:sldId id="319" r:id="rId14"/>
    <p:sldId id="324" r:id="rId15"/>
    <p:sldId id="322" r:id="rId16"/>
    <p:sldId id="321" r:id="rId17"/>
    <p:sldId id="317" r:id="rId18"/>
    <p:sldId id="307" r:id="rId19"/>
    <p:sldId id="32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Глеб" initials="Г" lastIdx="2" clrIdx="0">
    <p:extLst>
      <p:ext uri="{19B8F6BF-5375-455C-9EA6-DF929625EA0E}">
        <p15:presenceInfo xmlns:p15="http://schemas.microsoft.com/office/powerpoint/2012/main" userId="Глеб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92" autoAdjust="0"/>
  </p:normalViewPr>
  <p:slideViewPr>
    <p:cSldViewPr>
      <p:cViewPr varScale="1">
        <p:scale>
          <a:sx n="116" d="100"/>
          <a:sy n="116" d="100"/>
        </p:scale>
        <p:origin x="14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1660494512955414E-2"/>
          <c:y val="1.9151769875031806E-2"/>
          <c:w val="0.9583395054870445"/>
          <c:h val="0.8946571355999866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кол-во родителей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3"/>
                <c:pt idx="0">
                  <c:v>2014-2015 гг.</c:v>
                </c:pt>
                <c:pt idx="1">
                  <c:v>2015-2016 гг.</c:v>
                </c:pt>
                <c:pt idx="2">
                  <c:v>2016-2017 гг.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кол-во мероприятий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3"/>
                <c:pt idx="0">
                  <c:v>2014-2015 гг.</c:v>
                </c:pt>
                <c:pt idx="1">
                  <c:v>2015-2016 гг.</c:v>
                </c:pt>
                <c:pt idx="2">
                  <c:v>2016-2017 гг.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%  участия педагогов 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3"/>
                <c:pt idx="0">
                  <c:v>2014-2015 гг.</c:v>
                </c:pt>
                <c:pt idx="1">
                  <c:v>2015-2016 гг.</c:v>
                </c:pt>
                <c:pt idx="2">
                  <c:v>2016-2017 гг.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3733880"/>
        <c:axId val="153734272"/>
      </c:barChart>
      <c:catAx>
        <c:axId val="153733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3734272"/>
        <c:crosses val="autoZero"/>
        <c:auto val="1"/>
        <c:lblAlgn val="ctr"/>
        <c:lblOffset val="100"/>
        <c:noMultiLvlLbl val="0"/>
      </c:catAx>
      <c:valAx>
        <c:axId val="1537342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3733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4155824249980549"/>
          <c:y val="3.1086599696807916E-2"/>
          <c:w val="0.15844175750019593"/>
          <c:h val="0.9689134003031932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5">
                <a:shade val="650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Лист1!$A$2:$A$4</c:f>
              <c:strCache>
                <c:ptCount val="3"/>
                <c:pt idx="0">
                  <c:v>2014-2015 гг.</c:v>
                </c:pt>
                <c:pt idx="1">
                  <c:v>2015-2016 гг.</c:v>
                </c:pt>
                <c:pt idx="2">
                  <c:v>2016-2017 гг.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Лист1!$A$2:$A$4</c:f>
              <c:strCache>
                <c:ptCount val="3"/>
                <c:pt idx="0">
                  <c:v>2014-2015 гг.</c:v>
                </c:pt>
                <c:pt idx="1">
                  <c:v>2015-2016 гг.</c:v>
                </c:pt>
                <c:pt idx="2">
                  <c:v>2016-2017 гг.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chemeClr val="accent5">
                <a:tint val="650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Лист1!$A$2:$A$4</c:f>
              <c:strCache>
                <c:ptCount val="3"/>
                <c:pt idx="0">
                  <c:v>2014-2015 гг.</c:v>
                </c:pt>
                <c:pt idx="1">
                  <c:v>2015-2016 гг.</c:v>
                </c:pt>
                <c:pt idx="2">
                  <c:v>2016-2017 гг.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53735056"/>
        <c:axId val="153735448"/>
        <c:axId val="0"/>
      </c:bar3DChart>
      <c:catAx>
        <c:axId val="153735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3735448"/>
        <c:crosses val="autoZero"/>
        <c:auto val="1"/>
        <c:lblAlgn val="ctr"/>
        <c:lblOffset val="100"/>
        <c:noMultiLvlLbl val="0"/>
      </c:catAx>
      <c:valAx>
        <c:axId val="153735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37350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3-29T21:52:28.245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  <p:cm authorId="1" dt="2017-03-29T21:52:32.458" idx="2">
    <p:pos x="146" y="146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8FFBC0-EFE8-4141-86E5-86BC97D156D6}" type="doc">
      <dgm:prSet loTypeId="urn:microsoft.com/office/officeart/2005/8/layout/gear1" loCatId="process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ru-RU"/>
        </a:p>
      </dgm:t>
    </dgm:pt>
    <dgm:pt modelId="{C49A9C0B-A8EE-449E-BE2C-B39E73D24FAB}">
      <dgm:prSet phldrT="[Текст]" custT="1"/>
      <dgm:spPr>
        <a:ln w="76200"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ru-RU" sz="1600" b="1" dirty="0" smtClean="0">
              <a:solidFill>
                <a:schemeClr val="accent2">
                  <a:lumMod val="50000"/>
                </a:schemeClr>
              </a:solidFill>
            </a:rPr>
            <a:t>Создание условий для благоприятного климата взаимодействия с родителями</a:t>
          </a:r>
          <a:endParaRPr lang="ru-RU" sz="1600" dirty="0">
            <a:solidFill>
              <a:schemeClr val="accent2">
                <a:lumMod val="50000"/>
              </a:schemeClr>
            </a:solidFill>
          </a:endParaRPr>
        </a:p>
      </dgm:t>
    </dgm:pt>
    <dgm:pt modelId="{9185F3B9-C04E-43E3-B120-E60BCBFC07F8}" type="parTrans" cxnId="{A25C4303-9BE4-46DE-80EB-620FF1B2DFA4}">
      <dgm:prSet/>
      <dgm:spPr/>
      <dgm:t>
        <a:bodyPr/>
        <a:lstStyle/>
        <a:p>
          <a:endParaRPr lang="ru-RU"/>
        </a:p>
      </dgm:t>
    </dgm:pt>
    <dgm:pt modelId="{4C6F2210-425E-40B0-A0CF-FA368C401E78}" type="sibTrans" cxnId="{A25C4303-9BE4-46DE-80EB-620FF1B2DFA4}">
      <dgm:prSet/>
      <dgm:spPr/>
      <dgm:t>
        <a:bodyPr/>
        <a:lstStyle/>
        <a:p>
          <a:endParaRPr lang="ru-RU"/>
        </a:p>
      </dgm:t>
    </dgm:pt>
    <dgm:pt modelId="{3824185A-1CC2-415C-A693-933AF11AB77C}">
      <dgm:prSet phldrT="[Текст]" custT="1"/>
      <dgm:spPr>
        <a:ln w="76200"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ru-RU" sz="1600" b="1" dirty="0" smtClean="0">
              <a:solidFill>
                <a:schemeClr val="accent2">
                  <a:lumMod val="50000"/>
                </a:schemeClr>
              </a:solidFill>
            </a:rPr>
            <a:t>Вовлечение семьи в единое образовательное пространство</a:t>
          </a:r>
          <a:endParaRPr lang="ru-RU" sz="1600" b="1" dirty="0">
            <a:solidFill>
              <a:schemeClr val="accent2">
                <a:lumMod val="50000"/>
              </a:schemeClr>
            </a:solidFill>
          </a:endParaRPr>
        </a:p>
      </dgm:t>
    </dgm:pt>
    <dgm:pt modelId="{0EC2B514-F0F2-473C-A1CA-CED7C441716A}" type="parTrans" cxnId="{43016530-1C98-417E-A9C3-1BC456092746}">
      <dgm:prSet/>
      <dgm:spPr/>
      <dgm:t>
        <a:bodyPr/>
        <a:lstStyle/>
        <a:p>
          <a:endParaRPr lang="ru-RU"/>
        </a:p>
      </dgm:t>
    </dgm:pt>
    <dgm:pt modelId="{8AF04C83-580B-465C-B122-2DBA804188A3}" type="sibTrans" cxnId="{43016530-1C98-417E-A9C3-1BC456092746}">
      <dgm:prSet/>
      <dgm:spPr/>
      <dgm:t>
        <a:bodyPr/>
        <a:lstStyle/>
        <a:p>
          <a:endParaRPr lang="ru-RU"/>
        </a:p>
      </dgm:t>
    </dgm:pt>
    <dgm:pt modelId="{1F6C33E2-4C19-47D3-8176-A8ABB4399E79}">
      <dgm:prSet phldrT="[Текст]" custT="1"/>
      <dgm:spPr>
        <a:ln w="76200"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ru-RU" sz="1600" b="1" dirty="0" smtClean="0">
              <a:solidFill>
                <a:schemeClr val="accent2">
                  <a:lumMod val="50000"/>
                </a:schemeClr>
              </a:solidFill>
            </a:rPr>
            <a:t>Установление доверительных, партнерских отношений с родителями</a:t>
          </a:r>
          <a:endParaRPr lang="ru-RU" sz="1600" dirty="0">
            <a:solidFill>
              <a:schemeClr val="accent2">
                <a:lumMod val="50000"/>
              </a:schemeClr>
            </a:solidFill>
          </a:endParaRPr>
        </a:p>
      </dgm:t>
    </dgm:pt>
    <dgm:pt modelId="{A619CC23-7A3A-4C62-9784-C691A9A04B1F}" type="parTrans" cxnId="{21296720-5B5E-428B-A5FB-A465CA12867F}">
      <dgm:prSet/>
      <dgm:spPr/>
      <dgm:t>
        <a:bodyPr/>
        <a:lstStyle/>
        <a:p>
          <a:endParaRPr lang="ru-RU"/>
        </a:p>
      </dgm:t>
    </dgm:pt>
    <dgm:pt modelId="{325BC8AD-C26D-4602-8B0A-B0FCC853AECB}" type="sibTrans" cxnId="{21296720-5B5E-428B-A5FB-A465CA12867F}">
      <dgm:prSet/>
      <dgm:spPr/>
      <dgm:t>
        <a:bodyPr/>
        <a:lstStyle/>
        <a:p>
          <a:endParaRPr lang="ru-RU"/>
        </a:p>
      </dgm:t>
    </dgm:pt>
    <dgm:pt modelId="{D24DE361-8DC2-4187-B274-53BFCCF2DA7D}">
      <dgm:prSet phldrT="[Текст]"/>
      <dgm:spPr/>
      <dgm:t>
        <a:bodyPr/>
        <a:lstStyle/>
        <a:p>
          <a:endParaRPr lang="ru-RU"/>
        </a:p>
      </dgm:t>
    </dgm:pt>
    <dgm:pt modelId="{D5F5F605-C371-450E-9A52-F5CD05FE928B}" type="parTrans" cxnId="{A2E78C2D-C3F0-42D6-878D-8DE081E3BBD5}">
      <dgm:prSet/>
      <dgm:spPr/>
      <dgm:t>
        <a:bodyPr/>
        <a:lstStyle/>
        <a:p>
          <a:endParaRPr lang="ru-RU"/>
        </a:p>
      </dgm:t>
    </dgm:pt>
    <dgm:pt modelId="{A5FFA9C7-6E2C-4D8F-AF90-5036C90CD47E}" type="sibTrans" cxnId="{A2E78C2D-C3F0-42D6-878D-8DE081E3BBD5}">
      <dgm:prSet/>
      <dgm:spPr/>
      <dgm:t>
        <a:bodyPr/>
        <a:lstStyle/>
        <a:p>
          <a:endParaRPr lang="ru-RU"/>
        </a:p>
      </dgm:t>
    </dgm:pt>
    <dgm:pt modelId="{50575408-1428-4508-860C-B953998580C1}">
      <dgm:prSet/>
      <dgm:spPr/>
      <dgm:t>
        <a:bodyPr/>
        <a:lstStyle/>
        <a:p>
          <a:endParaRPr lang="ru-RU"/>
        </a:p>
      </dgm:t>
    </dgm:pt>
    <dgm:pt modelId="{EFF2F50D-F3AA-40AF-9C0C-2896E6E46756}" type="parTrans" cxnId="{E2252F9B-8A5D-48E6-8F66-E454ACF8B434}">
      <dgm:prSet/>
      <dgm:spPr/>
      <dgm:t>
        <a:bodyPr/>
        <a:lstStyle/>
        <a:p>
          <a:endParaRPr lang="ru-RU"/>
        </a:p>
      </dgm:t>
    </dgm:pt>
    <dgm:pt modelId="{CC41F7D8-F4BB-41AB-AA79-7F58F6835180}" type="sibTrans" cxnId="{E2252F9B-8A5D-48E6-8F66-E454ACF8B434}">
      <dgm:prSet/>
      <dgm:spPr/>
      <dgm:t>
        <a:bodyPr/>
        <a:lstStyle/>
        <a:p>
          <a:endParaRPr lang="ru-RU"/>
        </a:p>
      </dgm:t>
    </dgm:pt>
    <dgm:pt modelId="{EF174501-3BC8-40E5-B52D-67D174BCD550}">
      <dgm:prSet/>
      <dgm:spPr/>
      <dgm:t>
        <a:bodyPr/>
        <a:lstStyle/>
        <a:p>
          <a:endParaRPr lang="ru-RU" dirty="0" smtClean="0"/>
        </a:p>
      </dgm:t>
    </dgm:pt>
    <dgm:pt modelId="{CD1A784B-C3F6-421A-8E8F-F7860E8EDCF7}" type="parTrans" cxnId="{A812B16F-FDEB-46CA-9BDD-27C014EF757C}">
      <dgm:prSet/>
      <dgm:spPr/>
      <dgm:t>
        <a:bodyPr/>
        <a:lstStyle/>
        <a:p>
          <a:endParaRPr lang="ru-RU"/>
        </a:p>
      </dgm:t>
    </dgm:pt>
    <dgm:pt modelId="{77829C5D-6A70-4D98-99E9-472F2D0E562C}" type="sibTrans" cxnId="{A812B16F-FDEB-46CA-9BDD-27C014EF757C}">
      <dgm:prSet/>
      <dgm:spPr/>
      <dgm:t>
        <a:bodyPr/>
        <a:lstStyle/>
        <a:p>
          <a:endParaRPr lang="ru-RU"/>
        </a:p>
      </dgm:t>
    </dgm:pt>
    <dgm:pt modelId="{3FD80B23-AB47-4DD1-BA04-2F14539F01F6}">
      <dgm:prSet/>
      <dgm:spPr/>
      <dgm:t>
        <a:bodyPr/>
        <a:lstStyle/>
        <a:p>
          <a:endParaRPr lang="ru-RU"/>
        </a:p>
      </dgm:t>
    </dgm:pt>
    <dgm:pt modelId="{02DD6618-15EC-4294-B9A7-AFA600614A5D}" type="parTrans" cxnId="{7B31312F-677C-4597-84D4-6B6581903F2F}">
      <dgm:prSet/>
      <dgm:spPr/>
      <dgm:t>
        <a:bodyPr/>
        <a:lstStyle/>
        <a:p>
          <a:endParaRPr lang="ru-RU"/>
        </a:p>
      </dgm:t>
    </dgm:pt>
    <dgm:pt modelId="{2307B4FF-8E9F-4F4E-ACCA-D4400FC0C000}" type="sibTrans" cxnId="{7B31312F-677C-4597-84D4-6B6581903F2F}">
      <dgm:prSet/>
      <dgm:spPr/>
      <dgm:t>
        <a:bodyPr/>
        <a:lstStyle/>
        <a:p>
          <a:endParaRPr lang="ru-RU"/>
        </a:p>
      </dgm:t>
    </dgm:pt>
    <dgm:pt modelId="{ADB62025-2266-4D8D-9842-8C538F756916}">
      <dgm:prSet/>
      <dgm:spPr/>
      <dgm:t>
        <a:bodyPr/>
        <a:lstStyle/>
        <a:p>
          <a:endParaRPr lang="ru-RU" dirty="0" smtClean="0">
            <a:solidFill>
              <a:schemeClr val="tx2">
                <a:lumMod val="75000"/>
              </a:schemeClr>
            </a:solidFill>
          </a:endParaRPr>
        </a:p>
      </dgm:t>
    </dgm:pt>
    <dgm:pt modelId="{DFF974BD-9615-4C01-86F1-8CC7103E2004}" type="parTrans" cxnId="{5C59E34A-3844-4051-BF98-5C3A7FD8A20A}">
      <dgm:prSet/>
      <dgm:spPr/>
      <dgm:t>
        <a:bodyPr/>
        <a:lstStyle/>
        <a:p>
          <a:endParaRPr lang="ru-RU"/>
        </a:p>
      </dgm:t>
    </dgm:pt>
    <dgm:pt modelId="{1166E681-5F1B-4BF6-AEB1-51B0246B617B}" type="sibTrans" cxnId="{5C59E34A-3844-4051-BF98-5C3A7FD8A20A}">
      <dgm:prSet/>
      <dgm:spPr/>
      <dgm:t>
        <a:bodyPr/>
        <a:lstStyle/>
        <a:p>
          <a:endParaRPr lang="ru-RU"/>
        </a:p>
      </dgm:t>
    </dgm:pt>
    <dgm:pt modelId="{6C154FE1-B92F-4FFD-9B14-835D09D69DFF}">
      <dgm:prSet/>
      <dgm:spPr/>
      <dgm:t>
        <a:bodyPr/>
        <a:lstStyle/>
        <a:p>
          <a:endParaRPr lang="ru-RU"/>
        </a:p>
      </dgm:t>
    </dgm:pt>
    <dgm:pt modelId="{40611F09-981E-44F4-8CE0-17F35F4FDA0B}" type="parTrans" cxnId="{80360211-4B03-4948-95E3-33FE8B686BC3}">
      <dgm:prSet/>
      <dgm:spPr/>
      <dgm:t>
        <a:bodyPr/>
        <a:lstStyle/>
        <a:p>
          <a:endParaRPr lang="ru-RU"/>
        </a:p>
      </dgm:t>
    </dgm:pt>
    <dgm:pt modelId="{FCFDF786-5334-498C-8820-3B8B49715300}" type="sibTrans" cxnId="{80360211-4B03-4948-95E3-33FE8B686BC3}">
      <dgm:prSet/>
      <dgm:spPr/>
      <dgm:t>
        <a:bodyPr/>
        <a:lstStyle/>
        <a:p>
          <a:endParaRPr lang="ru-RU"/>
        </a:p>
      </dgm:t>
    </dgm:pt>
    <dgm:pt modelId="{1BCFC806-98DF-4578-9C1C-4CB61F406F26}" type="pres">
      <dgm:prSet presAssocID="{608FFBC0-EFE8-4141-86E5-86BC97D156D6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1696081-7287-490E-AEBA-85991F37E666}" type="pres">
      <dgm:prSet presAssocID="{C49A9C0B-A8EE-449E-BE2C-B39E73D24FAB}" presName="gear1" presStyleLbl="node1" presStyleIdx="0" presStyleCnt="3" custScaleX="151703" custScaleY="146611" custLinFactNeighborX="50278" custLinFactNeighborY="-29252" custRadScaleRad="99353" custRadScaleInc="-286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5EF218-6974-4A64-9408-EBB74CC6312A}" type="pres">
      <dgm:prSet presAssocID="{C49A9C0B-A8EE-449E-BE2C-B39E73D24FAB}" presName="gear1srcNode" presStyleLbl="node1" presStyleIdx="0" presStyleCnt="3"/>
      <dgm:spPr/>
      <dgm:t>
        <a:bodyPr/>
        <a:lstStyle/>
        <a:p>
          <a:endParaRPr lang="ru-RU"/>
        </a:p>
      </dgm:t>
    </dgm:pt>
    <dgm:pt modelId="{D908E1CC-0C99-4870-8F62-1A77AC8455B4}" type="pres">
      <dgm:prSet presAssocID="{C49A9C0B-A8EE-449E-BE2C-B39E73D24FAB}" presName="gear1dstNode" presStyleLbl="node1" presStyleIdx="0" presStyleCnt="3"/>
      <dgm:spPr/>
      <dgm:t>
        <a:bodyPr/>
        <a:lstStyle/>
        <a:p>
          <a:endParaRPr lang="ru-RU"/>
        </a:p>
      </dgm:t>
    </dgm:pt>
    <dgm:pt modelId="{506A2F9B-0A0B-4A15-A14B-191F6A52BF10}" type="pres">
      <dgm:prSet presAssocID="{3824185A-1CC2-415C-A693-933AF11AB77C}" presName="gear2" presStyleLbl="node1" presStyleIdx="1" presStyleCnt="3" custScaleX="218491" custScaleY="218387" custLinFactNeighborX="-79833" custLinFactNeighborY="1471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113255-10C0-49ED-AF13-80FFE15BE078}" type="pres">
      <dgm:prSet presAssocID="{3824185A-1CC2-415C-A693-933AF11AB77C}" presName="gear2srcNode" presStyleLbl="node1" presStyleIdx="1" presStyleCnt="3"/>
      <dgm:spPr/>
      <dgm:t>
        <a:bodyPr/>
        <a:lstStyle/>
        <a:p>
          <a:endParaRPr lang="ru-RU"/>
        </a:p>
      </dgm:t>
    </dgm:pt>
    <dgm:pt modelId="{00772CD8-652C-425D-87E8-5D48B6207AA9}" type="pres">
      <dgm:prSet presAssocID="{3824185A-1CC2-415C-A693-933AF11AB77C}" presName="gear2dstNode" presStyleLbl="node1" presStyleIdx="1" presStyleCnt="3"/>
      <dgm:spPr/>
      <dgm:t>
        <a:bodyPr/>
        <a:lstStyle/>
        <a:p>
          <a:endParaRPr lang="ru-RU"/>
        </a:p>
      </dgm:t>
    </dgm:pt>
    <dgm:pt modelId="{6E27E47F-591A-4921-AA13-61C1F5482E39}" type="pres">
      <dgm:prSet presAssocID="{1F6C33E2-4C19-47D3-8176-A8ABB4399E79}" presName="gear3" presStyleLbl="node1" presStyleIdx="2" presStyleCnt="3" custScaleX="217807" custScaleY="208333" custLinFactNeighborX="3721" custLinFactNeighborY="-6593"/>
      <dgm:spPr/>
      <dgm:t>
        <a:bodyPr/>
        <a:lstStyle/>
        <a:p>
          <a:endParaRPr lang="ru-RU"/>
        </a:p>
      </dgm:t>
    </dgm:pt>
    <dgm:pt modelId="{40AD429A-C571-4045-A200-3E15796EEDCE}" type="pres">
      <dgm:prSet presAssocID="{1F6C33E2-4C19-47D3-8176-A8ABB4399E79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85C597-A55B-4C25-9E54-A3790AA823A9}" type="pres">
      <dgm:prSet presAssocID="{1F6C33E2-4C19-47D3-8176-A8ABB4399E79}" presName="gear3srcNode" presStyleLbl="node1" presStyleIdx="2" presStyleCnt="3"/>
      <dgm:spPr/>
      <dgm:t>
        <a:bodyPr/>
        <a:lstStyle/>
        <a:p>
          <a:endParaRPr lang="ru-RU"/>
        </a:p>
      </dgm:t>
    </dgm:pt>
    <dgm:pt modelId="{94AA9556-9803-4DF9-B413-7622E57EAC9C}" type="pres">
      <dgm:prSet presAssocID="{1F6C33E2-4C19-47D3-8176-A8ABB4399E79}" presName="gear3dstNode" presStyleLbl="node1" presStyleIdx="2" presStyleCnt="3"/>
      <dgm:spPr/>
      <dgm:t>
        <a:bodyPr/>
        <a:lstStyle/>
        <a:p>
          <a:endParaRPr lang="ru-RU"/>
        </a:p>
      </dgm:t>
    </dgm:pt>
    <dgm:pt modelId="{D4882381-D5D9-41A6-934E-359693118BD7}" type="pres">
      <dgm:prSet presAssocID="{4C6F2210-425E-40B0-A0CF-FA368C401E78}" presName="connector1" presStyleLbl="sibTrans2D1" presStyleIdx="0" presStyleCnt="3" custLinFactNeighborX="58472" custLinFactNeighborY="-34715"/>
      <dgm:spPr/>
      <dgm:t>
        <a:bodyPr/>
        <a:lstStyle/>
        <a:p>
          <a:endParaRPr lang="ru-RU"/>
        </a:p>
      </dgm:t>
    </dgm:pt>
    <dgm:pt modelId="{9C6AD6D8-B52A-4B4B-88A5-2D98B10CCB89}" type="pres">
      <dgm:prSet presAssocID="{8AF04C83-580B-465C-B122-2DBA804188A3}" presName="connector2" presStyleLbl="sibTrans2D1" presStyleIdx="1" presStyleCnt="3" custLinFactNeighborX="-97205" custLinFactNeighborY="-25046"/>
      <dgm:spPr/>
      <dgm:t>
        <a:bodyPr/>
        <a:lstStyle/>
        <a:p>
          <a:endParaRPr lang="ru-RU"/>
        </a:p>
      </dgm:t>
    </dgm:pt>
    <dgm:pt modelId="{B43823A0-D75A-4919-9FA7-277EAE0000B9}" type="pres">
      <dgm:prSet presAssocID="{325BC8AD-C26D-4602-8B0A-B0FCC853AECB}" presName="connector3" presStyleLbl="sibTrans2D1" presStyleIdx="2" presStyleCnt="3" custLinFactNeighborX="-7510" custLinFactNeighborY="-38641"/>
      <dgm:spPr/>
      <dgm:t>
        <a:bodyPr/>
        <a:lstStyle/>
        <a:p>
          <a:endParaRPr lang="ru-RU"/>
        </a:p>
      </dgm:t>
    </dgm:pt>
  </dgm:ptLst>
  <dgm:cxnLst>
    <dgm:cxn modelId="{77D64580-2373-4AB8-9A66-C4A537AEDE8D}" type="presOf" srcId="{3824185A-1CC2-415C-A693-933AF11AB77C}" destId="{00772CD8-652C-425D-87E8-5D48B6207AA9}" srcOrd="2" destOrd="0" presId="urn:microsoft.com/office/officeart/2005/8/layout/gear1"/>
    <dgm:cxn modelId="{CE95F09E-2B54-4832-BD6D-98528B6F933B}" type="presOf" srcId="{C49A9C0B-A8EE-449E-BE2C-B39E73D24FAB}" destId="{71696081-7287-490E-AEBA-85991F37E666}" srcOrd="0" destOrd="0" presId="urn:microsoft.com/office/officeart/2005/8/layout/gear1"/>
    <dgm:cxn modelId="{A2E78C2D-C3F0-42D6-878D-8DE081E3BBD5}" srcId="{608FFBC0-EFE8-4141-86E5-86BC97D156D6}" destId="{D24DE361-8DC2-4187-B274-53BFCCF2DA7D}" srcOrd="3" destOrd="0" parTransId="{D5F5F605-C371-450E-9A52-F5CD05FE928B}" sibTransId="{A5FFA9C7-6E2C-4D8F-AF90-5036C90CD47E}"/>
    <dgm:cxn modelId="{94649755-5F25-4C82-B912-04AB6DB0D0D0}" type="presOf" srcId="{8AF04C83-580B-465C-B122-2DBA804188A3}" destId="{9C6AD6D8-B52A-4B4B-88A5-2D98B10CCB89}" srcOrd="0" destOrd="0" presId="urn:microsoft.com/office/officeart/2005/8/layout/gear1"/>
    <dgm:cxn modelId="{E2252F9B-8A5D-48E6-8F66-E454ACF8B434}" srcId="{608FFBC0-EFE8-4141-86E5-86BC97D156D6}" destId="{50575408-1428-4508-860C-B953998580C1}" srcOrd="4" destOrd="0" parTransId="{EFF2F50D-F3AA-40AF-9C0C-2896E6E46756}" sibTransId="{CC41F7D8-F4BB-41AB-AA79-7F58F6835180}"/>
    <dgm:cxn modelId="{BC105DA8-FA0F-40E6-8E5D-834326D4C300}" type="presOf" srcId="{608FFBC0-EFE8-4141-86E5-86BC97D156D6}" destId="{1BCFC806-98DF-4578-9C1C-4CB61F406F26}" srcOrd="0" destOrd="0" presId="urn:microsoft.com/office/officeart/2005/8/layout/gear1"/>
    <dgm:cxn modelId="{7A439C66-90F8-4655-98F3-E0803D53612D}" type="presOf" srcId="{C49A9C0B-A8EE-449E-BE2C-B39E73D24FAB}" destId="{AF5EF218-6974-4A64-9408-EBB74CC6312A}" srcOrd="1" destOrd="0" presId="urn:microsoft.com/office/officeart/2005/8/layout/gear1"/>
    <dgm:cxn modelId="{C18D3752-C1E8-4547-9763-60F9A3ACF6EF}" type="presOf" srcId="{4C6F2210-425E-40B0-A0CF-FA368C401E78}" destId="{D4882381-D5D9-41A6-934E-359693118BD7}" srcOrd="0" destOrd="0" presId="urn:microsoft.com/office/officeart/2005/8/layout/gear1"/>
    <dgm:cxn modelId="{D5F9DF36-CE40-494E-B0BE-6463C07F6ECB}" type="presOf" srcId="{1F6C33E2-4C19-47D3-8176-A8ABB4399E79}" destId="{40AD429A-C571-4045-A200-3E15796EEDCE}" srcOrd="1" destOrd="0" presId="urn:microsoft.com/office/officeart/2005/8/layout/gear1"/>
    <dgm:cxn modelId="{A812B16F-FDEB-46CA-9BDD-27C014EF757C}" srcId="{608FFBC0-EFE8-4141-86E5-86BC97D156D6}" destId="{EF174501-3BC8-40E5-B52D-67D174BCD550}" srcOrd="5" destOrd="0" parTransId="{CD1A784B-C3F6-421A-8E8F-F7860E8EDCF7}" sibTransId="{77829C5D-6A70-4D98-99E9-472F2D0E562C}"/>
    <dgm:cxn modelId="{7B31312F-677C-4597-84D4-6B6581903F2F}" srcId="{608FFBC0-EFE8-4141-86E5-86BC97D156D6}" destId="{3FD80B23-AB47-4DD1-BA04-2F14539F01F6}" srcOrd="6" destOrd="0" parTransId="{02DD6618-15EC-4294-B9A7-AFA600614A5D}" sibTransId="{2307B4FF-8E9F-4F4E-ACCA-D4400FC0C000}"/>
    <dgm:cxn modelId="{43016530-1C98-417E-A9C3-1BC456092746}" srcId="{608FFBC0-EFE8-4141-86E5-86BC97D156D6}" destId="{3824185A-1CC2-415C-A693-933AF11AB77C}" srcOrd="1" destOrd="0" parTransId="{0EC2B514-F0F2-473C-A1CA-CED7C441716A}" sibTransId="{8AF04C83-580B-465C-B122-2DBA804188A3}"/>
    <dgm:cxn modelId="{FD889C24-05E9-49C9-A632-9F12D4206D5A}" type="presOf" srcId="{325BC8AD-C26D-4602-8B0A-B0FCC853AECB}" destId="{B43823A0-D75A-4919-9FA7-277EAE0000B9}" srcOrd="0" destOrd="0" presId="urn:microsoft.com/office/officeart/2005/8/layout/gear1"/>
    <dgm:cxn modelId="{49C48194-2875-44D2-B08E-A827BADA128A}" type="presOf" srcId="{1F6C33E2-4C19-47D3-8176-A8ABB4399E79}" destId="{94AA9556-9803-4DF9-B413-7622E57EAC9C}" srcOrd="3" destOrd="0" presId="urn:microsoft.com/office/officeart/2005/8/layout/gear1"/>
    <dgm:cxn modelId="{7EB713FB-1295-4337-938D-488DF141D717}" type="presOf" srcId="{1F6C33E2-4C19-47D3-8176-A8ABB4399E79}" destId="{6E27E47F-591A-4921-AA13-61C1F5482E39}" srcOrd="0" destOrd="0" presId="urn:microsoft.com/office/officeart/2005/8/layout/gear1"/>
    <dgm:cxn modelId="{BB216CA2-3412-41F8-9CDF-251D9F01DA1F}" type="presOf" srcId="{3824185A-1CC2-415C-A693-933AF11AB77C}" destId="{DD113255-10C0-49ED-AF13-80FFE15BE078}" srcOrd="1" destOrd="0" presId="urn:microsoft.com/office/officeart/2005/8/layout/gear1"/>
    <dgm:cxn modelId="{21296720-5B5E-428B-A5FB-A465CA12867F}" srcId="{608FFBC0-EFE8-4141-86E5-86BC97D156D6}" destId="{1F6C33E2-4C19-47D3-8176-A8ABB4399E79}" srcOrd="2" destOrd="0" parTransId="{A619CC23-7A3A-4C62-9784-C691A9A04B1F}" sibTransId="{325BC8AD-C26D-4602-8B0A-B0FCC853AECB}"/>
    <dgm:cxn modelId="{80360211-4B03-4948-95E3-33FE8B686BC3}" srcId="{608FFBC0-EFE8-4141-86E5-86BC97D156D6}" destId="{6C154FE1-B92F-4FFD-9B14-835D09D69DFF}" srcOrd="8" destOrd="0" parTransId="{40611F09-981E-44F4-8CE0-17F35F4FDA0B}" sibTransId="{FCFDF786-5334-498C-8820-3B8B49715300}"/>
    <dgm:cxn modelId="{A25C4303-9BE4-46DE-80EB-620FF1B2DFA4}" srcId="{608FFBC0-EFE8-4141-86E5-86BC97D156D6}" destId="{C49A9C0B-A8EE-449E-BE2C-B39E73D24FAB}" srcOrd="0" destOrd="0" parTransId="{9185F3B9-C04E-43E3-B120-E60BCBFC07F8}" sibTransId="{4C6F2210-425E-40B0-A0CF-FA368C401E78}"/>
    <dgm:cxn modelId="{65872CB7-052C-4149-8B2D-B22D697172B4}" type="presOf" srcId="{3824185A-1CC2-415C-A693-933AF11AB77C}" destId="{506A2F9B-0A0B-4A15-A14B-191F6A52BF10}" srcOrd="0" destOrd="0" presId="urn:microsoft.com/office/officeart/2005/8/layout/gear1"/>
    <dgm:cxn modelId="{2D9E3734-507A-49DA-8BB8-951C83A3035C}" type="presOf" srcId="{C49A9C0B-A8EE-449E-BE2C-B39E73D24FAB}" destId="{D908E1CC-0C99-4870-8F62-1A77AC8455B4}" srcOrd="2" destOrd="0" presId="urn:microsoft.com/office/officeart/2005/8/layout/gear1"/>
    <dgm:cxn modelId="{73D131C2-8BA8-4EEF-8DBB-E4E464A127D1}" type="presOf" srcId="{1F6C33E2-4C19-47D3-8176-A8ABB4399E79}" destId="{3585C597-A55B-4C25-9E54-A3790AA823A9}" srcOrd="2" destOrd="0" presId="urn:microsoft.com/office/officeart/2005/8/layout/gear1"/>
    <dgm:cxn modelId="{5C59E34A-3844-4051-BF98-5C3A7FD8A20A}" srcId="{608FFBC0-EFE8-4141-86E5-86BC97D156D6}" destId="{ADB62025-2266-4D8D-9842-8C538F756916}" srcOrd="7" destOrd="0" parTransId="{DFF974BD-9615-4C01-86F1-8CC7103E2004}" sibTransId="{1166E681-5F1B-4BF6-AEB1-51B0246B617B}"/>
    <dgm:cxn modelId="{D56B20F3-2FB0-44BF-8CBC-C8E063AC1ACC}" type="presParOf" srcId="{1BCFC806-98DF-4578-9C1C-4CB61F406F26}" destId="{71696081-7287-490E-AEBA-85991F37E666}" srcOrd="0" destOrd="0" presId="urn:microsoft.com/office/officeart/2005/8/layout/gear1"/>
    <dgm:cxn modelId="{95462C5B-4BF7-4310-8A95-1B8F05A9D807}" type="presParOf" srcId="{1BCFC806-98DF-4578-9C1C-4CB61F406F26}" destId="{AF5EF218-6974-4A64-9408-EBB74CC6312A}" srcOrd="1" destOrd="0" presId="urn:microsoft.com/office/officeart/2005/8/layout/gear1"/>
    <dgm:cxn modelId="{23350EE9-ACDA-4341-ABA4-AE689DB40C24}" type="presParOf" srcId="{1BCFC806-98DF-4578-9C1C-4CB61F406F26}" destId="{D908E1CC-0C99-4870-8F62-1A77AC8455B4}" srcOrd="2" destOrd="0" presId="urn:microsoft.com/office/officeart/2005/8/layout/gear1"/>
    <dgm:cxn modelId="{B40AAFE7-40CC-4035-B261-1C44DA0D7290}" type="presParOf" srcId="{1BCFC806-98DF-4578-9C1C-4CB61F406F26}" destId="{506A2F9B-0A0B-4A15-A14B-191F6A52BF10}" srcOrd="3" destOrd="0" presId="urn:microsoft.com/office/officeart/2005/8/layout/gear1"/>
    <dgm:cxn modelId="{BEFC86D3-223A-4B32-96BE-4D2202620952}" type="presParOf" srcId="{1BCFC806-98DF-4578-9C1C-4CB61F406F26}" destId="{DD113255-10C0-49ED-AF13-80FFE15BE078}" srcOrd="4" destOrd="0" presId="urn:microsoft.com/office/officeart/2005/8/layout/gear1"/>
    <dgm:cxn modelId="{23B95065-9A46-4A4C-A667-73C7B9B16FDF}" type="presParOf" srcId="{1BCFC806-98DF-4578-9C1C-4CB61F406F26}" destId="{00772CD8-652C-425D-87E8-5D48B6207AA9}" srcOrd="5" destOrd="0" presId="urn:microsoft.com/office/officeart/2005/8/layout/gear1"/>
    <dgm:cxn modelId="{D525686C-905B-404A-96AE-43FB79829850}" type="presParOf" srcId="{1BCFC806-98DF-4578-9C1C-4CB61F406F26}" destId="{6E27E47F-591A-4921-AA13-61C1F5482E39}" srcOrd="6" destOrd="0" presId="urn:microsoft.com/office/officeart/2005/8/layout/gear1"/>
    <dgm:cxn modelId="{A6C6DDC7-D9B7-4A01-9BD6-94185EB7FA1D}" type="presParOf" srcId="{1BCFC806-98DF-4578-9C1C-4CB61F406F26}" destId="{40AD429A-C571-4045-A200-3E15796EEDCE}" srcOrd="7" destOrd="0" presId="urn:microsoft.com/office/officeart/2005/8/layout/gear1"/>
    <dgm:cxn modelId="{6C5A53A4-8716-45AF-8D37-A084C4136DA3}" type="presParOf" srcId="{1BCFC806-98DF-4578-9C1C-4CB61F406F26}" destId="{3585C597-A55B-4C25-9E54-A3790AA823A9}" srcOrd="8" destOrd="0" presId="urn:microsoft.com/office/officeart/2005/8/layout/gear1"/>
    <dgm:cxn modelId="{B60D9362-89ED-4766-BA8A-7D9554F0F84D}" type="presParOf" srcId="{1BCFC806-98DF-4578-9C1C-4CB61F406F26}" destId="{94AA9556-9803-4DF9-B413-7622E57EAC9C}" srcOrd="9" destOrd="0" presId="urn:microsoft.com/office/officeart/2005/8/layout/gear1"/>
    <dgm:cxn modelId="{918209E4-A8D1-4A66-9A97-AA73CE19555C}" type="presParOf" srcId="{1BCFC806-98DF-4578-9C1C-4CB61F406F26}" destId="{D4882381-D5D9-41A6-934E-359693118BD7}" srcOrd="10" destOrd="0" presId="urn:microsoft.com/office/officeart/2005/8/layout/gear1"/>
    <dgm:cxn modelId="{0A44B5C7-5205-44B5-9FE8-A3B96C927E08}" type="presParOf" srcId="{1BCFC806-98DF-4578-9C1C-4CB61F406F26}" destId="{9C6AD6D8-B52A-4B4B-88A5-2D98B10CCB89}" srcOrd="11" destOrd="0" presId="urn:microsoft.com/office/officeart/2005/8/layout/gear1"/>
    <dgm:cxn modelId="{50AAD2CB-984B-4129-85C3-FD896EF86332}" type="presParOf" srcId="{1BCFC806-98DF-4578-9C1C-4CB61F406F26}" destId="{B43823A0-D75A-4919-9FA7-277EAE0000B9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A13CD-33B8-4B37-A67C-17F401BC75C9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A9B543-7842-4B78-AB8A-C023F5CDC1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861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6550650"/>
      </p:ext>
    </p:extLst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886711"/>
      </p:ext>
    </p:extLst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6990767"/>
      </p:ext>
    </p:extLst>
  </p:cSld>
  <p:clrMapOvr>
    <a:masterClrMapping/>
  </p:clrMapOvr>
  <p:transition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5608993"/>
      </p:ext>
    </p:extLst>
  </p:cSld>
  <p:clrMapOvr>
    <a:masterClrMapping/>
  </p:clrMapOvr>
  <p:transition>
    <p:zo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52392"/>
      </p:ext>
    </p:extLst>
  </p:cSld>
  <p:clrMapOvr>
    <a:masterClrMapping/>
  </p:clrMapOvr>
  <p:transition>
    <p:zo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523154"/>
      </p:ext>
    </p:extLst>
  </p:cSld>
  <p:clrMapOvr>
    <a:masterClrMapping/>
  </p:clrMapOvr>
  <p:transition>
    <p:zo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5102178"/>
      </p:ext>
    </p:extLst>
  </p:cSld>
  <p:clrMapOvr>
    <a:masterClrMapping/>
  </p:clrMapOvr>
  <p:transition>
    <p:zo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8106548"/>
      </p:ext>
    </p:extLst>
  </p:cSld>
  <p:clrMapOvr>
    <a:masterClrMapping/>
  </p:clrMapOvr>
  <p:transition>
    <p:zo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6724766"/>
      </p:ext>
    </p:extLst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544245"/>
      </p:ext>
    </p:extLst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6996091"/>
      </p:ext>
    </p:extLst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729966"/>
      </p:ext>
    </p:extLst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3114714"/>
      </p:ext>
    </p:extLst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0179208"/>
      </p:ext>
    </p:extLst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996707"/>
      </p:ext>
    </p:extLst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6334235"/>
      </p:ext>
    </p:extLst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497050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622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  <p:sldLayoutId id="2147483737" r:id="rId17"/>
  </p:sldLayoutIdLst>
  <p:transition>
    <p:zoom/>
  </p:transition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comments" Target="../comments/commen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6175">
              <a:srgbClr val="92D050"/>
            </a:gs>
            <a:gs pos="0">
              <a:schemeClr val="accent6">
                <a:lumMod val="60000"/>
                <a:lumOff val="40000"/>
              </a:schemeClr>
            </a:gs>
            <a:gs pos="74000">
              <a:schemeClr val="accent2">
                <a:lumMod val="75000"/>
              </a:schemeClr>
            </a:gs>
            <a:gs pos="83000">
              <a:schemeClr val="accent6"/>
            </a:gs>
            <a:gs pos="65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4509120"/>
            <a:ext cx="7200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Старший  воспитатель  МБДОУ д/с № 8  «Звёздочка»   </a:t>
            </a:r>
          </a:p>
          <a:p>
            <a:pPr algn="ct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Шевякова  Наталья  Викторовна</a:t>
            </a:r>
          </a:p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1  </a:t>
            </a: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</a:rPr>
              <a:t>к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валификационная  категория </a:t>
            </a:r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026" name="Picture 2" descr="D:\день  толерантности\День толерантности  фотоНовая папка\P101153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836712"/>
            <a:ext cx="4680520" cy="3726414"/>
          </a:xfrm>
          <a:prstGeom prst="rect">
            <a:avLst/>
          </a:prstGeom>
          <a:noFill/>
          <a:ln w="76200">
            <a:solidFill>
              <a:srgbClr val="33CC33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6175">
              <a:srgbClr val="92D050"/>
            </a:gs>
            <a:gs pos="0">
              <a:schemeClr val="accent6">
                <a:lumMod val="60000"/>
                <a:lumOff val="40000"/>
              </a:schemeClr>
            </a:gs>
            <a:gs pos="74000">
              <a:schemeClr val="accent2">
                <a:lumMod val="75000"/>
              </a:schemeClr>
            </a:gs>
            <a:gs pos="83000">
              <a:schemeClr val="accent6"/>
            </a:gs>
            <a:gs pos="65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Новые  фотки  папка\136___12\IMG_604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764704"/>
            <a:ext cx="2664296" cy="2736304"/>
          </a:xfrm>
          <a:prstGeom prst="rect">
            <a:avLst/>
          </a:prstGeom>
          <a:noFill/>
        </p:spPr>
      </p:pic>
      <p:pic>
        <p:nvPicPr>
          <p:cNvPr id="4099" name="Picture 3" descr="D:\Новые  фотки  папка\136___12\IMG_598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3717032"/>
            <a:ext cx="2616845" cy="2502694"/>
          </a:xfrm>
          <a:prstGeom prst="rect">
            <a:avLst/>
          </a:prstGeom>
          <a:noFill/>
        </p:spPr>
      </p:pic>
      <p:pic>
        <p:nvPicPr>
          <p:cNvPr id="4100" name="Picture 4" descr="D:\Новые  фотки  папка\136___12\IMG_606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645024"/>
            <a:ext cx="2820313" cy="2520280"/>
          </a:xfrm>
          <a:prstGeom prst="rect">
            <a:avLst/>
          </a:prstGeom>
          <a:noFill/>
        </p:spPr>
      </p:pic>
      <p:pic>
        <p:nvPicPr>
          <p:cNvPr id="4101" name="Picture 5" descr="D:\Новые  фотки  папка\для Т.В\фот\DSCF032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3789040"/>
            <a:ext cx="2232248" cy="2114761"/>
          </a:xfrm>
          <a:prstGeom prst="rect">
            <a:avLst/>
          </a:prstGeom>
          <a:noFill/>
        </p:spPr>
      </p:pic>
      <p:pic>
        <p:nvPicPr>
          <p:cNvPr id="4102" name="Picture 6" descr="D:\Новые  фотки  папка\для Т.В\Фотографии2\Фотографии 06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764704"/>
            <a:ext cx="2880320" cy="252028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635896" y="1196752"/>
            <a:ext cx="2088232" cy="206210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Родители-участники  мастер-классов,  районных  акций  и  конкурсов,  почетные  гости  на  наших  тематических  занятиях .  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132089230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6175">
              <a:srgbClr val="92D050"/>
            </a:gs>
            <a:gs pos="0">
              <a:schemeClr val="accent6">
                <a:lumMod val="60000"/>
                <a:lumOff val="40000"/>
              </a:schemeClr>
            </a:gs>
            <a:gs pos="74000">
              <a:schemeClr val="accent2">
                <a:lumMod val="75000"/>
              </a:schemeClr>
            </a:gs>
            <a:gs pos="83000">
              <a:schemeClr val="accent6"/>
            </a:gs>
            <a:gs pos="65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3168352" cy="208823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1800" b="1" dirty="0" smtClean="0">
                <a:cs typeface="Aharoni" panose="02010803020104030203" pitchFamily="2" charset="-79"/>
              </a:rPr>
              <a:t/>
            </a:r>
            <a:br>
              <a:rPr lang="ru-RU" sz="1800" b="1" dirty="0" smtClean="0">
                <a:cs typeface="Aharoni" panose="02010803020104030203" pitchFamily="2" charset="-79"/>
              </a:rPr>
            </a:br>
            <a:r>
              <a:rPr lang="ru-RU" sz="1800" b="1" dirty="0" smtClean="0">
                <a:cs typeface="Aharoni" panose="02010803020104030203" pitchFamily="2" charset="-79"/>
              </a:rPr>
              <a:t/>
            </a:r>
            <a:br>
              <a:rPr lang="ru-RU" sz="1800" b="1" dirty="0" smtClean="0">
                <a:cs typeface="Aharoni" panose="02010803020104030203" pitchFamily="2" charset="-79"/>
              </a:rPr>
            </a:br>
            <a:r>
              <a:rPr lang="ru-RU" sz="1800" b="1" dirty="0" smtClean="0">
                <a:cs typeface="Aharoni" panose="02010803020104030203" pitchFamily="2" charset="-79"/>
              </a:rPr>
              <a:t/>
            </a:r>
            <a:br>
              <a:rPr lang="ru-RU" sz="1800" b="1" dirty="0" smtClean="0">
                <a:cs typeface="Aharoni" panose="02010803020104030203" pitchFamily="2" charset="-79"/>
              </a:rPr>
            </a:br>
            <a:r>
              <a:rPr lang="ru-RU" sz="1800" b="1" dirty="0" smtClean="0">
                <a:cs typeface="Aharoni" panose="02010803020104030203" pitchFamily="2" charset="-79"/>
              </a:rPr>
              <a:t/>
            </a:r>
            <a:br>
              <a:rPr lang="ru-RU" sz="1800" b="1" dirty="0" smtClean="0">
                <a:cs typeface="Aharoni" panose="02010803020104030203" pitchFamily="2" charset="-79"/>
              </a:rPr>
            </a:br>
            <a:r>
              <a:rPr lang="ru-RU" sz="1800" b="1" dirty="0" smtClean="0">
                <a:cs typeface="Aharoni" panose="02010803020104030203" pitchFamily="2" charset="-79"/>
              </a:rPr>
              <a:t/>
            </a:r>
            <a:br>
              <a:rPr lang="ru-RU" sz="1800" b="1" dirty="0" smtClean="0">
                <a:cs typeface="Aharoni" panose="02010803020104030203" pitchFamily="2" charset="-79"/>
              </a:rPr>
            </a:br>
            <a:r>
              <a:rPr lang="ru-RU" sz="1800" b="1" dirty="0" smtClean="0">
                <a:cs typeface="Aharoni" panose="02010803020104030203" pitchFamily="2" charset="-79"/>
              </a:rPr>
              <a:t>Маршрут  </a:t>
            </a:r>
            <a:r>
              <a:rPr lang="ru-RU" sz="1800" b="1" dirty="0">
                <a:cs typeface="Aharoni" panose="02010803020104030203" pitchFamily="2" charset="-79"/>
              </a:rPr>
              <a:t>выходного  дня ,  выпуск  стенгазеты,  семейный  вернисаж,  совместные выставки </a:t>
            </a:r>
            <a:r>
              <a:rPr lang="ru-RU" sz="1800" b="1" dirty="0" smtClean="0">
                <a:cs typeface="Aharoni" panose="02010803020104030203" pitchFamily="2" charset="-79"/>
              </a:rPr>
              <a:t>,  детско-родительские  проекты </a:t>
            </a:r>
            <a:endParaRPr lang="ru-RU" sz="1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3" descr="C:\Users\My\Desktop\SDC138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996952"/>
            <a:ext cx="3240360" cy="2976573"/>
          </a:xfrm>
          <a:prstGeom prst="rect">
            <a:avLst/>
          </a:prstGeom>
          <a:noFill/>
        </p:spPr>
      </p:pic>
      <p:pic>
        <p:nvPicPr>
          <p:cNvPr id="6" name="Picture 2" descr="C:\Users\My\Desktop\Фото012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3429000"/>
            <a:ext cx="2232248" cy="2432119"/>
          </a:xfrm>
          <a:prstGeom prst="rect">
            <a:avLst/>
          </a:prstGeom>
          <a:noFill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3717032"/>
            <a:ext cx="2304256" cy="2160240"/>
          </a:xfrm>
          <a:prstGeom prst="rect">
            <a:avLst/>
          </a:prstGeom>
        </p:spPr>
      </p:pic>
      <p:pic>
        <p:nvPicPr>
          <p:cNvPr id="2050" name="Picture 2" descr="D:\Новые  фотки  папка\133___09\IMG_508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908720"/>
            <a:ext cx="2520280" cy="2214038"/>
          </a:xfrm>
          <a:prstGeom prst="rect">
            <a:avLst/>
          </a:prstGeom>
          <a:noFill/>
        </p:spPr>
      </p:pic>
      <p:pic>
        <p:nvPicPr>
          <p:cNvPr id="2051" name="Picture 3" descr="D:\Новые  фотки  папка\136___12\IMG_6077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908720"/>
            <a:ext cx="2088232" cy="25202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7480186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6175">
              <a:srgbClr val="92D050"/>
            </a:gs>
            <a:gs pos="0">
              <a:schemeClr val="accent6">
                <a:lumMod val="60000"/>
                <a:lumOff val="40000"/>
              </a:schemeClr>
            </a:gs>
            <a:gs pos="74000">
              <a:schemeClr val="accent2">
                <a:lumMod val="75000"/>
              </a:schemeClr>
            </a:gs>
            <a:gs pos="83000">
              <a:schemeClr val="accent6"/>
            </a:gs>
            <a:gs pos="65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827584" y="2658533"/>
            <a:ext cx="3686844" cy="576262"/>
          </a:xfrm>
        </p:spPr>
        <p:txBody>
          <a:bodyPr/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</a:rPr>
              <a:t>День  открытых  дверей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863712" y="2658533"/>
            <a:ext cx="3733030" cy="576262"/>
          </a:xfrm>
        </p:spPr>
        <p:txBody>
          <a:bodyPr/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</a:rPr>
              <a:t>Вечер  вопросов  и  ответов</a:t>
            </a: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0452" y="3234794"/>
            <a:ext cx="3377972" cy="3039645"/>
          </a:xfrm>
          <a:prstGeom prst="rect">
            <a:avLst/>
          </a:prstGeo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234795"/>
            <a:ext cx="3528392" cy="303964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64088" y="451590"/>
            <a:ext cx="3232655" cy="2206943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3707904" y="620688"/>
            <a:ext cx="1520558" cy="196915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Аукцион  идей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D:\Новые  фотки  папка\126___02\IMG_394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2880320" cy="23042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6271828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6175">
              <a:srgbClr val="92D050"/>
            </a:gs>
            <a:gs pos="0">
              <a:schemeClr val="accent6">
                <a:lumMod val="60000"/>
                <a:lumOff val="40000"/>
              </a:schemeClr>
            </a:gs>
            <a:gs pos="74000">
              <a:schemeClr val="accent2">
                <a:lumMod val="75000"/>
              </a:schemeClr>
            </a:gs>
            <a:gs pos="83000">
              <a:schemeClr val="accent6"/>
            </a:gs>
            <a:gs pos="65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548681"/>
            <a:ext cx="7848872" cy="1670524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C00000"/>
                </a:solidFill>
                <a:latin typeface="Arial Black" pitchFamily="34" charset="0"/>
              </a:rPr>
              <a:t>Переписка </a:t>
            </a:r>
            <a:r>
              <a:rPr lang="ru-RU" sz="3100" b="1" dirty="0">
                <a:solidFill>
                  <a:srgbClr val="C00000"/>
                </a:solidFill>
                <a:latin typeface="Arial Black" pitchFamily="34" charset="0"/>
              </a:rPr>
              <a:t>педагогов и родителей</a:t>
            </a:r>
            <a:r>
              <a:rPr lang="ru-RU" sz="3600" b="1" dirty="0">
                <a:solidFill>
                  <a:srgbClr val="3C9770">
                    <a:lumMod val="50000"/>
                  </a:srgbClr>
                </a:solidFill>
              </a:rPr>
              <a:t/>
            </a:r>
            <a:br>
              <a:rPr lang="ru-RU" sz="3600" b="1" dirty="0">
                <a:solidFill>
                  <a:srgbClr val="3C9770">
                    <a:lumMod val="50000"/>
                  </a:srgbClr>
                </a:solidFill>
              </a:rPr>
            </a:br>
            <a:r>
              <a:rPr lang="ru-RU" sz="2200" dirty="0">
                <a:solidFill>
                  <a:srgbClr val="3C9770">
                    <a:lumMod val="50000"/>
                  </a:srgbClr>
                </a:solidFill>
              </a:rPr>
              <a:t> </a:t>
            </a:r>
            <a:r>
              <a:rPr lang="ru-RU" sz="2200" dirty="0">
                <a:solidFill>
                  <a:srgbClr val="000000"/>
                </a:solidFill>
                <a:latin typeface="Tahoma" panose="020B0604030504040204" pitchFamily="34" charset="0"/>
                <a:ea typeface="Calibri" panose="020F0502020204030204" pitchFamily="34" charset="0"/>
              </a:rPr>
              <a:t> </a:t>
            </a:r>
            <a:r>
              <a:rPr lang="ru-RU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haroni" panose="02010803020104030203" pitchFamily="2" charset="-79"/>
              </a:rPr>
              <a:t>-</a:t>
            </a:r>
            <a:r>
              <a:rPr lang="ru-RU" sz="22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haroni" panose="02010803020104030203" pitchFamily="2" charset="-79"/>
              </a:rPr>
              <a:t> такая  форма  общения   помогает родителям анонимно выяснить какие-либо значимые для них проблемы, получить  совет  по интересующему  вопросу, касаемо воспитания и развития собственного ребенка.</a:t>
            </a:r>
            <a:endParaRPr lang="ru-RU" sz="22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2202630"/>
            <a:ext cx="7488832" cy="40908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63888" y="6381328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Взаимосвязь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36893840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6175">
              <a:srgbClr val="92D050"/>
            </a:gs>
            <a:gs pos="0">
              <a:schemeClr val="accent6">
                <a:lumMod val="60000"/>
                <a:lumOff val="40000"/>
              </a:schemeClr>
            </a:gs>
            <a:gs pos="74000">
              <a:schemeClr val="accent2">
                <a:lumMod val="75000"/>
              </a:schemeClr>
            </a:gs>
            <a:gs pos="83000">
              <a:schemeClr val="accent6"/>
            </a:gs>
            <a:gs pos="65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1844824"/>
            <a:ext cx="1800200" cy="163190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628800"/>
            <a:ext cx="2991670" cy="3822978"/>
          </a:xfrm>
          <a:prstGeom prst="rect">
            <a:avLst/>
          </a:prstGeom>
        </p:spPr>
      </p:pic>
      <p:sp>
        <p:nvSpPr>
          <p:cNvPr id="6" name="Заголовок 3"/>
          <p:cNvSpPr txBox="1">
            <a:spLocks/>
          </p:cNvSpPr>
          <p:nvPr/>
        </p:nvSpPr>
        <p:spPr>
          <a:xfrm>
            <a:off x="539552" y="692697"/>
            <a:ext cx="8064896" cy="72007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САЙТ  ДЕТСКОГО  САДА,  персональные  сайты   </a:t>
            </a:r>
            <a:endParaRPr lang="ru-RU" sz="24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07904" y="1772816"/>
            <a:ext cx="2838450" cy="22002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4149080"/>
            <a:ext cx="2319337" cy="1833562"/>
          </a:xfrm>
          <a:prstGeom prst="rect">
            <a:avLst/>
          </a:prstGeom>
        </p:spPr>
      </p:pic>
      <p:pic>
        <p:nvPicPr>
          <p:cNvPr id="1026" name="Picture 2" descr="C:\Documents and Settings\UserXP\Рабочий стол\IMG_7422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4149080"/>
            <a:ext cx="2016224" cy="20162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6969867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6175">
              <a:srgbClr val="92D050"/>
            </a:gs>
            <a:gs pos="0">
              <a:schemeClr val="accent6">
                <a:lumMod val="60000"/>
                <a:lumOff val="40000"/>
              </a:schemeClr>
            </a:gs>
            <a:gs pos="74000">
              <a:schemeClr val="accent2">
                <a:lumMod val="75000"/>
              </a:schemeClr>
            </a:gs>
            <a:gs pos="83000">
              <a:schemeClr val="accent6"/>
            </a:gs>
            <a:gs pos="65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92948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Критерии эффективности взаимодействия с родителями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490135"/>
            <a:ext cx="7632847" cy="3675169"/>
          </a:xfrm>
        </p:spPr>
        <p:txBody>
          <a:bodyPr>
            <a:normAutofit fontScale="70000" lnSpcReduction="20000"/>
          </a:bodyPr>
          <a:lstStyle/>
          <a:p>
            <a:pPr marL="0" indent="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u-RU" sz="2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Рост посещаемости родителями организуемых совместных мероприятий.</a:t>
            </a:r>
          </a:p>
          <a:p>
            <a:pPr marL="0" indent="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u-RU" sz="2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Стремление родителей анализировать собственный опыт и опыт других семей.</a:t>
            </a:r>
          </a:p>
          <a:p>
            <a:pPr marL="0" indent="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Улучшение микроклимата в неблагополучных семьях.</a:t>
            </a:r>
          </a:p>
          <a:p>
            <a:pPr marL="0" indent="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u-RU" sz="2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Появление у родителей осознанного отношения к воспитанию детей.</a:t>
            </a:r>
          </a:p>
          <a:p>
            <a:pPr marL="0" indent="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родителями педагогической литературы и желание посещать сайт ДОО и сайты по просвещению родителей.</a:t>
            </a:r>
          </a:p>
          <a:p>
            <a:pPr marL="0" indent="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u-RU" sz="2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Согласованность действий педагогов и родителей.</a:t>
            </a:r>
          </a:p>
          <a:p>
            <a:pPr marL="0" indent="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Положительное общественное мнение родителей о работе ДОО.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635701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6175">
              <a:srgbClr val="92D050"/>
            </a:gs>
            <a:gs pos="0">
              <a:schemeClr val="accent6">
                <a:lumMod val="60000"/>
                <a:lumOff val="40000"/>
              </a:schemeClr>
            </a:gs>
            <a:gs pos="74000">
              <a:schemeClr val="accent2">
                <a:lumMod val="75000"/>
              </a:schemeClr>
            </a:gs>
            <a:gs pos="83000">
              <a:schemeClr val="accent6"/>
            </a:gs>
            <a:gs pos="65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Увеличение  совместных  мероприятий  ДОУ и  семьи  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graphicFrame>
        <p:nvGraphicFramePr>
          <p:cNvPr id="4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482665"/>
              </p:ext>
            </p:extLst>
          </p:nvPr>
        </p:nvGraphicFramePr>
        <p:xfrm>
          <a:off x="683568" y="2060848"/>
          <a:ext cx="7776864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4798429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6175">
              <a:srgbClr val="92D050"/>
            </a:gs>
            <a:gs pos="0">
              <a:schemeClr val="accent6">
                <a:lumMod val="60000"/>
                <a:lumOff val="40000"/>
              </a:schemeClr>
            </a:gs>
            <a:gs pos="74000">
              <a:schemeClr val="accent2">
                <a:lumMod val="75000"/>
              </a:schemeClr>
            </a:gs>
            <a:gs pos="83000">
              <a:schemeClr val="accent6"/>
            </a:gs>
            <a:gs pos="65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6" y="1052736"/>
            <a:ext cx="6798734" cy="122413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Уровень  компетентности  педагогов по  реализации  интерактивных  форм работы  с  семьей</a:t>
            </a:r>
            <a:endParaRPr lang="ru-RU" sz="2400" dirty="0"/>
          </a:p>
        </p:txBody>
      </p:sp>
      <p:graphicFrame>
        <p:nvGraphicFramePr>
          <p:cNvPr id="4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7635062"/>
              </p:ext>
            </p:extLst>
          </p:nvPr>
        </p:nvGraphicFramePr>
        <p:xfrm>
          <a:off x="1043608" y="2132856"/>
          <a:ext cx="7212086" cy="41065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9350673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6175">
              <a:srgbClr val="92D050"/>
            </a:gs>
            <a:gs pos="0">
              <a:schemeClr val="accent6">
                <a:lumMod val="60000"/>
                <a:lumOff val="40000"/>
              </a:schemeClr>
            </a:gs>
            <a:gs pos="74000">
              <a:schemeClr val="accent2">
                <a:lumMod val="75000"/>
              </a:schemeClr>
            </a:gs>
            <a:gs pos="83000">
              <a:schemeClr val="accent6"/>
            </a:gs>
            <a:gs pos="65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20940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ВЫВОД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76865" y="1268761"/>
            <a:ext cx="6798736" cy="4666372"/>
          </a:xfrm>
        </p:spPr>
        <p:txBody>
          <a:bodyPr>
            <a:normAutofit fontScale="25000" lnSpcReduction="20000"/>
          </a:bodyPr>
          <a:lstStyle/>
          <a:p>
            <a:endParaRPr lang="ru-RU" u="sng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8000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 интерактивного взаимодействия</a:t>
            </a:r>
            <a:r>
              <a:rPr lang="ru-RU" sz="8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– обмен опытом, выработка общего мнения, формирование умений, навыков, создание условий для диалога.</a:t>
            </a:r>
          </a:p>
          <a:p>
            <a:endParaRPr lang="ru-RU" sz="6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8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Изменения, происходящие сегодня в сфере дошкольного образования, направлены, прежде всего, на улучшение его качества. Оно, в свою очередь, во многом зависит от согласованности действий семьи и ДОУ. Положительный результат, может быть достигнут только при рассмотрении семьи и детского сада в рамках единого образовательного пространства , подразумевающего взаимодействие, сотрудничество между педагогами ДОУ и родителями на всем протяжении дошкольного детства ребенка.</a:t>
            </a:r>
          </a:p>
          <a:p>
            <a:r>
              <a:rPr lang="ru-RU" sz="8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Интерактивные  формы работы - это эффективный способ обогащать и пополнять знания родителей в воспитании детей.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680179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6175">
              <a:srgbClr val="92D050"/>
            </a:gs>
            <a:gs pos="0">
              <a:schemeClr val="accent6">
                <a:lumMod val="60000"/>
                <a:lumOff val="40000"/>
              </a:schemeClr>
            </a:gs>
            <a:gs pos="74000">
              <a:schemeClr val="accent2">
                <a:lumMod val="75000"/>
              </a:schemeClr>
            </a:gs>
            <a:gs pos="83000">
              <a:schemeClr val="accent6"/>
            </a:gs>
            <a:gs pos="65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6" y="620689"/>
            <a:ext cx="6798734" cy="64807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Литература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268760"/>
            <a:ext cx="7632847" cy="5040559"/>
          </a:xfrm>
        </p:spPr>
        <p:txBody>
          <a:bodyPr>
            <a:normAutofit fontScale="25000" lnSpcReduction="20000"/>
          </a:bodyPr>
          <a:lstStyle/>
          <a:p>
            <a:r>
              <a:rPr lang="ru-RU" sz="7200" dirty="0" smtClean="0">
                <a:latin typeface="Arial" pitchFamily="34" charset="0"/>
                <a:cs typeface="Arial" pitchFamily="34" charset="0"/>
              </a:rPr>
              <a:t>Взаимодействие с родителями в детском саду/ </a:t>
            </a:r>
            <a:r>
              <a:rPr lang="ru-RU" sz="7200" dirty="0" err="1" smtClean="0">
                <a:latin typeface="Arial" pitchFamily="34" charset="0"/>
                <a:cs typeface="Arial" pitchFamily="34" charset="0"/>
              </a:rPr>
              <a:t>Г.А.Прохорова</a:t>
            </a:r>
            <a:r>
              <a:rPr lang="ru-RU" sz="7200" dirty="0" smtClean="0">
                <a:latin typeface="Arial" pitchFamily="34" charset="0"/>
                <a:cs typeface="Arial" pitchFamily="34" charset="0"/>
              </a:rPr>
              <a:t>-М; Айрис-пресс; 2009.-64с.</a:t>
            </a:r>
          </a:p>
          <a:p>
            <a:r>
              <a:rPr lang="ru-RU" sz="7200" dirty="0" smtClean="0">
                <a:latin typeface="Arial" pitchFamily="34" charset="0"/>
                <a:cs typeface="Arial" pitchFamily="34" charset="0"/>
              </a:rPr>
              <a:t>Е.С.Евдокимова, </a:t>
            </a:r>
            <a:r>
              <a:rPr lang="ru-RU" sz="7200" dirty="0" err="1" smtClean="0">
                <a:latin typeface="Arial" pitchFamily="34" charset="0"/>
                <a:cs typeface="Arial" pitchFamily="34" charset="0"/>
              </a:rPr>
              <a:t>Н.В.Додокина,Е.А.Кудрявцева</a:t>
            </a:r>
            <a:r>
              <a:rPr lang="ru-RU" sz="7200" dirty="0" smtClean="0">
                <a:latin typeface="Arial" pitchFamily="34" charset="0"/>
                <a:cs typeface="Arial" pitchFamily="34" charset="0"/>
              </a:rPr>
              <a:t> «Детский сад и семья» Методика работы с родителями. Пособие для педагогов и родителей_.: Мозаика-Синтез, 2007.-144с.</a:t>
            </a:r>
          </a:p>
          <a:p>
            <a:r>
              <a:rPr lang="ru-RU" sz="7200" dirty="0" smtClean="0">
                <a:latin typeface="Arial" pitchFamily="34" charset="0"/>
                <a:cs typeface="Arial" pitchFamily="34" charset="0"/>
              </a:rPr>
              <a:t>Струмилин С.Г. Нетрадиционные формы работы с родителями ДОУ/Новый мир.1990.№7.-с.208</a:t>
            </a:r>
          </a:p>
          <a:p>
            <a:r>
              <a:rPr lang="ru-RU" sz="7200" dirty="0" smtClean="0">
                <a:latin typeface="Arial" pitchFamily="34" charset="0"/>
                <a:cs typeface="Arial" pitchFamily="34" charset="0"/>
              </a:rPr>
              <a:t>Детский сад и семья (Под ред. Т.А.Марковой.)-1981.</a:t>
            </a:r>
          </a:p>
          <a:p>
            <a:r>
              <a:rPr lang="ru-RU" sz="7200" dirty="0" smtClean="0">
                <a:latin typeface="Arial" pitchFamily="34" charset="0"/>
                <a:cs typeface="Arial" pitchFamily="34" charset="0"/>
              </a:rPr>
              <a:t>«Работа ДОУ с семьей: диагностика, планирование, конспекты лекций, консультаций, мониторинг». Авторы: Козлова А.В., </a:t>
            </a:r>
            <a:r>
              <a:rPr lang="ru-RU" sz="7200" dirty="0" err="1" smtClean="0">
                <a:latin typeface="Arial" pitchFamily="34" charset="0"/>
                <a:cs typeface="Arial" pitchFamily="34" charset="0"/>
              </a:rPr>
              <a:t>Дешеулина</a:t>
            </a:r>
            <a:r>
              <a:rPr lang="ru-RU" sz="7200" dirty="0" smtClean="0">
                <a:latin typeface="Arial" pitchFamily="34" charset="0"/>
                <a:cs typeface="Arial" pitchFamily="34" charset="0"/>
              </a:rPr>
              <a:t> Р.П.</a:t>
            </a:r>
          </a:p>
          <a:p>
            <a:r>
              <a:rPr lang="ru-RU" sz="7200" dirty="0">
                <a:latin typeface="Arial" pitchFamily="34" charset="0"/>
                <a:cs typeface="Arial" pitchFamily="34" charset="0"/>
              </a:rPr>
              <a:t>Антипина, Г. А. Новые формы работы с родителями в современном ДОУ [Текст] / Г. А. Антипова // Воспитатель ДОУ. - 2011. - №12. – С.88 – 94.</a:t>
            </a:r>
          </a:p>
          <a:p>
            <a:r>
              <a:rPr lang="ru-RU" sz="7200" dirty="0" err="1">
                <a:latin typeface="Arial" pitchFamily="34" charset="0"/>
                <a:cs typeface="Arial" pitchFamily="34" charset="0"/>
              </a:rPr>
              <a:t>Арнаутова</a:t>
            </a:r>
            <a:r>
              <a:rPr lang="ru-RU" sz="7200" dirty="0">
                <a:latin typeface="Arial" pitchFamily="34" charset="0"/>
                <a:cs typeface="Arial" pitchFamily="34" charset="0"/>
              </a:rPr>
              <a:t>, Е.П. Планируем работу с семьёй. [Текст]/ Е. П. </a:t>
            </a:r>
            <a:r>
              <a:rPr lang="ru-RU" sz="7200" dirty="0" err="1">
                <a:latin typeface="Arial" pitchFamily="34" charset="0"/>
                <a:cs typeface="Arial" pitchFamily="34" charset="0"/>
              </a:rPr>
              <a:t>Арнаутова</a:t>
            </a:r>
            <a:r>
              <a:rPr lang="ru-RU" sz="7200" dirty="0">
                <a:latin typeface="Arial" pitchFamily="34" charset="0"/>
                <a:cs typeface="Arial" pitchFamily="34" charset="0"/>
              </a:rPr>
              <a:t>. // Управление ДОУ. - 2006.- №4. – С. 66 – 70</a:t>
            </a:r>
          </a:p>
          <a:p>
            <a:r>
              <a:rPr lang="ru-RU" sz="7200" dirty="0">
                <a:latin typeface="Arial" pitchFamily="34" charset="0"/>
                <a:cs typeface="Arial" pitchFamily="34" charset="0"/>
              </a:rPr>
              <a:t>Борисова, Н. П. Детский сад и родители. Поиск активных форм взаимодействия[Текст] / Борисова Н. П., </a:t>
            </a:r>
            <a:r>
              <a:rPr lang="ru-RU" sz="7200" dirty="0" err="1">
                <a:latin typeface="Arial" pitchFamily="34" charset="0"/>
                <a:cs typeface="Arial" pitchFamily="34" charset="0"/>
              </a:rPr>
              <a:t>Занкевич</a:t>
            </a:r>
            <a:r>
              <a:rPr lang="ru-RU" sz="7200" dirty="0">
                <a:latin typeface="Arial" pitchFamily="34" charset="0"/>
                <a:cs typeface="Arial" pitchFamily="34" charset="0"/>
              </a:rPr>
              <a:t> С. Ю. // Дет. сад. управление. – 2007. - № 2. – С. 5-6</a:t>
            </a:r>
          </a:p>
          <a:p>
            <a:endParaRPr lang="ru-RU" sz="72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011604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6175">
              <a:srgbClr val="92D050"/>
            </a:gs>
            <a:gs pos="0">
              <a:schemeClr val="accent6">
                <a:lumMod val="60000"/>
                <a:lumOff val="40000"/>
              </a:schemeClr>
            </a:gs>
            <a:gs pos="74000">
              <a:schemeClr val="accent2">
                <a:lumMod val="75000"/>
              </a:schemeClr>
            </a:gs>
            <a:gs pos="83000">
              <a:schemeClr val="accent6"/>
            </a:gs>
            <a:gs pos="65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1052736"/>
            <a:ext cx="7344816" cy="212365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slope"/>
            </a:sp3d>
          </a:bodyPr>
          <a:lstStyle/>
          <a:p>
            <a:pPr algn="ctr">
              <a:buNone/>
            </a:pPr>
            <a:r>
              <a:rPr lang="ru-RU" sz="4400" b="1" dirty="0" smtClean="0">
                <a:ln>
                  <a:solidFill>
                    <a:srgbClr val="92D050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«Интерактивные   формы  работы  с  семьей» </a:t>
            </a:r>
          </a:p>
        </p:txBody>
      </p:sp>
      <p:pic>
        <p:nvPicPr>
          <p:cNvPr id="1026" name="Picture 2" descr="http://s01001.edu35.ru/images/0_80c56_df6a35db_XL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3429000"/>
            <a:ext cx="3192289" cy="282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882699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6175">
              <a:srgbClr val="92D050"/>
            </a:gs>
            <a:gs pos="0">
              <a:schemeClr val="accent6">
                <a:lumMod val="60000"/>
                <a:lumOff val="40000"/>
              </a:schemeClr>
            </a:gs>
            <a:gs pos="74000">
              <a:schemeClr val="accent2">
                <a:lumMod val="75000"/>
              </a:schemeClr>
            </a:gs>
            <a:gs pos="83000">
              <a:schemeClr val="accent6"/>
            </a:gs>
            <a:gs pos="65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39552" y="404665"/>
            <a:ext cx="8064895" cy="288032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Воспитывает  все: люди,  вещи,  явления,</a:t>
            </a:r>
            <a:b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Но  прежде  всего люди.  Из  них на  первом  месте – родители  и  педагоги.</a:t>
            </a:r>
            <a:b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                                              А.С. Макаренко </a:t>
            </a:r>
            <a:endParaRPr lang="ru-RU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3" name="Picture 2" descr="http://img.espicture.ru/4/rabota--s-roditelyami-kartinki-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420888"/>
            <a:ext cx="3672407" cy="368505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6175">
              <a:srgbClr val="92D050"/>
            </a:gs>
            <a:gs pos="0">
              <a:schemeClr val="accent6">
                <a:lumMod val="60000"/>
                <a:lumOff val="40000"/>
              </a:schemeClr>
            </a:gs>
            <a:gs pos="74000">
              <a:schemeClr val="accent2">
                <a:lumMod val="75000"/>
              </a:schemeClr>
            </a:gs>
            <a:gs pos="83000">
              <a:schemeClr val="accent6"/>
            </a:gs>
            <a:gs pos="65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Проблемное поле взаимодействия </a:t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rgbClr val="FF0000"/>
                </a:solidFill>
              </a:rPr>
              <a:t>детского сада и современной семьи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27584" y="2348880"/>
            <a:ext cx="7632848" cy="3805037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В сфере дошкольного образования</a:t>
            </a:r>
            <a:br>
              <a:rPr lang="ru-RU" sz="32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 возникла ситуация, когда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работа с семьей не стала давать прежних положительных результатов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, поскольку прежние способы работы морально устарели и не стали действовать в новых условиях информационного общества.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880263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6175">
              <a:srgbClr val="92D050"/>
            </a:gs>
            <a:gs pos="0">
              <a:schemeClr val="accent6">
                <a:lumMod val="60000"/>
                <a:lumOff val="40000"/>
              </a:schemeClr>
            </a:gs>
            <a:gs pos="74000">
              <a:schemeClr val="accent2">
                <a:lumMod val="75000"/>
              </a:schemeClr>
            </a:gs>
            <a:gs pos="83000">
              <a:schemeClr val="accent6"/>
            </a:gs>
            <a:gs pos="65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764704"/>
            <a:ext cx="7632848" cy="158417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ФГОС дошкольного  образования </a:t>
            </a:r>
            <a:r>
              <a:rPr lang="ru-RU" sz="2000" dirty="0" smtClean="0">
                <a:solidFill>
                  <a:srgbClr val="FF0000"/>
                </a:solidFill>
              </a:rPr>
              <a:t/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В соответствии с новыми требованиями роль родителей в реализации ФГОС ДО возрастает как на уровне каждой ДОО, так и на уровне муниципальной системы дошкольного образования в целом.</a:t>
            </a:r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755576" y="2492896"/>
            <a:ext cx="7704855" cy="3442236"/>
          </a:xfrm>
        </p:spPr>
        <p:txBody>
          <a:bodyPr>
            <a:normAutofit fontScale="92500" lnSpcReduction="10000"/>
          </a:bodyPr>
          <a:lstStyle/>
          <a:p>
            <a:pPr>
              <a:buAutoNum type="arabicPeriod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Задачи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, стоящие сегодня перед системой образования,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повышают ответственность родителей за результативность учебно-воспитательного процесса в каждой ДОО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, так как именно родительская общественность непосредственно заинтересована в повышении качества образования и развития своих детей. (ФГОС ДО ч. I п. 1.6 п. п. 9)</a:t>
            </a:r>
          </a:p>
          <a:p>
            <a:endParaRPr lang="ru-RU" sz="10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Задача детского сада по ФГОС «повернуться» лицом к семье, оказать ей педагогическую помощь, привлечь семью на свою сторону в плане единых подходов в воспитании ребёнка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60129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6175">
              <a:srgbClr val="92D050"/>
            </a:gs>
            <a:gs pos="0">
              <a:schemeClr val="accent6">
                <a:lumMod val="60000"/>
                <a:lumOff val="40000"/>
              </a:schemeClr>
            </a:gs>
            <a:gs pos="74000">
              <a:schemeClr val="accent2">
                <a:lumMod val="75000"/>
              </a:schemeClr>
            </a:gs>
            <a:gs pos="83000">
              <a:schemeClr val="accent6"/>
            </a:gs>
            <a:gs pos="65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145511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  <a:t>«Интерактивный» - </a:t>
            </a:r>
            <a:r>
              <a:rPr lang="ru-RU" sz="2400" b="1" dirty="0" smtClean="0">
                <a:solidFill>
                  <a:schemeClr val="tx1"/>
                </a:solidFill>
                <a:latin typeface="Arial Black" pitchFamily="34" charset="0"/>
              </a:rPr>
              <a:t>способный  взаимодействовать  или  находиться  в  режиме  беседы,  диалога.</a:t>
            </a:r>
            <a:endParaRPr lang="ru-RU" sz="24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219205"/>
            <a:ext cx="7776864" cy="3715928"/>
          </a:xfrm>
        </p:spPr>
        <p:txBody>
          <a:bodyPr>
            <a:noAutofit/>
          </a:bodyPr>
          <a:lstStyle/>
          <a:p>
            <a:endParaRPr lang="ru-RU" b="1" dirty="0" smtClean="0">
              <a:solidFill>
                <a:schemeClr val="accent6">
                  <a:lumMod val="50000"/>
                </a:schemeClr>
              </a:solidFill>
              <a:cs typeface="Aharoni" pitchFamily="2" charset="-79"/>
            </a:endParaRP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cs typeface="Aharoni" pitchFamily="2" charset="-79"/>
              </a:rPr>
              <a:t>Сотрудничество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cs typeface="Aharoni" pitchFamily="2" charset="-79"/>
              </a:rPr>
              <a:t>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Aharoni" pitchFamily="2" charset="-79"/>
              </a:rPr>
              <a:t>– это общение </a:t>
            </a:r>
            <a:r>
              <a:rPr lang="ru-RU" b="1" dirty="0">
                <a:solidFill>
                  <a:srgbClr val="FF0000"/>
                </a:solidFill>
                <a:cs typeface="Aharoni" pitchFamily="2" charset="-79"/>
              </a:rPr>
              <a:t>«на равных»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Aharoni" pitchFamily="2" charset="-79"/>
              </a:rPr>
              <a:t>, где никому не принадлежит привилегия </a:t>
            </a:r>
            <a:r>
              <a:rPr lang="ru-RU" b="1" dirty="0">
                <a:solidFill>
                  <a:srgbClr val="FF0000"/>
                </a:solidFill>
                <a:cs typeface="Aharoni" pitchFamily="2" charset="-79"/>
              </a:rPr>
              <a:t>указывать, контролировать, оценивать. 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Взаимодействие</a:t>
            </a:r>
            <a:r>
              <a:rPr lang="ru-RU" b="1" dirty="0"/>
              <a:t>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-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предоставляет собой способ    организации совместной деятельности, которая осуществляется с помощью общения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Детский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сад и семья должны стремиться к созданию единого пространства развития ребенка.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653252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6175">
              <a:srgbClr val="92D050"/>
            </a:gs>
            <a:gs pos="0">
              <a:schemeClr val="accent6">
                <a:lumMod val="60000"/>
                <a:lumOff val="40000"/>
              </a:schemeClr>
            </a:gs>
            <a:gs pos="74000">
              <a:schemeClr val="accent2">
                <a:lumMod val="75000"/>
              </a:schemeClr>
            </a:gs>
            <a:gs pos="83000">
              <a:schemeClr val="accent6"/>
            </a:gs>
            <a:gs pos="65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915337"/>
            <a:ext cx="7848872" cy="1303867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cs typeface="Aharoni" panose="02010803020104030203" pitchFamily="2" charset="-79"/>
              </a:rPr>
              <a:t>Цель:  </a:t>
            </a:r>
            <a:r>
              <a:rPr lang="ru-RU" sz="2400" b="1" dirty="0" smtClean="0">
                <a:solidFill>
                  <a:srgbClr val="FF0000"/>
                </a:solidFill>
                <a:latin typeface="Arial Narrow" pitchFamily="34" charset="0"/>
                <a:cs typeface="Aharoni" panose="02010803020104030203" pitchFamily="2" charset="-79"/>
              </a:rPr>
              <a:t>реализовать  </a:t>
            </a:r>
            <a:r>
              <a:rPr lang="ru-RU" sz="2400" b="1" dirty="0">
                <a:solidFill>
                  <a:srgbClr val="FF0000"/>
                </a:solidFill>
                <a:latin typeface="Arial Narrow" pitchFamily="34" charset="0"/>
                <a:cs typeface="Aharoni" panose="02010803020104030203" pitchFamily="2" charset="-79"/>
              </a:rPr>
              <a:t>новые формы  взаимодействия  детского сада и семьи, развивающие новое качество </a:t>
            </a:r>
            <a:r>
              <a:rPr lang="ru-RU" sz="2400" b="1" dirty="0" smtClean="0">
                <a:solidFill>
                  <a:srgbClr val="FF0000"/>
                </a:solidFill>
                <a:latin typeface="Arial Narrow" pitchFamily="34" charset="0"/>
                <a:cs typeface="Aharoni" panose="02010803020104030203" pitchFamily="2" charset="-79"/>
              </a:rPr>
              <a:t>отношений  </a:t>
            </a:r>
            <a:r>
              <a:rPr lang="ru-RU" sz="2400" b="1" dirty="0">
                <a:solidFill>
                  <a:srgbClr val="FF0000"/>
                </a:solidFill>
                <a:latin typeface="Arial Narrow" pitchFamily="34" charset="0"/>
                <a:cs typeface="Aharoni" panose="02010803020104030203" pitchFamily="2" charset="-79"/>
              </a:rPr>
              <a:t>воспитывающих взрослых и детей. </a:t>
            </a:r>
            <a:r>
              <a:rPr lang="ru-RU" sz="2400" b="1" dirty="0">
                <a:solidFill>
                  <a:schemeClr val="tx1"/>
                </a:solidFill>
                <a:cs typeface="Aharoni" panose="02010803020104030203" pitchFamily="2" charset="-79"/>
              </a:rPr>
              <a:t/>
            </a:r>
            <a:br>
              <a:rPr lang="ru-RU" sz="2400" b="1" dirty="0">
                <a:solidFill>
                  <a:schemeClr val="tx1"/>
                </a:solidFill>
                <a:cs typeface="Aharoni" panose="02010803020104030203" pitchFamily="2" charset="-79"/>
              </a:rPr>
            </a:br>
            <a:endParaRPr lang="ru-RU" sz="24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11560" y="2348880"/>
            <a:ext cx="7848872" cy="388843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1800" b="1" dirty="0">
                <a:solidFill>
                  <a:schemeClr val="tx1"/>
                </a:solidFill>
                <a:latin typeface="Garamond" panose="02020404030301010803" pitchFamily="18" charset="0"/>
                <a:ea typeface="Times New Roman" pitchFamily="18" charset="0"/>
                <a:cs typeface="Aharoni" panose="02010803020104030203" pitchFamily="2" charset="-79"/>
              </a:rPr>
              <a:t>ЗАДАЧИ:</a:t>
            </a:r>
            <a:r>
              <a:rPr lang="ru-RU" b="1" dirty="0">
                <a:solidFill>
                  <a:schemeClr val="tx1"/>
                </a:solidFill>
                <a:latin typeface="Calibri" panose="020F0502020204030204" pitchFamily="34" charset="0"/>
                <a:ea typeface="Times New Roman" pitchFamily="18" charset="0"/>
                <a:cs typeface="Aharoni" panose="02010803020104030203" pitchFamily="2" charset="-79"/>
              </a:rPr>
              <a:t/>
            </a:r>
            <a:br>
              <a:rPr lang="ru-RU" b="1" dirty="0">
                <a:solidFill>
                  <a:schemeClr val="tx1"/>
                </a:solidFill>
                <a:latin typeface="Calibri" panose="020F0502020204030204" pitchFamily="34" charset="0"/>
                <a:ea typeface="Times New Roman" pitchFamily="18" charset="0"/>
                <a:cs typeface="Aharoni" panose="02010803020104030203" pitchFamily="2" charset="-79"/>
              </a:rPr>
            </a:br>
            <a:r>
              <a:rPr lang="ru-RU" b="1" dirty="0">
                <a:solidFill>
                  <a:srgbClr val="C00000"/>
                </a:solidFill>
                <a:latin typeface="Calibri" pitchFamily="34" charset="0"/>
                <a:cs typeface="Aharoni" panose="02010803020104030203" pitchFamily="2" charset="-79"/>
              </a:rPr>
              <a:t/>
            </a:r>
            <a:br>
              <a:rPr lang="ru-RU" b="1" dirty="0">
                <a:solidFill>
                  <a:srgbClr val="C00000"/>
                </a:solidFill>
                <a:latin typeface="Calibri" pitchFamily="34" charset="0"/>
                <a:cs typeface="Aharoni" panose="02010803020104030203" pitchFamily="2" charset="-79"/>
              </a:rPr>
            </a:br>
            <a:r>
              <a:rPr lang="ru-RU" b="1" dirty="0">
                <a:solidFill>
                  <a:srgbClr val="C00000"/>
                </a:solidFill>
                <a:latin typeface="Calibri" pitchFamily="34" charset="0"/>
                <a:cs typeface="Aharoni" panose="02010803020104030203" pitchFamily="2" charset="-79"/>
              </a:rPr>
              <a:t>    </a:t>
            </a:r>
            <a:r>
              <a:rPr lang="ru-RU" b="1" dirty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Aharoni" panose="02010803020104030203" pitchFamily="2" charset="-79"/>
              </a:rPr>
              <a:t>-создание </a:t>
            </a:r>
            <a:r>
              <a:rPr lang="ru-RU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Aharoni" panose="02010803020104030203" pitchFamily="2" charset="-79"/>
              </a:rPr>
              <a:t>условий </a:t>
            </a:r>
            <a:r>
              <a:rPr lang="ru-RU" b="1" dirty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Aharoni" panose="02010803020104030203" pitchFamily="2" charset="-79"/>
              </a:rPr>
              <a:t>для участия родителей в жизни ребенка в детском саду;</a:t>
            </a:r>
            <a:br>
              <a:rPr lang="ru-RU" b="1" dirty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Aharoni" panose="02010803020104030203" pitchFamily="2" charset="-79"/>
              </a:rPr>
            </a:br>
            <a:r>
              <a:rPr lang="ru-RU" b="1" dirty="0" smtClean="0">
                <a:solidFill>
                  <a:srgbClr val="C00000"/>
                </a:solidFill>
                <a:latin typeface="Calibri" pitchFamily="34" charset="0"/>
                <a:cs typeface="Aharoni" panose="02010803020104030203" pitchFamily="2" charset="-79"/>
              </a:rPr>
              <a:t>      </a:t>
            </a:r>
            <a:r>
              <a:rPr lang="ru-RU" b="1" dirty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Aharoni" panose="02010803020104030203" pitchFamily="2" charset="-79"/>
              </a:rPr>
              <a:t>- установление партнерских, доверительных, уважительных отношений между педагогами и родителями;</a:t>
            </a:r>
            <a:r>
              <a:rPr lang="ru-RU" b="1" dirty="0">
                <a:solidFill>
                  <a:srgbClr val="C00000"/>
                </a:solidFill>
                <a:latin typeface="Calibri" pitchFamily="34" charset="0"/>
                <a:cs typeface="Aharoni" panose="02010803020104030203" pitchFamily="2" charset="-79"/>
              </a:rPr>
              <a:t/>
            </a:r>
            <a:br>
              <a:rPr lang="ru-RU" b="1" dirty="0">
                <a:solidFill>
                  <a:srgbClr val="C00000"/>
                </a:solidFill>
                <a:latin typeface="Calibri" pitchFamily="34" charset="0"/>
                <a:cs typeface="Aharoni" panose="02010803020104030203" pitchFamily="2" charset="-79"/>
              </a:rPr>
            </a:br>
            <a:r>
              <a:rPr lang="ru-RU" b="1" dirty="0" smtClean="0">
                <a:solidFill>
                  <a:srgbClr val="C00000"/>
                </a:solidFill>
                <a:latin typeface="Calibri" pitchFamily="34" charset="0"/>
                <a:cs typeface="Aharoni" panose="02010803020104030203" pitchFamily="2" charset="-79"/>
              </a:rPr>
              <a:t>       </a:t>
            </a:r>
            <a:r>
              <a:rPr lang="ru-RU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Aharoni" panose="02010803020104030203" pitchFamily="2" charset="-79"/>
              </a:rPr>
              <a:t>-</a:t>
            </a:r>
            <a:r>
              <a:rPr lang="ru-RU" b="1" dirty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Aharoni" panose="02010803020104030203" pitchFamily="2" charset="-79"/>
              </a:rPr>
              <a:t> оказание психолого-педагогической поддержки родителям в воспитании ребенка и повышении компетентности в вопросах развития и воспитания, охраны и укрепления здоровья детей;</a:t>
            </a:r>
            <a:r>
              <a:rPr lang="ru-RU" b="1" dirty="0">
                <a:solidFill>
                  <a:srgbClr val="C00000"/>
                </a:solidFill>
                <a:latin typeface="Calibri" pitchFamily="34" charset="0"/>
                <a:cs typeface="Aharoni" panose="02010803020104030203" pitchFamily="2" charset="-79"/>
              </a:rPr>
              <a:t/>
            </a:r>
            <a:br>
              <a:rPr lang="ru-RU" b="1" dirty="0">
                <a:solidFill>
                  <a:srgbClr val="C00000"/>
                </a:solidFill>
                <a:latin typeface="Calibri" pitchFamily="34" charset="0"/>
                <a:cs typeface="Aharoni" panose="02010803020104030203" pitchFamily="2" charset="-79"/>
              </a:rPr>
            </a:br>
            <a:r>
              <a:rPr lang="ru-RU" b="1" dirty="0" smtClean="0">
                <a:solidFill>
                  <a:srgbClr val="C00000"/>
                </a:solidFill>
                <a:latin typeface="Calibri" pitchFamily="34" charset="0"/>
                <a:cs typeface="Aharoni" panose="02010803020104030203" pitchFamily="2" charset="-79"/>
              </a:rPr>
              <a:t>         </a:t>
            </a:r>
            <a:r>
              <a:rPr lang="ru-RU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Aharoni" panose="02010803020104030203" pitchFamily="2" charset="-79"/>
              </a:rPr>
              <a:t>-</a:t>
            </a:r>
            <a:r>
              <a:rPr lang="ru-RU" b="1" dirty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Aharoni" panose="02010803020104030203" pitchFamily="2" charset="-79"/>
              </a:rPr>
              <a:t> непрерывное повышение компетентности педагогов в вопросах взаимодействия с семьей воспитанников</a:t>
            </a:r>
            <a:r>
              <a:rPr lang="ru-RU" b="1" i="1" dirty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Aharoni" panose="02010803020104030203" pitchFamily="2" charset="-79"/>
              </a:rPr>
              <a:t>.</a:t>
            </a:r>
            <a:endParaRPr lang="ru-RU" dirty="0">
              <a:solidFill>
                <a:srgbClr val="C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766519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6175">
              <a:srgbClr val="92D050"/>
            </a:gs>
            <a:gs pos="0">
              <a:schemeClr val="accent6">
                <a:lumMod val="60000"/>
                <a:lumOff val="40000"/>
              </a:schemeClr>
            </a:gs>
            <a:gs pos="74000">
              <a:schemeClr val="accent2">
                <a:lumMod val="75000"/>
              </a:schemeClr>
            </a:gs>
            <a:gs pos="83000">
              <a:schemeClr val="accent6"/>
            </a:gs>
            <a:gs pos="65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569447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Arial Black" pitchFamily="34" charset="0"/>
              </a:rPr>
              <a:t>Цели  интерактивного  сотрудничества</a:t>
            </a:r>
            <a:endParaRPr lang="ru-RU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graphicFrame>
        <p:nvGraphicFramePr>
          <p:cNvPr id="4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0170481"/>
              </p:ext>
            </p:extLst>
          </p:nvPr>
        </p:nvGraphicFramePr>
        <p:xfrm>
          <a:off x="1149113" y="2204864"/>
          <a:ext cx="6799262" cy="3818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9601530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6175">
              <a:srgbClr val="92D050"/>
            </a:gs>
            <a:gs pos="0">
              <a:schemeClr val="accent6">
                <a:lumMod val="60000"/>
                <a:lumOff val="40000"/>
              </a:schemeClr>
            </a:gs>
            <a:gs pos="74000">
              <a:schemeClr val="accent2">
                <a:lumMod val="75000"/>
              </a:schemeClr>
            </a:gs>
            <a:gs pos="83000">
              <a:schemeClr val="accent6"/>
            </a:gs>
            <a:gs pos="65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F:\DCIM\123___09\IMG_3279.JPG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1196752"/>
            <a:ext cx="3338512" cy="2504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3717032"/>
            <a:ext cx="2317591" cy="2543844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6480524" y="1558224"/>
            <a:ext cx="1888988" cy="196915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Собрания-деловые  игры. </a:t>
            </a:r>
          </a:p>
          <a:p>
            <a:pPr algn="ctr"/>
            <a:endParaRPr lang="ru-RU" b="1" dirty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 Собрания-практикумы.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900472" y="1558223"/>
            <a:ext cx="1888988" cy="196915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Совместные  экскурсии,    походы.  </a:t>
            </a:r>
          </a:p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1176338" y="548680"/>
            <a:ext cx="6799262" cy="64807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Формы  работы  с  семьей</a:t>
            </a:r>
            <a:endParaRPr lang="ru-RU" sz="3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3645024"/>
            <a:ext cx="2232248" cy="2543843"/>
          </a:xfrm>
          <a:prstGeom prst="rect">
            <a:avLst/>
          </a:prstGeom>
        </p:spPr>
      </p:pic>
      <p:pic>
        <p:nvPicPr>
          <p:cNvPr id="3074" name="Picture 2" descr="D:\Новые  фотки  папка\135___11\IMG_572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3933056"/>
            <a:ext cx="2952328" cy="23221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3717462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1694</TotalTime>
  <Words>576</Words>
  <Application>Microsoft Office PowerPoint</Application>
  <PresentationFormat>Экран (4:3)</PresentationFormat>
  <Paragraphs>62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9" baseType="lpstr">
      <vt:lpstr>Aharoni</vt:lpstr>
      <vt:lpstr>Arial</vt:lpstr>
      <vt:lpstr>Arial Black</vt:lpstr>
      <vt:lpstr>Arial Narrow</vt:lpstr>
      <vt:lpstr>Calibri</vt:lpstr>
      <vt:lpstr>Garamond</vt:lpstr>
      <vt:lpstr>Tahoma</vt:lpstr>
      <vt:lpstr>Times New Roman</vt:lpstr>
      <vt:lpstr>Wingdings</vt:lpstr>
      <vt:lpstr>Натуральные материалы</vt:lpstr>
      <vt:lpstr>Презентация PowerPoint</vt:lpstr>
      <vt:lpstr>Презентация PowerPoint</vt:lpstr>
      <vt:lpstr>Воспитывает  все: люди,  вещи,  явления, Но  прежде  всего люди.  Из  них на  первом  месте – родители  и  педагоги.                                               А.С. Макаренко </vt:lpstr>
      <vt:lpstr>Проблемное поле взаимодействия  детского сада и современной семьи</vt:lpstr>
      <vt:lpstr>ФГОС дошкольного  образования  В соответствии с новыми требованиями роль родителей в реализации ФГОС ДО возрастает как на уровне каждой ДОО, так и на уровне муниципальной системы дошкольного образования в целом. </vt:lpstr>
      <vt:lpstr>«Интерактивный» - способный  взаимодействовать  или  находиться  в  режиме  беседы,  диалога.</vt:lpstr>
      <vt:lpstr>Цель:  реализовать  новые формы  взаимодействия  детского сада и семьи, развивающие новое качество отношений  воспитывающих взрослых и детей.  </vt:lpstr>
      <vt:lpstr>Цели  интерактивного  сотрудничества</vt:lpstr>
      <vt:lpstr>Формы  работы  с  семьей</vt:lpstr>
      <vt:lpstr>Презентация PowerPoint</vt:lpstr>
      <vt:lpstr>     Маршрут  выходного  дня ,  выпуск  стенгазеты,  семейный  вернисаж,  совместные выставки ,  детско-родительские  проекты </vt:lpstr>
      <vt:lpstr>Презентация PowerPoint</vt:lpstr>
      <vt:lpstr>Переписка педагогов и родителей   - такая  форма  общения   помогает родителям анонимно выяснить какие-либо значимые для них проблемы, получить  совет  по интересующему  вопросу, касаемо воспитания и развития собственного ребенка.</vt:lpstr>
      <vt:lpstr>Презентация PowerPoint</vt:lpstr>
      <vt:lpstr>Критерии эффективности взаимодействия с родителями</vt:lpstr>
      <vt:lpstr>Увеличение  совместных  мероприятий  ДОУ и  семьи   </vt:lpstr>
      <vt:lpstr>Уровень  компетентности  педагогов по  реализации  интерактивных  форм работы  с  семьей</vt:lpstr>
      <vt:lpstr>ВЫВОД</vt:lpstr>
      <vt:lpstr>Литература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Глеб</cp:lastModifiedBy>
  <cp:revision>142</cp:revision>
  <dcterms:created xsi:type="dcterms:W3CDTF">2015-01-15T12:03:38Z</dcterms:created>
  <dcterms:modified xsi:type="dcterms:W3CDTF">2017-09-21T19:55:06Z</dcterms:modified>
</cp:coreProperties>
</file>