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Override3.xml" ContentType="application/vnd.openxmlformats-officedocument.themeOverrid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  <p:sldMasterId id="2147484016" r:id="rId2"/>
    <p:sldMasterId id="2147484028" r:id="rId3"/>
    <p:sldMasterId id="2147484040" r:id="rId4"/>
    <p:sldMasterId id="2147484111" r:id="rId5"/>
  </p:sldMasterIdLst>
  <p:notesMasterIdLst>
    <p:notesMasterId r:id="rId41"/>
  </p:notesMasterIdLst>
  <p:sldIdLst>
    <p:sldId id="256" r:id="rId6"/>
    <p:sldId id="327" r:id="rId7"/>
    <p:sldId id="273" r:id="rId8"/>
    <p:sldId id="275" r:id="rId9"/>
    <p:sldId id="276" r:id="rId10"/>
    <p:sldId id="315" r:id="rId11"/>
    <p:sldId id="278" r:id="rId12"/>
    <p:sldId id="279" r:id="rId13"/>
    <p:sldId id="259" r:id="rId14"/>
    <p:sldId id="280" r:id="rId15"/>
    <p:sldId id="282" r:id="rId16"/>
    <p:sldId id="319" r:id="rId17"/>
    <p:sldId id="320" r:id="rId18"/>
    <p:sldId id="321" r:id="rId19"/>
    <p:sldId id="324" r:id="rId20"/>
    <p:sldId id="263" r:id="rId21"/>
    <p:sldId id="262" r:id="rId22"/>
    <p:sldId id="264" r:id="rId23"/>
    <p:sldId id="265" r:id="rId24"/>
    <p:sldId id="289" r:id="rId25"/>
    <p:sldId id="293" r:id="rId26"/>
    <p:sldId id="295" r:id="rId27"/>
    <p:sldId id="303" r:id="rId28"/>
    <p:sldId id="306" r:id="rId29"/>
    <p:sldId id="308" r:id="rId30"/>
    <p:sldId id="309" r:id="rId31"/>
    <p:sldId id="311" r:id="rId32"/>
    <p:sldId id="312" r:id="rId33"/>
    <p:sldId id="313" r:id="rId34"/>
    <p:sldId id="330" r:id="rId35"/>
    <p:sldId id="331" r:id="rId36"/>
    <p:sldId id="332" r:id="rId37"/>
    <p:sldId id="333" r:id="rId38"/>
    <p:sldId id="325" r:id="rId39"/>
    <p:sldId id="328" r:id="rId4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FF9966"/>
    <a:srgbClr val="339933"/>
    <a:srgbClr val="9900CC"/>
    <a:srgbClr val="FFFFFF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1193" autoAdjust="0"/>
  </p:normalViewPr>
  <p:slideViewPr>
    <p:cSldViewPr>
      <p:cViewPr varScale="1">
        <p:scale>
          <a:sx n="65" d="100"/>
          <a:sy n="65" d="100"/>
        </p:scale>
        <p:origin x="5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882B60-0AA9-438F-AD23-0065EA769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3CA239-0538-494F-8D6D-D5FB0D4952D5}" type="slidenum">
              <a:rPr lang="ru-RU" altLang="ru-RU"/>
              <a:pPr>
                <a:spcBef>
                  <a:spcPct val="0"/>
                </a:spcBef>
              </a:pPr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6AB4A6-A404-41B0-B166-C2FC6D5AE9DB}" type="slidenum">
              <a:rPr lang="ru-RU" altLang="ru-RU"/>
              <a:pPr>
                <a:spcBef>
                  <a:spcPct val="0"/>
                </a:spcBef>
              </a:pPr>
              <a:t>12</a:t>
            </a:fld>
            <a:endParaRPr lang="ru-RU" altLang="ru-RU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t>Слайд №8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0F32797-4105-4D0B-8E16-84D88F5905DE}" type="slidenum">
              <a:rPr lang="ru-RU" altLang="ru-RU"/>
              <a:pPr>
                <a:spcBef>
                  <a:spcPct val="0"/>
                </a:spcBef>
              </a:pPr>
              <a:t>17</a:t>
            </a:fld>
            <a:endParaRPr lang="ru-RU" altLang="ru-RU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t>Слайд №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9574957-D199-412C-8297-BF7EFFA36C0D}" type="slidenum">
              <a:rPr lang="ru-RU" altLang="ru-RU"/>
              <a:pPr>
                <a:spcBef>
                  <a:spcPct val="0"/>
                </a:spcBef>
              </a:pPr>
              <a:t>18</a:t>
            </a:fld>
            <a:endParaRPr lang="ru-RU" altLang="ru-RU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t>Слайд №8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C16CE-8189-4102-B9B6-9C66570719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565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97A9D-3EA5-4B59-B92F-7695FCBF62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6141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4FE37-1F71-41A0-9400-30524C81A7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1158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27B24F-A823-47D3-950D-B9966F9724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7206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C2AAB-D8CA-48A4-8A04-22F9386AB9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9107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0E429A-0C21-4BC0-9999-B561C20FBC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5091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49059-E240-4540-A315-5C5C2383BE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1759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2EF192-81A0-4038-B08D-DED8ACEBC8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022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86170-7CBE-49C4-BEC5-2477E8CFF6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8542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54D0A9-A8B2-44A2-A8CF-63FB0D8E85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62582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EE821D-1AE3-46A0-8DE4-AE25C7FD20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901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4286A-7949-4774-AA87-D712F594EE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9513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4C7964-62BE-4A1C-9B8B-BCCDEB371B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1942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8B697-1F29-4033-A6F1-B51AE2D291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82899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8695D-5EE7-4F8E-BBF8-3586420453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3783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9EF353-00C9-4704-A97D-25F47E14C3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7415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B5058-6CC5-4053-B789-7B3782468C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99388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7ADA5F-DE1F-4E58-9201-102D6B4487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0685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92705-58EB-46F3-A548-26D4985EE6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7698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F3620B-BF1E-41EC-937B-5FB09088FD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5451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AA18D-52A9-49E9-BF88-987F5D2AE5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74169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818001-B0E4-4E9F-93A7-0FA01E91B2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875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C9B7B-4181-48C1-8C98-625F404FD2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46419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F0127C-7EF1-4379-B3C1-528BA2E787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1191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A566F5-64AD-49DC-9D17-37CF7C9CDA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66260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D6028-0A1F-4C7B-82F7-D14C6B9900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15298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9FF5B-BC0A-4D89-A9A0-F0A59F7AEF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14568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DA1FFF5E-70C1-486E-89D8-6D885EFB9F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0899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CD00B-DA35-442D-BB76-B5516B6F8F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88218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161009E7-0D68-4334-B8F8-D51495AD35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293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62198-263C-4349-8C66-57AAF11E6B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32946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92E3A-2B0A-428A-BEB1-E3AA0877C5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92295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44A83-D043-488D-80C4-5D12F3CA6E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23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13A3B-F1B2-44A1-9349-7791797C0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74199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80DC9-9EAB-48F6-8D81-BA61E78589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659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8AC21-8512-4B84-8AA6-F94BDFD966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76349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8DDEBE-3FD0-4D12-AE8A-5F1B590425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53741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636ED-9FF0-414C-BD27-5F0CE0F8D4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97064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A64E4-5B1D-4FA7-A127-FCBBFDBAAF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52629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3A895E4-D75F-4776-B4F8-575B2EDBA7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36839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0AC04-A82A-4A40-9444-7A8815BDDD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10516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39FA2B-A1CE-4C96-9D73-D1F059FF43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222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7C02F-03D2-4BA9-A646-B8489B93B1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5430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57ED4-8BA8-4C07-A02F-BEA3F2D3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65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A2932-7313-44B2-9F38-021FAB5791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34979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733BF-7A9C-40D2-872A-AC3F78EC35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95141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7C96B-F7C9-4DF4-8DDB-E9F32812B8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41482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C7C10-310E-4D4A-A5CD-E46665F28D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29755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DBE542-496C-43DF-96ED-A975640E0C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913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3DFE8-6D84-4078-80F1-9C86E3B6C7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47210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F566C2-2286-4BC8-B8A1-9C596EF7B0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676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C68-5F3C-412F-BC4B-D26D2FD549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7731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96486-7EEE-45E2-ADC1-637065AD9A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198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F8E92-C869-45CE-B29B-3ABB11D44A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704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C6CB-6097-43FD-A72A-0E1A1CCA98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891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8DFEA321-2CB8-4672-A819-18C3CE9A88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217" r:id="rId2"/>
    <p:sldLayoutId id="2147484218" r:id="rId3"/>
    <p:sldLayoutId id="2147484219" r:id="rId4"/>
    <p:sldLayoutId id="2147484220" r:id="rId5"/>
    <p:sldLayoutId id="2147484221" r:id="rId6"/>
    <p:sldLayoutId id="2147484222" r:id="rId7"/>
    <p:sldLayoutId id="2147484223" r:id="rId8"/>
    <p:sldLayoutId id="2147484224" r:id="rId9"/>
    <p:sldLayoutId id="2147484225" r:id="rId10"/>
    <p:sldLayoutId id="21474842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87101DA4-9DF7-485B-A748-6C1E2EC891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27" r:id="rId2"/>
    <p:sldLayoutId id="2147484253" r:id="rId3"/>
    <p:sldLayoutId id="2147484228" r:id="rId4"/>
    <p:sldLayoutId id="2147484254" r:id="rId5"/>
    <p:sldLayoutId id="2147484229" r:id="rId6"/>
    <p:sldLayoutId id="2147484255" r:id="rId7"/>
    <p:sldLayoutId id="2147484256" r:id="rId8"/>
    <p:sldLayoutId id="2147484257" r:id="rId9"/>
    <p:sldLayoutId id="2147484230" r:id="rId10"/>
    <p:sldLayoutId id="21474842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1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EAE709DC-A574-46D9-981A-E9AD044734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32" r:id="rId2"/>
    <p:sldLayoutId id="2147484259" r:id="rId3"/>
    <p:sldLayoutId id="2147484233" r:id="rId4"/>
    <p:sldLayoutId id="2147484260" r:id="rId5"/>
    <p:sldLayoutId id="2147484234" r:id="rId6"/>
    <p:sldLayoutId id="2147484261" r:id="rId7"/>
    <p:sldLayoutId id="2147484262" r:id="rId8"/>
    <p:sldLayoutId id="2147484263" r:id="rId9"/>
    <p:sldLayoutId id="2147484235" r:id="rId10"/>
    <p:sldLayoutId id="21474842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3923B4C3-D008-442C-85F5-738A69EEBF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37" r:id="rId2"/>
    <p:sldLayoutId id="2147484265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66" r:id="rId9"/>
    <p:sldLayoutId id="2147484243" r:id="rId10"/>
    <p:sldLayoutId id="214748424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6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DEEC5D-AB63-4568-BAD2-7377CA2850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45" r:id="rId2"/>
    <p:sldLayoutId id="2147484268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69" r:id="rId9"/>
    <p:sldLayoutId id="2147484251" r:id="rId10"/>
    <p:sldLayoutId id="21474842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anose="020B0603020202020204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gif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63" y="428625"/>
            <a:ext cx="7461250" cy="40005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C00000"/>
                </a:solidFill>
              </a:rPr>
              <a:t>Тема опыта </a:t>
            </a:r>
            <a:r>
              <a:rPr lang="ru-RU" sz="3800" dirty="0" smtClean="0">
                <a:solidFill>
                  <a:srgbClr val="C00000"/>
                </a:solidFill>
              </a:rPr>
              <a:t/>
            </a:r>
            <a:br>
              <a:rPr lang="ru-RU" sz="3800" dirty="0" smtClean="0">
                <a:solidFill>
                  <a:srgbClr val="C00000"/>
                </a:solidFill>
              </a:rPr>
            </a:br>
            <a:r>
              <a:rPr lang="ru-RU" sz="3800" dirty="0" smtClean="0">
                <a:solidFill>
                  <a:srgbClr val="C00000"/>
                </a:solidFill>
              </a:rPr>
              <a:t/>
            </a:r>
            <a:br>
              <a:rPr lang="ru-RU" sz="3800" dirty="0" smtClean="0">
                <a:solidFill>
                  <a:srgbClr val="C00000"/>
                </a:solidFill>
              </a:rPr>
            </a:br>
            <a:r>
              <a:rPr lang="ru-RU" sz="4600" dirty="0" smtClean="0">
                <a:solidFill>
                  <a:srgbClr val="C00000"/>
                </a:solidFill>
              </a:rPr>
              <a:t> </a:t>
            </a:r>
            <a:r>
              <a:rPr lang="ru-RU" sz="4600" b="1" dirty="0" smtClean="0">
                <a:solidFill>
                  <a:srgbClr val="C00000"/>
                </a:solidFill>
              </a:rPr>
              <a:t>Интерактивные технологии обучения как средство развития творческих способностей учащихся</a:t>
            </a:r>
            <a:endParaRPr lang="ru-RU" sz="5100" b="1" dirty="0" smtClean="0">
              <a:solidFill>
                <a:srgbClr val="C0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00375" y="4929188"/>
            <a:ext cx="6043613" cy="1643062"/>
          </a:xfrm>
        </p:spPr>
        <p:txBody>
          <a:bodyPr/>
          <a:lstStyle/>
          <a:p>
            <a:pPr marL="26988" eaLnBrk="1" hangingPunct="1"/>
            <a:r>
              <a:rPr lang="ru-RU" altLang="ru-RU" sz="1800" b="1" smtClean="0">
                <a:solidFill>
                  <a:srgbClr val="800000"/>
                </a:solidFill>
              </a:rPr>
              <a:t>Брусинская Людмила Владимировна</a:t>
            </a:r>
          </a:p>
          <a:p>
            <a:pPr marL="26988" eaLnBrk="1" hangingPunct="1"/>
            <a:r>
              <a:rPr lang="ru-RU" altLang="ru-RU" sz="1800" b="1" i="1" smtClean="0">
                <a:solidFill>
                  <a:srgbClr val="800000"/>
                </a:solidFill>
              </a:rPr>
              <a:t>Учитель русского языка и литературы</a:t>
            </a:r>
          </a:p>
          <a:p>
            <a:pPr marL="26988" eaLnBrk="1" hangingPunct="1"/>
            <a:r>
              <a:rPr lang="ru-RU" altLang="ru-RU" sz="1800" smtClean="0">
                <a:solidFill>
                  <a:srgbClr val="800000"/>
                </a:solidFill>
              </a:rPr>
              <a:t>Муниципального образовательного учреждения «Средняя общеобразовательная школа №8 с углубленным изучением отдельных предметов»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rgbClr val="C00000"/>
                </a:solidFill>
              </a:rPr>
              <a:t>Уровни </a:t>
            </a:r>
            <a:r>
              <a:rPr lang="en-US" sz="3600" i="1" dirty="0" smtClean="0">
                <a:solidFill>
                  <a:srgbClr val="C00000"/>
                </a:solidFill>
              </a:rPr>
              <a:t> </a:t>
            </a:r>
            <a:r>
              <a:rPr lang="ru-RU" sz="3600" i="1" dirty="0" smtClean="0">
                <a:solidFill>
                  <a:srgbClr val="C00000"/>
                </a:solidFill>
              </a:rPr>
              <a:t>творческого развития</a:t>
            </a:r>
          </a:p>
        </p:txBody>
      </p:sp>
      <p:sp>
        <p:nvSpPr>
          <p:cNvPr id="29699" name="Содержимое 4"/>
          <p:cNvSpPr>
            <a:spLocks noGrp="1"/>
          </p:cNvSpPr>
          <p:nvPr>
            <p:ph idx="1"/>
          </p:nvPr>
        </p:nvSpPr>
        <p:spPr>
          <a:xfrm>
            <a:off x="4786313" y="1571625"/>
            <a:ext cx="3922712" cy="21240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2400" b="1" u="sng" smtClean="0">
                <a:solidFill>
                  <a:srgbClr val="9900CC"/>
                </a:solidFill>
              </a:rPr>
              <a:t>СРЕДНИЙ УРОВЕНЬ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b="1" i="1" smtClean="0">
                <a:solidFill>
                  <a:srgbClr val="9900CC"/>
                </a:solidFill>
              </a:rPr>
              <a:t>Красный день календаря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b="1" i="1" smtClean="0">
                <a:solidFill>
                  <a:srgbClr val="9900CC"/>
                </a:solidFill>
              </a:rPr>
              <a:t>Красное словцо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b="1" i="1" smtClean="0">
                <a:solidFill>
                  <a:srgbClr val="9900CC"/>
                </a:solidFill>
              </a:rPr>
              <a:t>Круглый сирота</a:t>
            </a:r>
          </a:p>
        </p:txBody>
      </p:sp>
      <p:sp>
        <p:nvSpPr>
          <p:cNvPr id="20483" name="Текст 5"/>
          <p:cNvSpPr>
            <a:spLocks noGrp="1"/>
          </p:cNvSpPr>
          <p:nvPr>
            <p:ph type="body" idx="4294967295"/>
          </p:nvPr>
        </p:nvSpPr>
        <p:spPr>
          <a:xfrm>
            <a:off x="1428750" y="1785938"/>
            <a:ext cx="3008313" cy="2176462"/>
          </a:xfrm>
        </p:spPr>
        <p:txBody>
          <a:bodyPr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u="sng" dirty="0" smtClean="0">
                <a:solidFill>
                  <a:srgbClr val="00B050"/>
                </a:solidFill>
              </a:rPr>
              <a:t>НУЛЕВОЙ УРОВЕНЬ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b="1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Красная смородина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Кислый лимон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i="1" dirty="0" smtClean="0">
                <a:solidFill>
                  <a:srgbClr val="00B050"/>
                </a:solidFill>
              </a:rPr>
              <a:t>Круглый шар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14625" y="4214813"/>
            <a:ext cx="4357688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u="sng" dirty="0">
                <a:solidFill>
                  <a:srgbClr val="FF0000"/>
                </a:solidFill>
                <a:latin typeface="+mn-lt"/>
                <a:cs typeface="+mn-cs"/>
              </a:rPr>
              <a:t>ВЫСОКИЙ УРОВЕНЬ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rgbClr val="FF0000"/>
                </a:solidFill>
                <a:latin typeface="+mn-lt"/>
                <a:cs typeface="+mn-cs"/>
              </a:rPr>
              <a:t>От кислого даже с виду лимона, лежащего рядом с круглым красным яблоком, исходил чудный аромат.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699" grpId="0" build="p"/>
      <p:bldP spid="20483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14313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Интерактивное обучение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54163"/>
            <a:ext cx="8686800" cy="280352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u="sng" dirty="0">
                <a:solidFill>
                  <a:srgbClr val="339933"/>
                </a:solidFill>
              </a:rPr>
              <a:t>Традиционная система</a:t>
            </a:r>
            <a:r>
              <a:rPr lang="ru-RU" dirty="0">
                <a:solidFill>
                  <a:srgbClr val="339933"/>
                </a:solidFill>
              </a:rPr>
              <a:t> –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монолог</a:t>
            </a:r>
          </a:p>
          <a:p>
            <a:pPr marL="365760" indent="-283464" eaLnBrk="1" fontAlgn="auto" hangingPunct="1">
              <a:spcAft>
                <a:spcPts val="0"/>
              </a:spcAft>
              <a:buFontTx/>
              <a:buNone/>
              <a:defRPr/>
            </a:pPr>
            <a:endParaRPr lang="ru-RU" b="1" i="1" dirty="0"/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u="sng" dirty="0">
                <a:solidFill>
                  <a:srgbClr val="339933"/>
                </a:solidFill>
              </a:rPr>
              <a:t>Интерактивное обучение</a:t>
            </a:r>
            <a:r>
              <a:rPr lang="ru-RU" dirty="0">
                <a:solidFill>
                  <a:srgbClr val="339933"/>
                </a:solidFill>
              </a:rPr>
              <a:t> – </a:t>
            </a:r>
            <a:r>
              <a:rPr lang="ru-RU" b="1" i="1" dirty="0">
                <a:solidFill>
                  <a:srgbClr val="FF0000"/>
                </a:solidFill>
              </a:rPr>
              <a:t>диалог</a:t>
            </a:r>
            <a:r>
              <a:rPr lang="ru-RU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339933"/>
                </a:solidFill>
              </a:rPr>
              <a:t>Учащиеся </a:t>
            </a:r>
            <a:r>
              <a:rPr lang="ru-RU" sz="2000" b="1" i="1" dirty="0">
                <a:solidFill>
                  <a:srgbClr val="339933"/>
                </a:solidFill>
              </a:rPr>
              <a:t>взаимодействуют или находятся в режиме беседы, диалога с кем-либо, что ориентирует личность на развитие ее интеллектуальных и творческих </a:t>
            </a:r>
            <a:r>
              <a:rPr lang="ru-RU" sz="2000" b="1" i="1" dirty="0" smtClean="0">
                <a:solidFill>
                  <a:srgbClr val="339933"/>
                </a:solidFill>
              </a:rPr>
              <a:t>способностей.</a:t>
            </a:r>
            <a:endParaRPr lang="ru-RU" sz="2000" b="1" i="1" dirty="0">
              <a:solidFill>
                <a:srgbClr val="339933"/>
              </a:solidFill>
            </a:endParaRPr>
          </a:p>
        </p:txBody>
      </p:sp>
      <p:pic>
        <p:nvPicPr>
          <p:cNvPr id="21508" name="Picture 4" descr="учет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4357688"/>
            <a:ext cx="2519362" cy="214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70C0"/>
            </a:gs>
            <a:gs pos="50000">
              <a:srgbClr val="C1DAE4"/>
            </a:gs>
            <a:gs pos="100000">
              <a:srgbClr val="E1ECF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85750"/>
            <a:ext cx="7643813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C00000"/>
                </a:solidFill>
              </a:rPr>
              <a:t>Использование метафорических текстов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571625"/>
            <a:ext cx="7572375" cy="48577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1097280" lvl="3" indent="-173736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rgbClr val="0000CC"/>
                </a:solidFill>
              </a:rPr>
              <a:t>Притча – метафорическое высказывание</a:t>
            </a:r>
          </a:p>
          <a:p>
            <a:pPr marL="1097280" lvl="3" indent="-173736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rgbClr val="0000CC"/>
                </a:solidFill>
              </a:rPr>
              <a:t>Притча- паремия («</a:t>
            </a:r>
            <a:r>
              <a:rPr lang="ru-RU" sz="2400" b="1" i="1" dirty="0" err="1" smtClean="0">
                <a:solidFill>
                  <a:srgbClr val="0000CC"/>
                </a:solidFill>
              </a:rPr>
              <a:t>припутное</a:t>
            </a:r>
            <a:r>
              <a:rPr lang="ru-RU" sz="2400" b="1" i="1" dirty="0" smtClean="0">
                <a:solidFill>
                  <a:srgbClr val="0000CC"/>
                </a:solidFill>
              </a:rPr>
              <a:t>», «при пути»)- изречение, которое служит указателем, руководит человеком на пути жизни, являясь  культурологической основой.</a:t>
            </a:r>
          </a:p>
          <a:p>
            <a:pPr marL="622300" lvl="3" indent="-8890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C00000"/>
              </a:buClr>
              <a:buFont typeface="Wingdings 2" panose="05020102010507070707" pitchFamily="18" charset="2"/>
              <a:buNone/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Обращение к притчам на уроке – это вытеснение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бездуховности</a:t>
            </a:r>
            <a:r>
              <a:rPr lang="ru-RU" sz="2400" b="1" i="1" dirty="0" smtClean="0">
                <a:solidFill>
                  <a:srgbClr val="C00000"/>
                </a:solidFill>
              </a:rPr>
              <a:t>, возрождение отеческих корней, обретение смысла жизни, проникновение в волшебный мир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творчеста</a:t>
            </a:r>
            <a:endParaRPr lang="ru-RU" sz="24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C:\Documents and Settings\user\Desktop\Новая папка\320px-Rembrandt_Harmensz._van_Rijn_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214313"/>
            <a:ext cx="6429375" cy="65008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1785938" y="357188"/>
            <a:ext cx="5786437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Однажды  младший  сын  пришёл  просить  своё  наследство  у  отца,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У   этой  просьбы  не  было  конца,  как  и  кокетства  у  юнца.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Он  честно  выделенное  попросил  и  в  путь  отправился, когда  вопрос  решил.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Отца,  бросая,  дом,  свою  семью,  мать – родину  он  покидал  свою,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В  чужой  стране,  словно  в  «чужом  раю»,  он  забывал  про  родину  свою.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Нетрудно  было  жить   в  потехе  и  в  еде,  труднее  стало  обеднев.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За  свиньями  ухаживать  он  стал,  и  праздник  был,  когда  он  сыт  бывал. 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Промучившись  без  денег,  без  семьи,  решил  вернуться  он  и  замолить  грехи.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Он  понимал,  что  недостоин  сыном  быть, 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Но  лучшего  герой  не  смог  решить.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И  каково  же  было  удивление  юнца,  когда  отец  простил  ему  его  «дела».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«Нашёлся  сын, –   всем  громко  говорил,  –   а  я  его  уже  похоронил».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Мораль  сей  басни  такова:  не  делайте  постыдные  дела,  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Учитесь  управлять  своей  душой  и  знайте:  есть  закон  семьи  родной.</a:t>
            </a:r>
            <a:endParaRPr lang="ru-RU" altLang="ru-RU" sz="1600" b="1" i="1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60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Эффективность методики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143000" y="1554163"/>
            <a:ext cx="7848600" cy="4875212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        Методика позволяет: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интереснее  спроектировать  урок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воздействовать  на  воображения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вызывать  сильные  эмоциональные  чувства  и  развивать  их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бороться  с  нежеланием  ученика  «работать»  на  уроке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вырабатывать  непроизвольное  внимание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 создать  творческую  атмосферу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учить  рефлексированию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Эффективность методики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214438" y="1214438"/>
            <a:ext cx="7777162" cy="5214937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r>
              <a:rPr lang="ru-RU" sz="2800" i="1" dirty="0" smtClean="0">
                <a:solidFill>
                  <a:srgbClr val="0000CC"/>
                </a:solidFill>
              </a:rPr>
              <a:t>осуществляется  завет  великих  педагогов:  обучая,  воспитывать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 </a:t>
            </a:r>
            <a:r>
              <a:rPr lang="ru-RU" sz="2800" i="1" dirty="0" smtClean="0">
                <a:solidFill>
                  <a:srgbClr val="0000CC"/>
                </a:solidFill>
              </a:rPr>
              <a:t>с   «повестки  дня»  снимается  проблема  дисциплины  на  уроке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i="1" dirty="0" smtClean="0">
                <a:solidFill>
                  <a:srgbClr val="0000CC"/>
                </a:solidFill>
              </a:rPr>
              <a:t>расширяется  кругозор  учащихся,  читательский  и  мировоззренческий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i="1" dirty="0" smtClean="0">
                <a:solidFill>
                  <a:srgbClr val="0000CC"/>
                </a:solidFill>
              </a:rPr>
              <a:t>обогащается  лексикон  учеников,  их  активный  словарь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i="1" dirty="0" smtClean="0">
                <a:solidFill>
                  <a:srgbClr val="0000CC"/>
                </a:solidFill>
              </a:rPr>
              <a:t>наблюдается  явный  прогресс  в  развитии  речи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i="1" dirty="0" smtClean="0">
                <a:solidFill>
                  <a:srgbClr val="0000CC"/>
                </a:solidFill>
              </a:rPr>
              <a:t>участие  в  разного  рода  творческих  конкурсах,  как  правило,  успешно</a:t>
            </a:r>
            <a:endParaRPr lang="ru-RU" sz="2800" b="1" i="1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85750"/>
            <a:ext cx="6137275" cy="11318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Творческий проект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484313"/>
            <a:ext cx="8483600" cy="258762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83464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8000"/>
                </a:solidFill>
                <a:latin typeface="Caslon" pitchFamily="34" charset="0"/>
              </a:rPr>
              <a:t>Моя семья - мое богатство!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u="sng" dirty="0" smtClean="0">
              <a:solidFill>
                <a:srgbClr val="E9179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u="sng" dirty="0" smtClean="0">
                <a:solidFill>
                  <a:srgbClr val="E91794"/>
                </a:solidFill>
              </a:rPr>
              <a:t>Цель проекта: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8000"/>
                </a:solidFill>
              </a:rPr>
              <a:t>Привить любовь к русскому языку и интерес к его изучению через постижение семейных ценностей.</a:t>
            </a:r>
          </a:p>
        </p:txBody>
      </p:sp>
      <p:pic>
        <p:nvPicPr>
          <p:cNvPr id="26628" name="Picture 4" descr="энц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286250"/>
            <a:ext cx="2160588" cy="2016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117600"/>
            <a:ext cx="6500812" cy="202565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800000"/>
                </a:solidFill>
                <a:latin typeface="Verdana" pitchFamily="34" charset="0"/>
              </a:rPr>
              <a:t>Ф.И.Буслаев</a:t>
            </a: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b="1" i="1" dirty="0" smtClean="0">
                <a:solidFill>
                  <a:srgbClr val="BF239E"/>
                </a:solidFill>
                <a:latin typeface="Verdana" pitchFamily="34" charset="0"/>
              </a:rPr>
              <a:t>«…развивайте в дитяти врожденный дар слова…»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786188"/>
            <a:ext cx="6605587" cy="200025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+mj-ea"/>
                <a:cs typeface="Vrinda" pitchFamily="2" charset="0"/>
              </a:rPr>
              <a:t>К.Д.Ушинский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Vrinda" pitchFamily="2" charset="0"/>
                <a:ea typeface="+mj-ea"/>
                <a:cs typeface="Vrinda" pitchFamily="2" charset="0"/>
              </a:rPr>
              <a:t> 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+mj-ea"/>
              <a:cs typeface="Vrinda" pitchFamily="2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dirty="0" smtClean="0">
              <a:solidFill>
                <a:srgbClr val="7030A0"/>
              </a:solidFill>
              <a:cs typeface="Vrinda" pitchFamily="2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7030A0"/>
                </a:solidFill>
                <a:latin typeface="Verdana" pitchFamily="34" charset="0"/>
                <a:ea typeface="+mj-ea"/>
                <a:cs typeface="Vrinda" pitchFamily="2" charset="0"/>
              </a:rPr>
              <a:t>«…через слово нужно ввести дитя в область духовной жизни народа…»</a:t>
            </a:r>
          </a:p>
        </p:txBody>
      </p:sp>
      <p:pic>
        <p:nvPicPr>
          <p:cNvPr id="45060" name="Picture 5" descr="буслае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388" y="785813"/>
            <a:ext cx="1671637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6" descr="ушински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563" y="3757613"/>
            <a:ext cx="16637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Задачи проекта: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554163"/>
            <a:ext cx="7215187" cy="4589462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altLang="ru-RU" sz="2400" b="1" i="1" smtClean="0">
                <a:solidFill>
                  <a:srgbClr val="0000CC"/>
                </a:solidFill>
              </a:rPr>
              <a:t>вдохновить учеников на создание собственного произведения с помощью этимологических поисков, речеведческих наблюдений;</a:t>
            </a:r>
          </a:p>
          <a:p>
            <a:pPr eaLnBrk="1" hangingPunct="1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altLang="ru-RU" sz="2400" b="1" i="1" smtClean="0">
                <a:solidFill>
                  <a:srgbClr val="0000CC"/>
                </a:solidFill>
              </a:rPr>
              <a:t>способствовать сплочению, единению семьи;</a:t>
            </a:r>
          </a:p>
          <a:p>
            <a:pPr eaLnBrk="1" hangingPunct="1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altLang="ru-RU" sz="2400" b="1" i="1" smtClean="0">
                <a:solidFill>
                  <a:srgbClr val="0000CC"/>
                </a:solidFill>
              </a:rPr>
              <a:t>развивать речь и творческие способности учеников;</a:t>
            </a:r>
          </a:p>
          <a:p>
            <a:pPr eaLnBrk="1" hangingPunct="1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altLang="ru-RU" sz="2400" b="1" i="1" smtClean="0">
                <a:solidFill>
                  <a:srgbClr val="0000CC"/>
                </a:solidFill>
              </a:rPr>
              <a:t>воспитывать любознательность, чуткость к красоте и выразительности родной речи;</a:t>
            </a:r>
          </a:p>
          <a:p>
            <a:pPr eaLnBrk="1" hangingPunct="1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altLang="ru-RU" sz="2400" b="1" i="1" smtClean="0">
                <a:solidFill>
                  <a:srgbClr val="0000CC"/>
                </a:solidFill>
              </a:rPr>
              <a:t>расширять жизненные познания детей</a:t>
            </a:r>
            <a:r>
              <a:rPr lang="ru-RU" altLang="ru-RU" sz="1800" b="1" i="1" smtClean="0">
                <a:solidFill>
                  <a:srgbClr val="0000CC"/>
                </a:solidFill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Шаги к достижению цели: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1357313" y="1554163"/>
            <a:ext cx="7358062" cy="47323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altLang="ru-RU" sz="2800" b="1" i="1" smtClean="0">
                <a:solidFill>
                  <a:srgbClr val="0000CC"/>
                </a:solidFill>
              </a:rPr>
              <a:t>Имена – часть культуры и истории народа.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altLang="ru-RU" sz="2800" b="1" i="1" smtClean="0">
                <a:solidFill>
                  <a:srgbClr val="0000CC"/>
                </a:solidFill>
              </a:rPr>
              <a:t>Русские обряды имянаречения, крестины, именины.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altLang="ru-RU" sz="2800" b="1" i="1" smtClean="0">
                <a:solidFill>
                  <a:srgbClr val="0000CC"/>
                </a:solidFill>
              </a:rPr>
              <a:t>Хороший тон дома и в семье (дом, дети, родители)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altLang="ru-RU" sz="2800" b="1" i="1" smtClean="0">
                <a:solidFill>
                  <a:srgbClr val="0000CC"/>
                </a:solidFill>
              </a:rPr>
              <a:t>Бытовые семейные традиции – отражение культуры и нравственности народа.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altLang="ru-RU" sz="2800" b="1" i="1" smtClean="0">
                <a:solidFill>
                  <a:srgbClr val="0000CC"/>
                </a:solidFill>
              </a:rPr>
              <a:t>Путешествия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altLang="ru-RU" sz="2800" b="1" i="1" smtClean="0">
                <a:solidFill>
                  <a:srgbClr val="0000CC"/>
                </a:solidFill>
              </a:rPr>
              <a:t>Моя мечта о семье.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ru-RU" altLang="ru-RU" sz="2800" b="1" i="1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endParaRPr lang="ru-RU" altLang="ru-RU" sz="2800" b="1" i="1" smtClean="0">
              <a:solidFill>
                <a:srgbClr val="0000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C00000"/>
                </a:solidFill>
              </a:rPr>
              <a:t>Требование времени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429625" cy="52863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i="1" smtClean="0">
                <a:solidFill>
                  <a:srgbClr val="C00000"/>
                </a:solidFill>
              </a:rPr>
              <a:t>                            </a:t>
            </a:r>
          </a:p>
          <a:p>
            <a:pPr eaLnBrk="1" hangingPunct="1"/>
            <a:endParaRPr lang="ru-RU" altLang="ru-RU" i="1" smtClean="0">
              <a:solidFill>
                <a:srgbClr val="C00000"/>
              </a:solidFill>
            </a:endParaRPr>
          </a:p>
          <a:p>
            <a:pPr eaLnBrk="1" hangingPunct="1"/>
            <a:endParaRPr lang="ru-RU" altLang="ru-RU" i="1" smtClean="0">
              <a:solidFill>
                <a:srgbClr val="C00000"/>
              </a:solidFill>
            </a:endParaRP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1357290" y="1700808"/>
            <a:ext cx="7463182" cy="35394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Уже в школе дети должны получить</a:t>
            </a:r>
            <a:r>
              <a:rPr lang="en-US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возможность  раскрыть свои </a:t>
            </a:r>
          </a:p>
          <a:p>
            <a:pPr eaLnBrk="1" hangingPunct="1"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способности, подготовиться к жизни</a:t>
            </a:r>
            <a:r>
              <a:rPr lang="en-US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в высокотехнологическом конкурентном</a:t>
            </a:r>
            <a:r>
              <a:rPr lang="en-US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мире…</a:t>
            </a:r>
          </a:p>
          <a:p>
            <a:pPr eaLnBrk="1" hangingPunct="1"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Российская школа не имеет права быть </a:t>
            </a:r>
            <a:r>
              <a:rPr lang="en-US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ветхой…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88" y="285750"/>
            <a:ext cx="7600950" cy="6429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Урок развития речи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71625" y="1000125"/>
            <a:ext cx="6400800" cy="584200"/>
          </a:xfrm>
        </p:spPr>
        <p:txBody>
          <a:bodyPr/>
          <a:lstStyle/>
          <a:p>
            <a:pPr marL="26988" algn="ctr" eaLnBrk="1" hangingPunct="1"/>
            <a:r>
              <a:rPr lang="ru-RU" altLang="ru-RU" sz="3200" b="1" i="1" smtClean="0">
                <a:solidFill>
                  <a:srgbClr val="FF0000"/>
                </a:solidFill>
              </a:rPr>
              <a:t>«Моя семья – мое богатство»</a:t>
            </a:r>
          </a:p>
        </p:txBody>
      </p:sp>
      <p:pic>
        <p:nvPicPr>
          <p:cNvPr id="30724" name="Picture 4" descr="сем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1714500"/>
            <a:ext cx="4000500" cy="4811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Притча о счастливой семье</a:t>
            </a:r>
          </a:p>
        </p:txBody>
      </p:sp>
      <p:pic>
        <p:nvPicPr>
          <p:cNvPr id="31747" name="Picture 4" descr="адам и ева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463" y="2071688"/>
            <a:ext cx="4389437" cy="3735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5" descr="любов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2071688"/>
            <a:ext cx="3706813" cy="3735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Словарь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русского языка (1984)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2786063"/>
            <a:ext cx="3143250" cy="928687"/>
          </a:xfrm>
        </p:spPr>
        <p:txBody>
          <a:bodyPr>
            <a:normAutofit fontScale="4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</a:rPr>
              <a:t>Семья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</a:rPr>
              <a:t>1. Группа людей, состоящая из мужа, жены, детей и других близких родственников, живущих вместе.</a:t>
            </a:r>
          </a:p>
        </p:txBody>
      </p:sp>
      <p:pic>
        <p:nvPicPr>
          <p:cNvPr id="32772" name="Picture 5" descr="молодая сем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928688"/>
            <a:ext cx="2786062" cy="1795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театральная семь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1071563"/>
            <a:ext cx="3143250" cy="225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7625" y="1428750"/>
            <a:ext cx="1857375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Семья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2. Перен. Группа людей,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объединенных общей деятельностью.</a:t>
            </a:r>
          </a:p>
        </p:txBody>
      </p:sp>
      <p:pic>
        <p:nvPicPr>
          <p:cNvPr id="8" name="Picture 5" descr="гепард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3643313"/>
            <a:ext cx="2357437" cy="209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мартышки-семь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63" y="4071938"/>
            <a:ext cx="2749550" cy="1920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5786438"/>
            <a:ext cx="2571750" cy="1000125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latin typeface="+mn-lt"/>
                <a:cs typeface="+mn-cs"/>
              </a:rPr>
              <a:t>Семья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latin typeface="+mn-lt"/>
                <a:cs typeface="+mn-cs"/>
              </a:rPr>
              <a:t>3. Группа животных, состоящая из самца, самки и детенышей, живущих вместе.</a:t>
            </a:r>
          </a:p>
        </p:txBody>
      </p:sp>
      <p:pic>
        <p:nvPicPr>
          <p:cNvPr id="12" name="Picture 4" descr="языковая семья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75" y="3571875"/>
            <a:ext cx="3071813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235" name="Прямоугольник 12"/>
          <p:cNvSpPr>
            <a:spLocks noChangeArrowheads="1"/>
          </p:cNvSpPr>
          <p:nvPr/>
        </p:nvSpPr>
        <p:spPr bwMode="auto">
          <a:xfrm>
            <a:off x="5500688" y="5715000"/>
            <a:ext cx="32146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600" b="1">
                <a:latin typeface="Verdana" panose="020B0604030504040204" pitchFamily="34" charset="0"/>
              </a:rPr>
              <a:t>Семья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600" b="1">
                <a:latin typeface="Verdana" panose="020B0604030504040204" pitchFamily="34" charset="0"/>
              </a:rPr>
              <a:t>4. Лингв. Группа родственных языков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34975"/>
            <a:ext cx="8229600" cy="9937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</a:rPr>
              <a:t>Словарь синонимов русского языка (1968)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68475"/>
            <a:ext cx="3838575" cy="4160838"/>
          </a:xfrm>
        </p:spPr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Семья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Семейство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Семейный круг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Семейные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Домашние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Домочадцы (уст.)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Чада (шутл.)</a:t>
            </a:r>
          </a:p>
        </p:txBody>
      </p:sp>
      <p:pic>
        <p:nvPicPr>
          <p:cNvPr id="53252" name="Picture 5" descr="MCj0416076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425575"/>
            <a:ext cx="4605338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935038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C00000"/>
                </a:solidFill>
              </a:rPr>
              <a:t>Вечные истины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4000" b="1" i="1" smtClean="0">
                <a:solidFill>
                  <a:srgbClr val="FF3300"/>
                </a:solidFill>
              </a:rPr>
              <a:t>	Дом           очаг             семья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ru-RU" altLang="ru-RU" sz="4000" b="1" i="1" smtClean="0">
                <a:solidFill>
                  <a:srgbClr val="FF3300"/>
                </a:solidFill>
              </a:rPr>
              <a:t>                                            род</a:t>
            </a:r>
            <a:endParaRPr lang="en-US" altLang="ru-RU" sz="4000" b="1" i="1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ru-RU" altLang="ru-RU" sz="4000" b="1" i="1" smtClean="0">
                <a:solidFill>
                  <a:srgbClr val="FF3300"/>
                </a:solidFill>
              </a:rPr>
              <a:t>                                          </a:t>
            </a:r>
            <a:r>
              <a:rPr lang="ru-RU" altLang="ru-RU" sz="4000" b="1" i="1" smtClean="0">
                <a:solidFill>
                  <a:schemeClr val="accent2"/>
                </a:solidFill>
              </a:rPr>
              <a:t>на</a:t>
            </a:r>
            <a:r>
              <a:rPr lang="ru-RU" altLang="ru-RU" sz="4000" b="1" i="1" smtClean="0">
                <a:solidFill>
                  <a:srgbClr val="FF3300"/>
                </a:solidFill>
              </a:rPr>
              <a:t>род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ru-RU" altLang="ru-RU" sz="4000" b="1" i="1" smtClean="0">
                <a:solidFill>
                  <a:srgbClr val="FF3300"/>
                </a:solidFill>
              </a:rPr>
              <a:t>                                          Род</a:t>
            </a:r>
            <a:r>
              <a:rPr lang="ru-RU" altLang="ru-RU" sz="4000" b="1" i="1" smtClean="0">
                <a:solidFill>
                  <a:schemeClr val="accent2"/>
                </a:solidFill>
              </a:rPr>
              <a:t>ина</a:t>
            </a:r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 flipH="1">
            <a:off x="1714500" y="981075"/>
            <a:ext cx="2425700" cy="11620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H="1">
            <a:off x="4054475" y="1000125"/>
            <a:ext cx="84138" cy="11430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278" name="Line 7"/>
          <p:cNvSpPr>
            <a:spLocks noChangeShapeType="1"/>
          </p:cNvSpPr>
          <p:nvPr/>
        </p:nvSpPr>
        <p:spPr bwMode="auto">
          <a:xfrm>
            <a:off x="4140200" y="981075"/>
            <a:ext cx="2646363" cy="123348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4279" name="Picture 14" descr="MCj0428225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928938"/>
            <a:ext cx="388937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Прямая со стрелкой 17"/>
          <p:cNvCxnSpPr/>
          <p:nvPr/>
        </p:nvCxnSpPr>
        <p:spPr>
          <a:xfrm rot="5400000">
            <a:off x="6965951" y="4106862"/>
            <a:ext cx="641350" cy="3175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6966744" y="3034506"/>
            <a:ext cx="642938" cy="3175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967538" y="5321300"/>
            <a:ext cx="641350" cy="3175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rgbClr val="3366FF"/>
                </a:solidFill>
              </a:rPr>
              <a:t>«Моя семья – мое богатство»</a:t>
            </a:r>
          </a:p>
        </p:txBody>
      </p:sp>
      <p:pic>
        <p:nvPicPr>
          <p:cNvPr id="55299" name="Picture 4" descr="20"/>
          <p:cNvPicPr>
            <a:picLocks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571625"/>
            <a:ext cx="7246937" cy="4737100"/>
          </a:xfr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571500"/>
            <a:ext cx="7554912" cy="5786438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FontTx/>
              <a:buNone/>
            </a:pPr>
            <a:r>
              <a:rPr lang="ru-RU" altLang="ru-RU" sz="1900" b="1" i="1" smtClean="0">
                <a:solidFill>
                  <a:srgbClr val="3333CC"/>
                </a:solidFill>
              </a:rPr>
              <a:t>Мне в жизни повезло. У меня дружная и любящая семья.  Мой муж, всегда занятый на работе не меньше меня, не гнушался никакими домашними делами и с удовольствием занимался детьми. Наш сын, который получил престижную профессию, живет и работает в Москве, воспитывает дочь Евочку. А  дочь Саша, подсчитав однажды, сколько времени проводил с ней отец, с гордостью называла себя папиной дочкой.</a:t>
            </a:r>
          </a:p>
          <a:p>
            <a:pPr marL="0" eaLnBrk="1" hangingPunct="1">
              <a:lnSpc>
                <a:spcPct val="80000"/>
              </a:lnSpc>
              <a:buFontTx/>
              <a:buNone/>
            </a:pPr>
            <a:r>
              <a:rPr lang="ru-RU" altLang="ru-RU" sz="1900" b="1" i="1" smtClean="0">
                <a:solidFill>
                  <a:srgbClr val="3333CC"/>
                </a:solidFill>
              </a:rPr>
              <a:t>Когда Сашенька была маленькой, в магазинах не наблюдалось такого изобилия игрушек и книжек для детей, как сейчас, и папа сам нарисовал и смастерил «Книгу для Сашеньки», которую ей всегда читал у кроватки, когда она капризничала и не хотела засыпать. </a:t>
            </a:r>
          </a:p>
          <a:p>
            <a:pPr marL="0" eaLnBrk="1" hangingPunct="1">
              <a:lnSpc>
                <a:spcPct val="80000"/>
              </a:lnSpc>
              <a:buFontTx/>
              <a:buNone/>
            </a:pPr>
            <a:r>
              <a:rPr lang="ru-RU" altLang="ru-RU" sz="1900" b="1" i="1" smtClean="0">
                <a:solidFill>
                  <a:srgbClr val="3333CC"/>
                </a:solidFill>
              </a:rPr>
              <a:t>Маленькая привередница наизусть знала историю Золушки, Спящей царевны. Если отец сбивался с сюжетной линии, то она требовала достоверного рассказа. Нередко папа засыпал под свои сказки раньше дочери.</a:t>
            </a:r>
          </a:p>
          <a:p>
            <a:pPr marL="0" eaLnBrk="1" hangingPunct="1">
              <a:lnSpc>
                <a:spcPct val="80000"/>
              </a:lnSpc>
              <a:buFontTx/>
              <a:buNone/>
            </a:pPr>
            <a:r>
              <a:rPr lang="ru-RU" altLang="ru-RU" sz="1900" b="1" i="1" smtClean="0">
                <a:solidFill>
                  <a:srgbClr val="3333CC"/>
                </a:solidFill>
              </a:rPr>
              <a:t>А вот старший брат Максим, который был на 6 лет старше Саши, придумал прекрасное успокоительное средство для своей капризной сестренки. Он протянул над кроваткой бельевую веревку, прикрепил к ней погремушки. Потом перекинул через нее ленту и привязал к ноге сестренки. Та лежит, болтает ножками – веревка колышется и звенит на все лады – плакать некогда.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i="1" smtClean="0">
                <a:solidFill>
                  <a:srgbClr val="3366FF"/>
                </a:solidFill>
              </a:rPr>
              <a:t>Максим изобрел для ревы-сестренки «успокоительное средство»</a:t>
            </a:r>
          </a:p>
        </p:txBody>
      </p:sp>
      <p:pic>
        <p:nvPicPr>
          <p:cNvPr id="16390" name="Picture 6" descr="3а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14563" y="1714500"/>
            <a:ext cx="3429000" cy="4668838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7348" name="Picture 7" descr="001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788" y="4411663"/>
            <a:ext cx="192246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8" descr="wb_ss_tweety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0138" y="1571625"/>
            <a:ext cx="1733550" cy="231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3" name="Picture 9" descr="019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38" y="4286250"/>
            <a:ext cx="2519362" cy="2160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FF3300"/>
                </a:solidFill>
              </a:rPr>
              <a:t>Мои любимые дети</a:t>
            </a:r>
          </a:p>
        </p:txBody>
      </p:sp>
      <p:pic>
        <p:nvPicPr>
          <p:cNvPr id="43011" name="Picture 4" descr="1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 l="21785" t="26950" r="13054"/>
          <a:stretch>
            <a:fillRect/>
          </a:stretch>
        </p:blipFill>
        <p:spPr>
          <a:xfrm>
            <a:off x="1214438" y="1384300"/>
            <a:ext cx="6786562" cy="49974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524375" y="1428750"/>
            <a:ext cx="3405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Счастливы</a:t>
            </a: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вместе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FF3300"/>
                </a:solidFill>
              </a:rPr>
              <a:t>Русский народ о семье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600200"/>
            <a:ext cx="7472362" cy="432911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Где мир да лад, там и божья благодать.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На что и клад, коли в семье лад.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Любовь да совет — так и </a:t>
            </a:r>
            <a:r>
              <a:rPr lang="ru-RU" sz="2800" b="1" i="1" dirty="0" err="1" smtClean="0">
                <a:solidFill>
                  <a:srgbClr val="000099"/>
                </a:solidFill>
              </a:rPr>
              <a:t>нуждочки</a:t>
            </a:r>
            <a:r>
              <a:rPr lang="ru-RU" sz="2800" b="1" i="1" dirty="0" smtClean="0">
                <a:solidFill>
                  <a:srgbClr val="000099"/>
                </a:solidFill>
              </a:rPr>
              <a:t> (</a:t>
            </a:r>
            <a:r>
              <a:rPr lang="ru-RU" sz="2800" b="1" i="1" dirty="0" err="1" smtClean="0">
                <a:solidFill>
                  <a:srgbClr val="000099"/>
                </a:solidFill>
              </a:rPr>
              <a:t>и</a:t>
            </a:r>
            <a:r>
              <a:rPr lang="ru-RU" sz="2800" b="1" i="1" dirty="0" smtClean="0">
                <a:solidFill>
                  <a:srgbClr val="000099"/>
                </a:solidFill>
              </a:rPr>
              <a:t> горя) нет.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Вся семья вместе, так и душа на месте.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Ссора в своей семье до первого взгляда.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Русский человек без родни не живет.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Духовное родство пуще плотского.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000099"/>
                </a:solidFill>
              </a:rPr>
              <a:t>Достаток — мать, убожество — мачеха.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813" y="285750"/>
            <a:ext cx="5053012" cy="8826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Актуальность опыта</a:t>
            </a:r>
          </a:p>
        </p:txBody>
      </p:sp>
      <p:sp>
        <p:nvSpPr>
          <p:cNvPr id="28675" name="Текст 4"/>
          <p:cNvSpPr>
            <a:spLocks noGrp="1"/>
          </p:cNvSpPr>
          <p:nvPr>
            <p:ph type="body" idx="1"/>
          </p:nvPr>
        </p:nvSpPr>
        <p:spPr>
          <a:xfrm>
            <a:off x="280988" y="1503363"/>
            <a:ext cx="4291012" cy="639762"/>
          </a:xfrm>
          <a:solidFill>
            <a:srgbClr val="FF0000"/>
          </a:solidFill>
          <a:ln>
            <a:headEnd/>
            <a:tailEnd/>
          </a:ln>
        </p:spPr>
        <p:txBody>
          <a:bodyPr/>
          <a:lstStyle/>
          <a:p>
            <a:pPr marL="63500" algn="ctr" eaLnBrk="1" hangingPunct="1"/>
            <a:r>
              <a:rPr lang="ru-RU" altLang="ru-RU" sz="4000" b="1" i="1" smtClean="0">
                <a:solidFill>
                  <a:schemeClr val="bg1"/>
                </a:solidFill>
              </a:rPr>
              <a:t>Надо !</a:t>
            </a:r>
          </a:p>
        </p:txBody>
      </p:sp>
      <p:sp>
        <p:nvSpPr>
          <p:cNvPr id="28676" name="Текст 6"/>
          <p:cNvSpPr>
            <a:spLocks noGrp="1"/>
          </p:cNvSpPr>
          <p:nvPr>
            <p:ph type="body" sz="half" idx="3"/>
          </p:nvPr>
        </p:nvSpPr>
        <p:spPr>
          <a:xfrm>
            <a:off x="4608513" y="1503363"/>
            <a:ext cx="4292600" cy="639762"/>
          </a:xfrm>
          <a:solidFill>
            <a:schemeClr val="accent2"/>
          </a:solidFill>
          <a:ln>
            <a:headEnd/>
            <a:tailEnd/>
          </a:ln>
        </p:spPr>
        <p:txBody>
          <a:bodyPr/>
          <a:lstStyle/>
          <a:p>
            <a:pPr marL="63500" algn="ctr" eaLnBrk="1" hangingPunct="1"/>
            <a:r>
              <a:rPr lang="ru-RU" altLang="ru-RU" sz="4000" b="1" i="1" smtClean="0"/>
              <a:t>Есть…</a:t>
            </a:r>
          </a:p>
        </p:txBody>
      </p:sp>
      <p:pic>
        <p:nvPicPr>
          <p:cNvPr id="28677" name="Picture 2" descr="C:\Documents and Settings\Администратор\Local Settings\Temporary Internet Files\Content.IE5\ELFT57YC\MCBD06661_0000[1].wm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650" y="2398713"/>
            <a:ext cx="3344863" cy="3673475"/>
          </a:xfrm>
          <a:noFill/>
          <a:ln>
            <a:headEnd/>
            <a:tailEnd/>
          </a:ln>
        </p:spPr>
      </p:pic>
      <p:pic>
        <p:nvPicPr>
          <p:cNvPr id="28678" name="Picture 12" descr="C:\Documents and Settings\Администратор\Local Settings\Temporary Internet Files\Content.IE5\QLTIS0I2\MCj02318130000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550" y="2286000"/>
            <a:ext cx="4198938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838200"/>
            <a:ext cx="77724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dirty="0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Презентация</a:t>
            </a:r>
            <a:r>
              <a:rPr lang="ru-RU" sz="7200" i="1" dirty="0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7200" i="1" dirty="0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7200" i="1" dirty="0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Верещак  Анны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743200"/>
            <a:ext cx="87630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 Я и моя семья»</a:t>
            </a:r>
          </a:p>
        </p:txBody>
      </p:sp>
      <p:pic>
        <p:nvPicPr>
          <p:cNvPr id="60420" name="Picture 4" descr="C:\Documents and Settings\Администратор\Рабочий стол\Анечка\Хоум\Новая папка\мои фотки\в москв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571875"/>
            <a:ext cx="3786187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85750" y="457200"/>
            <a:ext cx="4114800" cy="6400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Одна я в комнате сижу,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</a:rPr>
              <a:t>В окошко тёмное гляжу,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На звезды светлые во </a:t>
            </a:r>
            <a:r>
              <a:rPr lang="ru-RU" altLang="ru-RU" sz="1800" b="1" smtClean="0">
                <a:solidFill>
                  <a:schemeClr val="accent2"/>
                </a:solidFill>
              </a:rPr>
              <a:t>мгле,</a:t>
            </a: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 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На небо синее во сне.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Природа спит,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И я усну,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Но прежде попрошу у Бога,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Дожить до завтрашнего дня,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У Ангела – Хранителя,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Чтоб я и вся моя семья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Здорова, счастлива была!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Чтоб помнить этот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Данный Богом день,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Чтоб сохранить и в памяти своей,</a:t>
            </a:r>
          </a:p>
          <a:p>
            <a:pPr algn="just" eaLnBrk="1" hangingPunct="1"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И на листе бумаги тонкой,</a:t>
            </a:r>
          </a:p>
          <a:p>
            <a:pPr eaLnBrk="1" hangingPunct="1">
              <a:buFontTx/>
              <a:buNone/>
            </a:pPr>
            <a:endParaRPr lang="ru-RU" altLang="ru-RU" sz="1800" smtClean="0">
              <a:solidFill>
                <a:schemeClr val="accent2"/>
              </a:solidFill>
            </a:endParaRPr>
          </a:p>
        </p:txBody>
      </p:sp>
      <p:sp>
        <p:nvSpPr>
          <p:cNvPr id="61443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929063" y="500063"/>
            <a:ext cx="4481512" cy="635793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И в сердце, и в душе.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И для того живет ведь человек на свете,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Чтоб помнить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Те года, минуты и мгновенья,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Что свыше раз нам лишь даны.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И надо жить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Ведь Бог нам помогает,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Хранитель – Ангел защищает,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А сердце бьется и стучит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И слова жизни говорит: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«Ты помни: надо жить,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надеяться и верить и не забудь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>
                <a:solidFill>
                  <a:schemeClr val="accent2"/>
                </a:solidFill>
                <a:cs typeface="Times New Roman" panose="02020603050405020304" pitchFamily="18" charset="0"/>
              </a:rPr>
              <a:t>кого-то полюбить».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smtClean="0">
                <a:solidFill>
                  <a:schemeClr val="accent2"/>
                </a:solidFill>
              </a:rPr>
              <a:t>   </a:t>
            </a:r>
            <a:r>
              <a:rPr lang="ru-RU" altLang="ru-RU" sz="1800" i="1" smtClean="0">
                <a:solidFill>
                  <a:schemeClr val="accent2"/>
                </a:solidFill>
              </a:rPr>
              <a:t>(А.Верещак)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1800" i="1" smtClean="0">
                <a:solidFill>
                  <a:schemeClr val="accent2"/>
                </a:solidFill>
              </a:rPr>
              <a:t>     </a:t>
            </a:r>
            <a:r>
              <a:rPr lang="ru-RU" altLang="ru-RU" sz="1800" i="1" smtClean="0">
                <a:solidFill>
                  <a:schemeClr val="accent2"/>
                </a:solidFill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i="1" smtClean="0">
                <a:solidFill>
                  <a:schemeClr val="accent2"/>
                </a:solidFill>
                <a:cs typeface="Times New Roman" panose="02020603050405020304" pitchFamily="18" charset="0"/>
              </a:rPr>
              <a:t/>
            </a:r>
            <a:br>
              <a:rPr lang="ru-RU" altLang="ru-RU" sz="1800" b="1" i="1" smtClean="0">
                <a:solidFill>
                  <a:schemeClr val="accent2"/>
                </a:solidFill>
                <a:cs typeface="Times New Roman" panose="02020603050405020304" pitchFamily="18" charset="0"/>
              </a:rPr>
            </a:br>
            <a:endParaRPr lang="ru-RU" altLang="ru-RU" sz="1800" b="1" i="1" smtClean="0">
              <a:solidFill>
                <a:schemeClr val="accent2"/>
              </a:solidFill>
              <a:cs typeface="Times New Roman" panose="02020603050405020304" pitchFamily="18" charset="0"/>
            </a:endParaRPr>
          </a:p>
        </p:txBody>
      </p:sp>
      <p:pic>
        <p:nvPicPr>
          <p:cNvPr id="61444" name="Picture 5" descr="C:\Documents and Settings\Администратор\Рабочий стол\Анечка\Хоум\Новая папка\мои фотки\фея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714875"/>
            <a:ext cx="251460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14290"/>
            <a:ext cx="77724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Моя семья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357313"/>
            <a:ext cx="8143875" cy="392906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0000CC"/>
                </a:solidFill>
              </a:rPr>
              <a:t>	</a:t>
            </a:r>
            <a:r>
              <a:rPr lang="ru-RU" sz="2400" dirty="0" smtClean="0">
                <a:solidFill>
                  <a:srgbClr val="0000CC"/>
                </a:solidFill>
              </a:rPr>
              <a:t>Моя семья состоит из четырёх человек: мама Наталья, папа Сергей, моя старшая сестра Марина и я. А ещё у нас есть питомец – кот Томас, его мы тоже считаем членом семьи.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	Ну вот я и представила Вам мою семью. О какой же истории мне рассказать, на какую тему написать сочинение? А может быть,  о традициях моей семьи?! Конечно, ведь приближается праздник Светлой Пасхи!!! Я расскажу Вам ,как наша семья ежегодно отмечает этот праздник и как мы готовимся к этому светлому и теплому дню!!!  </a:t>
            </a:r>
          </a:p>
        </p:txBody>
      </p:sp>
      <p:pic>
        <p:nvPicPr>
          <p:cNvPr id="52228" name="Picture 5" descr="C:\Documents and Settings\Администратор\Рабочий стол\Анечка\Хоум\Новая папка\мои фотки\в москве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143500"/>
            <a:ext cx="22098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229" name="Picture 7" descr="C:\Documents and Settings\Администратор\Рабочий стол\Анечка\Хоум\Новая папка\мои фотки\мама и пап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4929188"/>
            <a:ext cx="2209800" cy="165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230" name="Picture 8" descr="C:\Documents and Settings\Администратор\Рабочий стол\Анечка\Хоум\Новая папка\мои фотки\тома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5143500"/>
            <a:ext cx="198120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7072362" cy="685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День Светлой Пасхи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000125"/>
            <a:ext cx="8143875" cy="3857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/>
              <a:t>	</a:t>
            </a:r>
            <a:r>
              <a:rPr lang="ru-RU" altLang="ru-RU" sz="1600" b="1" smtClean="0">
                <a:solidFill>
                  <a:srgbClr val="0000CC"/>
                </a:solidFill>
              </a:rPr>
              <a:t>К такому светлому празднику ,как Пасха , моя семья и я относимся очень тепло и трепетно. Накануне праздника мама печет куличи, я крашу пасхальные яйца и разнообразно и искусно украшаю их, а мой кот Томас, греясь на весеннем солнышке, охраняет стоящую на балконе творожную пасху.Какая прекрасная атмосфера создаётся в эти дни: окна открыты настежь, дома слышны звуки весны, вкусно пахнет свежеиспечёнными  куличами, а в вазе стоит распускающаяся верба. А вечером, когда все куличи испечены, мы с мамой складываем несколько яиц в красивую плетёную посуду, выбираем самый большой и самый красивый кулич, украшаем творожную пасху, все эти вкусности складываем в корзину и относим в церковь, чтобы осветить продукты!!!</a:t>
            </a:r>
          </a:p>
          <a:p>
            <a:pPr eaLnBrk="1" hangingPunct="1">
              <a:buFontTx/>
              <a:buNone/>
            </a:pPr>
            <a:r>
              <a:rPr lang="ru-RU" altLang="ru-RU" sz="1600" b="1" smtClean="0">
                <a:solidFill>
                  <a:srgbClr val="0000CC"/>
                </a:solidFill>
              </a:rPr>
              <a:t>     А на следующее утро мы обмениваемся подарками и шоколадными яйцами и садимся трапезничать освещённым завтраком!!! Какой же всё таки семейный этот весенний день – день Светлой Пасхи!!!       </a:t>
            </a:r>
          </a:p>
        </p:txBody>
      </p:sp>
      <p:pic>
        <p:nvPicPr>
          <p:cNvPr id="63492" name="Picture 6" descr="C:\Documents and Settings\Администратор\Рабочий стол\Анечка\Хоум\Новая папка\мои фотки\сем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714875"/>
            <a:ext cx="307181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Выводы</a:t>
            </a:r>
          </a:p>
        </p:txBody>
      </p:sp>
      <p:sp>
        <p:nvSpPr>
          <p:cNvPr id="542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явный прогресс в развитии творческих возможностей моих учеников: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учащиеся демонстрируют все возрастающее умение формулировать грамотно мысли, нешаблонно мыслить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подтверждают хорошую теоретическую подготовленность ( о чем говорят результаты ЕГЭ)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участие в разного рода творческих конкурсах довольно успешно и подтверждает этот качественный уровень.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42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2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2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20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3116"/>
            <a:ext cx="7358114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Спасибо за внимание!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428625"/>
            <a:ext cx="4627563" cy="84137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Georgia" pitchFamily="18" charset="0"/>
                <a:cs typeface="Arial" pitchFamily="34" charset="0"/>
              </a:rPr>
              <a:t>Противоречия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910013" cy="154305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Высокие возможности  интерактивных технологий</a:t>
            </a:r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>
          <a:xfrm>
            <a:off x="4429125" y="1600200"/>
            <a:ext cx="4343400" cy="154305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Традиционный урок, ориентированный на передачу готовых знаний</a:t>
            </a:r>
          </a:p>
        </p:txBody>
      </p:sp>
      <p:pic>
        <p:nvPicPr>
          <p:cNvPr id="29701" name="Picture 2" descr="C:\Documents and Settings\Администратор\Local Settings\Temporary Internet Files\Content.IE5\HMSQ43W6\MCj0334096000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3543300"/>
            <a:ext cx="2486025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3" descr="C:\Documents and Settings\Администратор\Local Settings\Temporary Internet Files\Content.IE5\ELFT57YC\MCj043394400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3286125"/>
            <a:ext cx="3357562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4325" y="0"/>
            <a:ext cx="8543925" cy="14176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Актуальность        проблемы 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85813" y="1143000"/>
            <a:ext cx="7572375" cy="50720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2400" i="1" dirty="0" smtClean="0">
              <a:solidFill>
                <a:srgbClr val="FFFFFF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00CC"/>
                </a:solidFill>
              </a:rPr>
              <a:t>-</a:t>
            </a:r>
            <a:r>
              <a:rPr lang="ru-RU" sz="2800" b="1" i="1" dirty="0" smtClean="0">
                <a:solidFill>
                  <a:srgbClr val="0000CC"/>
                </a:solidFill>
              </a:rPr>
              <a:t>орфоэпические, грамматические ошибки в речи стали нормой,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-приоритет  информативности  отдан телевидению и компьютеру,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-речь дикторов, корреспондентов, тексты сообщений изобилуют словами, отходящими от литературных  норм,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00CC"/>
                </a:solidFill>
              </a:rPr>
              <a:t>-многообразие ненормативной лексики</a:t>
            </a:r>
            <a:endParaRPr lang="ru-RU" sz="2800" b="1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B0F0"/>
            </a:gs>
            <a:gs pos="50000">
              <a:srgbClr val="C1DAE4"/>
            </a:gs>
            <a:gs pos="100000">
              <a:srgbClr val="E1ECF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4325" y="0"/>
            <a:ext cx="8543925" cy="14176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ключевые задачи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357313" y="1357313"/>
            <a:ext cx="7429500" cy="4643437"/>
          </a:xfrm>
        </p:spPr>
        <p:txBody>
          <a:bodyPr>
            <a:normAutofit fontScale="70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2400" i="1" dirty="0" smtClean="0">
              <a:solidFill>
                <a:srgbClr val="FFFFFF"/>
              </a:solidFill>
            </a:endParaRPr>
          </a:p>
          <a:p>
            <a:pPr marL="0" indent="0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000" b="1" i="1" dirty="0" smtClean="0">
                <a:solidFill>
                  <a:srgbClr val="0000CC"/>
                </a:solidFill>
              </a:rPr>
              <a:t>-</a:t>
            </a:r>
            <a:r>
              <a:rPr lang="ru-RU" sz="3100" b="1" i="1" dirty="0" smtClean="0">
                <a:solidFill>
                  <a:srgbClr val="0000CC"/>
                </a:solidFill>
              </a:rPr>
              <a:t>сформировать коммуникативную потребность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100" b="1" i="1" dirty="0" smtClean="0">
                <a:solidFill>
                  <a:srgbClr val="0000CC"/>
                </a:solidFill>
              </a:rPr>
              <a:t>-работа по развитию речи должна носить не ознакомительный, а тренинговый  характер, речевые навыки довести до автоматизма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100" b="1" i="1" dirty="0" smtClean="0">
                <a:solidFill>
                  <a:srgbClr val="0000CC"/>
                </a:solidFill>
              </a:rPr>
              <a:t>-развитие речи – это постоянная работа на уроке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100" b="1" i="1" dirty="0" smtClean="0">
                <a:solidFill>
                  <a:srgbClr val="0000CC"/>
                </a:solidFill>
              </a:rPr>
              <a:t>-учить не техническому оформлению высказывания, а речевому мышлению, речевому творчеству, адекватному восприятию чужой речи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100" b="1" i="1" dirty="0" smtClean="0">
                <a:solidFill>
                  <a:srgbClr val="0000CC"/>
                </a:solidFill>
              </a:rPr>
              <a:t>-ориентация на реальные задачи, которые жизнь поставит перед ребенком</a:t>
            </a:r>
            <a:endParaRPr lang="ru-RU" sz="3100" b="1" dirty="0" smtClean="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59AAF2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497763" cy="1143000"/>
          </a:xfr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</a:rPr>
              <a:t>Творчество как основа развития ребенка</a:t>
            </a:r>
          </a:p>
        </p:txBody>
      </p:sp>
      <p:pic>
        <p:nvPicPr>
          <p:cNvPr id="17411" name="Содержимое 3" descr="бердяев.jpe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 rot="20849728">
            <a:off x="569674" y="1840707"/>
            <a:ext cx="2319314" cy="3571875"/>
          </a:xfrm>
          <a:prstGeom prst="ellipse">
            <a:avLst/>
          </a:prstGeom>
          <a:ln w="190500" cap="rnd">
            <a:solidFill>
              <a:srgbClr val="C8C6BD"/>
            </a:solidFill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2" name="Рисунок 4" descr="толстой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9" y="1785926"/>
            <a:ext cx="2571768" cy="35718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3" name="Рисунок 5" descr="ушинский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1299">
            <a:off x="6215063" y="1698625"/>
            <a:ext cx="2143125" cy="38735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2774" name="TextBox 6"/>
          <p:cNvSpPr txBox="1">
            <a:spLocks noChangeArrowheads="1"/>
          </p:cNvSpPr>
          <p:nvPr/>
        </p:nvSpPr>
        <p:spPr bwMode="auto">
          <a:xfrm rot="-783566">
            <a:off x="1084263" y="5607050"/>
            <a:ext cx="2251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Verdana" panose="020B0604030504040204" pitchFamily="34" charset="0"/>
              </a:rPr>
              <a:t>Н.А.Бердяев</a:t>
            </a:r>
          </a:p>
        </p:txBody>
      </p:sp>
      <p:sp>
        <p:nvSpPr>
          <p:cNvPr id="32775" name="TextBox 7"/>
          <p:cNvSpPr txBox="1">
            <a:spLocks noChangeArrowheads="1"/>
          </p:cNvSpPr>
          <p:nvPr/>
        </p:nvSpPr>
        <p:spPr bwMode="auto">
          <a:xfrm>
            <a:off x="3143250" y="5630863"/>
            <a:ext cx="2643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Verdana" panose="020B0604030504040204" pitchFamily="34" charset="0"/>
              </a:rPr>
              <a:t>Л.Н.Толстой</a:t>
            </a:r>
          </a:p>
        </p:txBody>
      </p:sp>
      <p:sp>
        <p:nvSpPr>
          <p:cNvPr id="32776" name="TextBox 8"/>
          <p:cNvSpPr txBox="1">
            <a:spLocks noChangeArrowheads="1"/>
          </p:cNvSpPr>
          <p:nvPr/>
        </p:nvSpPr>
        <p:spPr bwMode="auto">
          <a:xfrm rot="890064">
            <a:off x="5510213" y="5718175"/>
            <a:ext cx="2306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Verdana" panose="020B0604030504040204" pitchFamily="34" charset="0"/>
              </a:rPr>
              <a:t>К.Д.Ушинский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50" y="357188"/>
            <a:ext cx="7497763" cy="1143000"/>
          </a:xfr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Творчество = интеллект?</a:t>
            </a:r>
          </a:p>
        </p:txBody>
      </p:sp>
      <p:pic>
        <p:nvPicPr>
          <p:cNvPr id="34819" name="Picture 2" descr="C:\Documents and Settings\Администратор\Local Settings\Temporary Internet Files\Content.IE5\QLTIS0I2\MCj0221845000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643063"/>
            <a:ext cx="421481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3" descr="C:\Documents and Settings\Администратор\Local Settings\Temporary Internet Files\Content.IE5\QLTIS0I2\MCj02853500000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25" y="1714500"/>
            <a:ext cx="3302000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38" y="214313"/>
            <a:ext cx="5708650" cy="1143000"/>
          </a:xfr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hlink"/>
                </a:solidFill>
              </a:rPr>
              <a:t>Творческий тренинг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28638" y="1554163"/>
            <a:ext cx="2828925" cy="2232025"/>
          </a:xfrm>
          <a:solidFill>
            <a:schemeClr val="bg2">
              <a:lumMod val="90000"/>
            </a:schemeClr>
          </a:solidFill>
        </p:spPr>
        <p:txBody>
          <a:bodyPr>
            <a:normAutofit fontScale="925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0070C0"/>
                </a:solidFill>
                <a:latin typeface="Georgia" pitchFamily="18" charset="0"/>
                <a:cs typeface="Arial" pitchFamily="34" charset="0"/>
              </a:rPr>
              <a:t>круглый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красный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кислый</a:t>
            </a:r>
          </a:p>
        </p:txBody>
      </p:sp>
      <p:pic>
        <p:nvPicPr>
          <p:cNvPr id="35844" name="Picture 4" descr="j03351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3" y="2571750"/>
            <a:ext cx="180022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6" descr="лимон"/>
          <p:cNvPicPr>
            <a:picLocks noChangeAspect="1" noChangeArrowheads="1"/>
          </p:cNvPicPr>
          <p:nvPr/>
        </p:nvPicPr>
        <p:blipFill>
          <a:blip r:embed="rId4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357688"/>
            <a:ext cx="24288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7" descr="к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714500"/>
            <a:ext cx="2000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8" descr="шарик"/>
          <p:cNvPicPr>
            <a:picLocks noChangeAspect="1" noChangeArrowheads="1"/>
          </p:cNvPicPr>
          <p:nvPr/>
        </p:nvPicPr>
        <p:blipFill>
          <a:blip r:embed="rId6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357688"/>
            <a:ext cx="2214562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1153</TotalTime>
  <Words>1381</Words>
  <Application>Microsoft Office PowerPoint</Application>
  <PresentationFormat>Экран (4:3)</PresentationFormat>
  <Paragraphs>205</Paragraphs>
  <Slides>35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35</vt:i4>
      </vt:variant>
    </vt:vector>
  </HeadingPairs>
  <TitlesOfParts>
    <vt:vector size="53" baseType="lpstr">
      <vt:lpstr>Verdana</vt:lpstr>
      <vt:lpstr>Arial</vt:lpstr>
      <vt:lpstr>Corbel</vt:lpstr>
      <vt:lpstr>Wingdings 2</vt:lpstr>
      <vt:lpstr>Calibri</vt:lpstr>
      <vt:lpstr>Constantia</vt:lpstr>
      <vt:lpstr>Trebuchet MS</vt:lpstr>
      <vt:lpstr>Wingdings</vt:lpstr>
      <vt:lpstr>Gill Sans MT</vt:lpstr>
      <vt:lpstr>Georgia</vt:lpstr>
      <vt:lpstr>Times New Roman</vt:lpstr>
      <vt:lpstr>Caslon</vt:lpstr>
      <vt:lpstr>Vrinda</vt:lpstr>
      <vt:lpstr>Оформление по умолчанию</vt:lpstr>
      <vt:lpstr>Солнцестояние</vt:lpstr>
      <vt:lpstr>1_Солнцестояние</vt:lpstr>
      <vt:lpstr>Поток</vt:lpstr>
      <vt:lpstr>Изящная</vt:lpstr>
      <vt:lpstr>Тема опыта    Интерактивные технологии обучения как средство развития творческих способностей учащихся</vt:lpstr>
      <vt:lpstr>Требование времени</vt:lpstr>
      <vt:lpstr>Актуальность опыта</vt:lpstr>
      <vt:lpstr>Противоречия</vt:lpstr>
      <vt:lpstr>Актуальность        проблемы  </vt:lpstr>
      <vt:lpstr>     ключевые задачи</vt:lpstr>
      <vt:lpstr>Творчество как основа развития ребенка</vt:lpstr>
      <vt:lpstr>Творчество = интеллект?</vt:lpstr>
      <vt:lpstr>Творческий тренинг</vt:lpstr>
      <vt:lpstr>Уровни  творческого развития</vt:lpstr>
      <vt:lpstr>Интерактивное обучение</vt:lpstr>
      <vt:lpstr>Использование метафорических текстов</vt:lpstr>
      <vt:lpstr>Презентация PowerPoint</vt:lpstr>
      <vt:lpstr>Эффективность методики</vt:lpstr>
      <vt:lpstr>Эффективность методики</vt:lpstr>
      <vt:lpstr>Творческий проект</vt:lpstr>
      <vt:lpstr>Ф.И.Буслаев  «…развивайте в дитяти врожденный дар слова…»</vt:lpstr>
      <vt:lpstr>Задачи проекта:</vt:lpstr>
      <vt:lpstr>Шаги к достижению цели:</vt:lpstr>
      <vt:lpstr>Урок развития речи</vt:lpstr>
      <vt:lpstr>Притча о счастливой семье</vt:lpstr>
      <vt:lpstr>Словарь русского языка (1984)</vt:lpstr>
      <vt:lpstr>Словарь синонимов русского языка (1968)</vt:lpstr>
      <vt:lpstr>Вечные истины</vt:lpstr>
      <vt:lpstr>«Моя семья – мое богатство»</vt:lpstr>
      <vt:lpstr>Презентация PowerPoint</vt:lpstr>
      <vt:lpstr>Максим изобрел для ревы-сестренки «успокоительное средство»</vt:lpstr>
      <vt:lpstr>Мои любимые дети</vt:lpstr>
      <vt:lpstr>Русский народ о семье</vt:lpstr>
      <vt:lpstr>Презентация  Верещак  Анны</vt:lpstr>
      <vt:lpstr>Презентация PowerPoint</vt:lpstr>
      <vt:lpstr>Моя семья</vt:lpstr>
      <vt:lpstr>День Светлой Пасхи</vt:lpstr>
      <vt:lpstr>Выводы</vt:lpstr>
      <vt:lpstr>Презентация PowerPoint</vt:lpstr>
    </vt:vector>
  </TitlesOfParts>
  <Company>Сакля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опыта: «Интерактивные аспекты преподавания русского языка и литературы как способ развития творческих способностей учащихся»</dc:title>
  <dc:creator>Людмила</dc:creator>
  <cp:lastModifiedBy>Людмила Брусинская</cp:lastModifiedBy>
  <cp:revision>105</cp:revision>
  <dcterms:created xsi:type="dcterms:W3CDTF">2007-10-30T12:34:57Z</dcterms:created>
  <dcterms:modified xsi:type="dcterms:W3CDTF">2017-09-21T14:57:53Z</dcterms:modified>
</cp:coreProperties>
</file>