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52"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2968554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4121405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2588216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1956466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1970952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156722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3423263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3343918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2445830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2209489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7898D51-C2FC-4480-A5F3-176FC709A6BF}" type="datetimeFigureOut">
              <a:rPr lang="ru-RU" smtClean="0"/>
              <a:pPr/>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1207182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898D51-C2FC-4480-A5F3-176FC709A6BF}" type="datetimeFigureOut">
              <a:rPr lang="ru-RU" smtClean="0"/>
              <a:pPr/>
              <a:t>21.09.2017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5F9909-25A0-4CEB-89F7-DAB47068E5F5}" type="slidenum">
              <a:rPr lang="ru-RU" smtClean="0"/>
              <a:pPr/>
              <a:t>‹#›</a:t>
            </a:fld>
            <a:endParaRPr lang="ru-RU"/>
          </a:p>
        </p:txBody>
      </p:sp>
    </p:spTree>
    <p:extLst>
      <p:ext uri="{BB962C8B-B14F-4D97-AF65-F5344CB8AC3E}">
        <p14:creationId xmlns:p14="http://schemas.microsoft.com/office/powerpoint/2010/main" xmlns="" val="25944801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0" y="549275"/>
            <a:ext cx="7918450" cy="3051175"/>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Проблематика романа</a:t>
            </a:r>
            <a:b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И. А. Гончарова «Обломов»</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42"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5940152" y="2492896"/>
            <a:ext cx="3009623" cy="38884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737141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b="1" dirty="0" smtClean="0"/>
              <a:t>Проблема «лишнего героя»</a:t>
            </a:r>
            <a:endParaRPr lang="ru-RU" b="1" dirty="0"/>
          </a:p>
        </p:txBody>
      </p:sp>
      <p:sp>
        <p:nvSpPr>
          <p:cNvPr id="3" name="Объект 2"/>
          <p:cNvSpPr>
            <a:spLocks noGrp="1"/>
          </p:cNvSpPr>
          <p:nvPr>
            <p:ph idx="1"/>
          </p:nvPr>
        </p:nvSpPr>
        <p:spPr>
          <a:xfrm>
            <a:off x="107504" y="1600200"/>
            <a:ext cx="5616624" cy="4525963"/>
          </a:xfrm>
        </p:spPr>
        <p:txBody>
          <a:bodyPr>
            <a:normAutofit/>
          </a:bodyPr>
          <a:lstStyle/>
          <a:p>
            <a:r>
              <a:rPr lang="ru-RU" b="1" i="1" dirty="0" smtClean="0">
                <a:solidFill>
                  <a:srgbClr val="C00000"/>
                </a:solidFill>
              </a:rPr>
              <a:t>Обломов – классический лишний герой в романе, для него чуждо окружающее его общество, ему тяжело жить в быстро меняющемся мире, абсолютно непохожем на родную тихую Обломовку.</a:t>
            </a:r>
          </a:p>
          <a:p>
            <a:endParaRPr lang="ru-RU" b="1" i="1" dirty="0" smtClean="0">
              <a:solidFill>
                <a:srgbClr val="C00000"/>
              </a:solidFill>
            </a:endParaRPr>
          </a:p>
        </p:txBody>
      </p:sp>
      <p:pic>
        <p:nvPicPr>
          <p:cNvPr id="9218"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5724128" y="2564904"/>
            <a:ext cx="3248481" cy="30243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33710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b="1" dirty="0" smtClean="0">
                <a:solidFill>
                  <a:srgbClr val="FF0000"/>
                </a:solidFill>
              </a:rPr>
              <a:t>Проблемы воспитания</a:t>
            </a:r>
            <a:endParaRPr lang="ru-RU" b="1" dirty="0">
              <a:solidFill>
                <a:srgbClr val="FF0000"/>
              </a:solidFill>
            </a:endParaRPr>
          </a:p>
        </p:txBody>
      </p:sp>
      <p:sp>
        <p:nvSpPr>
          <p:cNvPr id="3" name="Объект 2"/>
          <p:cNvSpPr>
            <a:spLocks noGrp="1"/>
          </p:cNvSpPr>
          <p:nvPr>
            <p:ph idx="1"/>
          </p:nvPr>
        </p:nvSpPr>
        <p:spPr>
          <a:xfrm>
            <a:off x="457200" y="1600200"/>
            <a:ext cx="4834880" cy="4525963"/>
          </a:xfrm>
        </p:spPr>
        <p:txBody>
          <a:bodyPr>
            <a:normAutofit fontScale="92500" lnSpcReduction="10000"/>
          </a:bodyPr>
          <a:lstStyle/>
          <a:p>
            <a:pPr marL="0" indent="0" algn="ctr">
              <a:buNone/>
            </a:pPr>
            <a:r>
              <a:rPr lang="ru-RU" b="1" i="1" dirty="0" smtClean="0">
                <a:solidFill>
                  <a:schemeClr val="tx2">
                    <a:lumMod val="75000"/>
                  </a:schemeClr>
                </a:solidFill>
              </a:rPr>
              <a:t>Излишняя опека со стороны родителей в детские годы постепенно превратила мальчика в изнеженное, ни к чему не приспособленное существо. А начиналось всё с неумения самостоятельно надеть чулки</a:t>
            </a:r>
            <a:endParaRPr lang="ru-RU" b="1" i="1" dirty="0">
              <a:solidFill>
                <a:schemeClr val="tx2">
                  <a:lumMod val="75000"/>
                </a:schemeClr>
              </a:solidFill>
            </a:endParaRPr>
          </a:p>
        </p:txBody>
      </p:sp>
      <p:pic>
        <p:nvPicPr>
          <p:cNvPr id="6146"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5508104" y="1340768"/>
            <a:ext cx="3200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96311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6012160" y="1710114"/>
            <a:ext cx="3006971" cy="26504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normAutofit fontScale="90000"/>
          </a:bodyPr>
          <a:lstStyle/>
          <a:p>
            <a:pPr algn="l"/>
            <a:r>
              <a:rPr lang="ru-RU" b="1" dirty="0" smtClean="0">
                <a:solidFill>
                  <a:schemeClr val="tx2">
                    <a:lumMod val="75000"/>
                  </a:schemeClr>
                </a:solidFill>
              </a:rPr>
              <a:t>Отсутствие жизненных целей, непонимание смысла жизни</a:t>
            </a:r>
            <a:endParaRPr lang="ru-RU" b="1" dirty="0">
              <a:solidFill>
                <a:schemeClr val="tx2">
                  <a:lumMod val="75000"/>
                </a:schemeClr>
              </a:solidFill>
            </a:endParaRPr>
          </a:p>
        </p:txBody>
      </p:sp>
      <p:sp>
        <p:nvSpPr>
          <p:cNvPr id="3" name="Объект 2"/>
          <p:cNvSpPr>
            <a:spLocks noGrp="1"/>
          </p:cNvSpPr>
          <p:nvPr>
            <p:ph idx="1"/>
          </p:nvPr>
        </p:nvSpPr>
        <p:spPr>
          <a:xfrm>
            <a:off x="0" y="1556792"/>
            <a:ext cx="6228184" cy="4569371"/>
          </a:xfrm>
        </p:spPr>
        <p:txBody>
          <a:bodyPr>
            <a:normAutofit fontScale="77500" lnSpcReduction="20000"/>
          </a:bodyPr>
          <a:lstStyle/>
          <a:p>
            <a:r>
              <a:rPr lang="ru-RU" b="1" i="1" dirty="0" smtClean="0"/>
              <a:t>Илья Ильич живет, словно в       глубоком сне: его не волнует окружение, не хочется вести     активную светскую жизнь – он     находит ее скучной. Сначала он еще выходил в гости, а потом и вечера надоели. Вскоре он бросил службу в департаменте, так как она наводила на него тоску. В какой-то момент Обломов решил, что ему вполне достаточно того состояния, что он имеет, и работать больше не нужно - он не находил в том необходимости.</a:t>
            </a:r>
            <a:endParaRPr lang="ru-RU" b="1" i="1" dirty="0"/>
          </a:p>
        </p:txBody>
      </p:sp>
    </p:spTree>
    <p:extLst>
      <p:ext uri="{BB962C8B-B14F-4D97-AF65-F5344CB8AC3E}">
        <p14:creationId xmlns:p14="http://schemas.microsoft.com/office/powerpoint/2010/main" xmlns="" val="3989689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5402213" y="4149080"/>
            <a:ext cx="3215180" cy="24292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pPr algn="l"/>
            <a:r>
              <a:rPr lang="ru-RU" b="1" dirty="0" smtClean="0">
                <a:solidFill>
                  <a:srgbClr val="FF0000"/>
                </a:solidFill>
              </a:rPr>
              <a:t>Проблема истиной дружбы</a:t>
            </a:r>
            <a:endParaRPr lang="ru-RU" b="1" dirty="0">
              <a:solidFill>
                <a:srgbClr val="FF0000"/>
              </a:solidFill>
            </a:endParaRPr>
          </a:p>
        </p:txBody>
      </p:sp>
      <p:sp>
        <p:nvSpPr>
          <p:cNvPr id="3" name="Объект 2"/>
          <p:cNvSpPr>
            <a:spLocks noGrp="1"/>
          </p:cNvSpPr>
          <p:nvPr>
            <p:ph idx="1"/>
          </p:nvPr>
        </p:nvSpPr>
        <p:spPr>
          <a:xfrm>
            <a:off x="251520" y="1268760"/>
            <a:ext cx="8435280" cy="4857403"/>
          </a:xfrm>
        </p:spPr>
        <p:txBody>
          <a:bodyPr>
            <a:normAutofit/>
          </a:bodyPr>
          <a:lstStyle/>
          <a:p>
            <a:r>
              <a:rPr lang="ru-RU" b="1" i="1" dirty="0" smtClean="0"/>
              <a:t>Несмотря на явную противоположность взглядов Илья Ильич очень любит Андрея, искренне к нему привязан. Да и </a:t>
            </a:r>
            <a:r>
              <a:rPr lang="ru-RU" b="1" i="1" dirty="0" err="1" smtClean="0"/>
              <a:t>Штольц</a:t>
            </a:r>
            <a:r>
              <a:rPr lang="ru-RU" b="1" i="1" dirty="0" smtClean="0"/>
              <a:t> готов при любом случае помочь своему другу и не раз выручал его в сложных ситуациях. Характер одного дополняет индивидуальность другого. </a:t>
            </a:r>
            <a:endParaRPr lang="ru-RU" b="1" i="1" dirty="0"/>
          </a:p>
        </p:txBody>
      </p:sp>
    </p:spTree>
    <p:extLst>
      <p:ext uri="{BB962C8B-B14F-4D97-AF65-F5344CB8AC3E}">
        <p14:creationId xmlns:p14="http://schemas.microsoft.com/office/powerpoint/2010/main" xmlns="" val="2671335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6043843" y="116632"/>
            <a:ext cx="2877440" cy="38884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pPr algn="l"/>
            <a:r>
              <a:rPr lang="ru-RU" b="1" dirty="0" smtClean="0">
                <a:solidFill>
                  <a:schemeClr val="tx2">
                    <a:lumMod val="75000"/>
                  </a:schemeClr>
                </a:solidFill>
              </a:rPr>
              <a:t>Проблема любви</a:t>
            </a:r>
            <a:endParaRPr lang="ru-RU" b="1" dirty="0">
              <a:solidFill>
                <a:schemeClr val="tx2">
                  <a:lumMod val="75000"/>
                </a:schemeClr>
              </a:solidFill>
            </a:endParaRPr>
          </a:p>
        </p:txBody>
      </p:sp>
      <p:sp>
        <p:nvSpPr>
          <p:cNvPr id="3" name="Объект 2"/>
          <p:cNvSpPr>
            <a:spLocks noGrp="1"/>
          </p:cNvSpPr>
          <p:nvPr>
            <p:ph idx="1"/>
          </p:nvPr>
        </p:nvSpPr>
        <p:spPr>
          <a:xfrm>
            <a:off x="179512" y="1600200"/>
            <a:ext cx="7143193" cy="5257800"/>
          </a:xfrm>
        </p:spPr>
        <p:txBody>
          <a:bodyPr>
            <a:normAutofit lnSpcReduction="10000"/>
          </a:bodyPr>
          <a:lstStyle/>
          <a:p>
            <a:r>
              <a:rPr lang="ru-RU" b="1" i="1" dirty="0" smtClean="0">
                <a:solidFill>
                  <a:srgbClr val="C00000"/>
                </a:solidFill>
              </a:rPr>
              <a:t>С появлением Ольги Ильинской, казалось, жизнь героя должна была измениться. В какой-то момент в нем действительно началось движение к переменам: он стал ездить в гости к Ольге, подолгу там задерживался, и они вместе с девушкой гуляли в саду, слушали «Каста дива». Но потом все прекратилось и замерло: Обломов опять улегся на любимый диван. </a:t>
            </a:r>
            <a:endParaRPr lang="ru-RU" b="1" i="1" dirty="0">
              <a:solidFill>
                <a:srgbClr val="C00000"/>
              </a:solidFill>
            </a:endParaRPr>
          </a:p>
        </p:txBody>
      </p:sp>
    </p:spTree>
    <p:extLst>
      <p:ext uri="{BB962C8B-B14F-4D97-AF65-F5344CB8AC3E}">
        <p14:creationId xmlns:p14="http://schemas.microsoft.com/office/powerpoint/2010/main" xmlns="" val="670876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6444208" y="33148"/>
            <a:ext cx="2520280" cy="36004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pPr algn="l"/>
            <a:r>
              <a:rPr lang="ru-RU" b="1" dirty="0">
                <a:solidFill>
                  <a:srgbClr val="1F497D">
                    <a:lumMod val="75000"/>
                  </a:srgbClr>
                </a:solidFill>
              </a:rPr>
              <a:t>Проблема любви</a:t>
            </a:r>
            <a:endParaRPr lang="ru-RU" dirty="0"/>
          </a:p>
        </p:txBody>
      </p:sp>
      <p:sp>
        <p:nvSpPr>
          <p:cNvPr id="3" name="Объект 2"/>
          <p:cNvSpPr>
            <a:spLocks noGrp="1"/>
          </p:cNvSpPr>
          <p:nvPr>
            <p:ph idx="1"/>
          </p:nvPr>
        </p:nvSpPr>
        <p:spPr>
          <a:xfrm>
            <a:off x="208442" y="1268760"/>
            <a:ext cx="7524836" cy="5472608"/>
          </a:xfrm>
        </p:spPr>
        <p:txBody>
          <a:bodyPr>
            <a:normAutofit lnSpcReduction="10000"/>
          </a:bodyPr>
          <a:lstStyle/>
          <a:p>
            <a:pPr marL="0" indent="0">
              <a:buNone/>
            </a:pPr>
            <a:r>
              <a:rPr lang="ru-RU" b="1" i="1" dirty="0" smtClean="0">
                <a:solidFill>
                  <a:srgbClr val="C00000"/>
                </a:solidFill>
              </a:rPr>
              <a:t>Насколько Ольга лелеяла свои     собственные фантазии, настолько   она любила Илью Ильича. Девушка мечтала его изменить, даже строила планы, как он преобразится, значит, ее не устраивал прежний образ Обломова. Истинная же любовь далека от подобных стремлений. Именно по этой причине то нежное, возвышенное чувство, столь внезапно вспыхнувшее между ними не нашло опоры для развития в реальности. </a:t>
            </a:r>
            <a:endParaRPr lang="ru-RU" b="1" i="1" dirty="0">
              <a:solidFill>
                <a:srgbClr val="C00000"/>
              </a:solidFill>
            </a:endParaRPr>
          </a:p>
        </p:txBody>
      </p:sp>
    </p:spTree>
    <p:extLst>
      <p:ext uri="{BB962C8B-B14F-4D97-AF65-F5344CB8AC3E}">
        <p14:creationId xmlns:p14="http://schemas.microsoft.com/office/powerpoint/2010/main" xmlns="" val="2086267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661648" cy="1143000"/>
          </a:xfrm>
        </p:spPr>
        <p:txBody>
          <a:bodyPr>
            <a:normAutofit/>
          </a:bodyPr>
          <a:lstStyle/>
          <a:p>
            <a:pPr algn="l"/>
            <a:r>
              <a:rPr lang="ru-RU" b="1" dirty="0" smtClean="0">
                <a:solidFill>
                  <a:srgbClr val="C00000"/>
                </a:solidFill>
              </a:rPr>
              <a:t>Отношение к труду</a:t>
            </a:r>
            <a:endParaRPr lang="ru-RU" b="1" dirty="0">
              <a:solidFill>
                <a:srgbClr val="C00000"/>
              </a:solidFill>
            </a:endParaRPr>
          </a:p>
        </p:txBody>
      </p:sp>
      <p:sp>
        <p:nvSpPr>
          <p:cNvPr id="3" name="Объект 2"/>
          <p:cNvSpPr>
            <a:spLocks noGrp="1"/>
          </p:cNvSpPr>
          <p:nvPr>
            <p:ph idx="1"/>
          </p:nvPr>
        </p:nvSpPr>
        <p:spPr>
          <a:xfrm>
            <a:off x="457200" y="1600200"/>
            <a:ext cx="4042792" cy="4525963"/>
          </a:xfrm>
        </p:spPr>
        <p:txBody>
          <a:bodyPr/>
          <a:lstStyle/>
          <a:p>
            <a:pPr algn="ctr"/>
            <a:r>
              <a:rPr lang="ru-RU" b="1" i="1" dirty="0" smtClean="0">
                <a:solidFill>
                  <a:srgbClr val="000000"/>
                </a:solidFill>
                <a:effectLst/>
                <a:latin typeface="Arial"/>
              </a:rPr>
              <a:t>Всякая деятельность, если она не отвечала внутренним порывам Ильи Ильича, была ему противна</a:t>
            </a:r>
            <a:r>
              <a:rPr lang="ru-RU" b="0" i="0" dirty="0" smtClean="0">
                <a:solidFill>
                  <a:srgbClr val="000000"/>
                </a:solidFill>
                <a:effectLst/>
                <a:latin typeface="Arial"/>
              </a:rPr>
              <a:t>. </a:t>
            </a:r>
            <a:endParaRPr lang="ru-RU" dirty="0"/>
          </a:p>
        </p:txBody>
      </p:sp>
      <p:pic>
        <p:nvPicPr>
          <p:cNvPr id="4098"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4860032" y="1988841"/>
            <a:ext cx="4165646" cy="27731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1982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b="1" i="0" dirty="0" smtClean="0">
                <a:solidFill>
                  <a:srgbClr val="C00000"/>
                </a:solidFill>
                <a:effectLst/>
                <a:latin typeface="Arial"/>
              </a:rPr>
              <a:t>Поиски смысла жизни </a:t>
            </a:r>
            <a:endParaRPr lang="ru-RU" b="1" dirty="0">
              <a:solidFill>
                <a:srgbClr val="C00000"/>
              </a:solidFill>
            </a:endParaRPr>
          </a:p>
        </p:txBody>
      </p:sp>
      <p:sp>
        <p:nvSpPr>
          <p:cNvPr id="3" name="Объект 2"/>
          <p:cNvSpPr>
            <a:spLocks noGrp="1"/>
          </p:cNvSpPr>
          <p:nvPr>
            <p:ph idx="1"/>
          </p:nvPr>
        </p:nvSpPr>
        <p:spPr>
          <a:xfrm>
            <a:off x="179512" y="1600200"/>
            <a:ext cx="5976664" cy="4525963"/>
          </a:xfrm>
        </p:spPr>
        <p:txBody>
          <a:bodyPr/>
          <a:lstStyle/>
          <a:p>
            <a:pPr algn="ctr"/>
            <a:r>
              <a:rPr lang="ru-RU" b="1" i="1" dirty="0" smtClean="0"/>
              <a:t>Не найдя высокой идеи, которой можно было бы служить годами, ум героя скучал и постепенно начинал сосредоточиваться на сне. Находясь в зрелом возрасте Обломов ищет свой уникальный путь только в мечтах. Бездействуя!!!</a:t>
            </a:r>
            <a:endParaRPr lang="ru-RU" b="1" i="1" dirty="0"/>
          </a:p>
        </p:txBody>
      </p:sp>
      <p:pic>
        <p:nvPicPr>
          <p:cNvPr id="5122"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6300192" y="1772816"/>
            <a:ext cx="2481449" cy="33085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222995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5652120" y="3717032"/>
            <a:ext cx="3211557" cy="27363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normAutofit fontScale="90000"/>
          </a:bodyPr>
          <a:lstStyle/>
          <a:p>
            <a:pPr algn="l"/>
            <a:r>
              <a:rPr lang="ru-RU" b="1" dirty="0" smtClean="0">
                <a:solidFill>
                  <a:srgbClr val="C00000"/>
                </a:solidFill>
              </a:rPr>
              <a:t>Вопросы национального характера</a:t>
            </a:r>
            <a:endParaRPr lang="ru-RU" b="1" dirty="0">
              <a:solidFill>
                <a:srgbClr val="C00000"/>
              </a:solidFill>
            </a:endParaRPr>
          </a:p>
        </p:txBody>
      </p:sp>
      <p:sp>
        <p:nvSpPr>
          <p:cNvPr id="3" name="Объект 2"/>
          <p:cNvSpPr>
            <a:spLocks noGrp="1"/>
          </p:cNvSpPr>
          <p:nvPr>
            <p:ph idx="1"/>
          </p:nvPr>
        </p:nvSpPr>
        <p:spPr>
          <a:xfrm>
            <a:off x="251520" y="1196752"/>
            <a:ext cx="8136904" cy="5289451"/>
          </a:xfrm>
        </p:spPr>
        <p:txBody>
          <a:bodyPr>
            <a:normAutofit fontScale="92500"/>
          </a:bodyPr>
          <a:lstStyle/>
          <a:p>
            <a:pPr marL="0" indent="0">
              <a:buNone/>
            </a:pPr>
            <a:r>
              <a:rPr lang="ru-RU" b="1" i="1" dirty="0" smtClean="0"/>
              <a:t>основаны на различиях и сходстве русского менталитета и европейского. Обломов — носитель русского менталитета и русских ценностей, воспитанному на национальных сказках. </a:t>
            </a:r>
            <a:r>
              <a:rPr lang="ru-RU" b="1" i="1" dirty="0" err="1" smtClean="0"/>
              <a:t>Штольц</a:t>
            </a:r>
            <a:r>
              <a:rPr lang="ru-RU" b="1" i="1" dirty="0" smtClean="0"/>
              <a:t>, родившийся в семье русской мещанки и немца-предпринимателя, не гармоничная личность, в которой могли бы совместиться русская душевность и поэтичность с европейским практицизмом. Он постоянно ищет себя, пытается понять цель и смысл своей жизни, но не находит их</a:t>
            </a:r>
          </a:p>
          <a:p>
            <a:endParaRPr lang="ru-RU" dirty="0" smtClean="0"/>
          </a:p>
          <a:p>
            <a:pPr marL="0" indent="0">
              <a:buNone/>
            </a:pPr>
            <a:endParaRPr lang="ru-RU" dirty="0" smtClean="0"/>
          </a:p>
        </p:txBody>
      </p:sp>
    </p:spTree>
    <p:extLst>
      <p:ext uri="{BB962C8B-B14F-4D97-AF65-F5344CB8AC3E}">
        <p14:creationId xmlns:p14="http://schemas.microsoft.com/office/powerpoint/2010/main" xmlns="" val="334961864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467</Words>
  <Application>Microsoft Office PowerPoint</Application>
  <PresentationFormat>Экран (4:3)</PresentationFormat>
  <Paragraphs>19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Проблематика романа  И. А. Гончарова «Обломов»</vt:lpstr>
      <vt:lpstr>Проблемы воспитания</vt:lpstr>
      <vt:lpstr>Отсутствие жизненных целей, непонимание смысла жизни</vt:lpstr>
      <vt:lpstr>Проблема истиной дружбы</vt:lpstr>
      <vt:lpstr>Проблема любви</vt:lpstr>
      <vt:lpstr>Проблема любви</vt:lpstr>
      <vt:lpstr>Отношение к труду</vt:lpstr>
      <vt:lpstr>Поиски смысла жизни </vt:lpstr>
      <vt:lpstr>Вопросы национального характера</vt:lpstr>
      <vt:lpstr>Проблема «лишнего героя»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Проблематика романа Гончарова «Обломов»</dc:title>
  <dc:creator>COMP1</dc:creator>
  <cp:lastModifiedBy>Home</cp:lastModifiedBy>
  <cp:revision>6</cp:revision>
  <dcterms:created xsi:type="dcterms:W3CDTF">2015-12-17T16:07:01Z</dcterms:created>
  <dcterms:modified xsi:type="dcterms:W3CDTF">2017-09-21T20:09:49Z</dcterms:modified>
</cp:coreProperties>
</file>