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32" r:id="rId3"/>
    <p:sldMasterId id="2147483744" r:id="rId4"/>
    <p:sldMasterId id="2147483756" r:id="rId5"/>
    <p:sldMasterId id="2147483768" r:id="rId6"/>
    <p:sldMasterId id="2147483792" r:id="rId7"/>
    <p:sldMasterId id="2147483816" r:id="rId8"/>
  </p:sldMasterIdLst>
  <p:notesMasterIdLst>
    <p:notesMasterId r:id="rId31"/>
  </p:notesMasterIdLst>
  <p:handoutMasterIdLst>
    <p:handoutMasterId r:id="rId32"/>
  </p:handoutMasterIdLst>
  <p:sldIdLst>
    <p:sldId id="263" r:id="rId9"/>
    <p:sldId id="266" r:id="rId10"/>
    <p:sldId id="267" r:id="rId11"/>
    <p:sldId id="268" r:id="rId12"/>
    <p:sldId id="264" r:id="rId13"/>
    <p:sldId id="269" r:id="rId14"/>
    <p:sldId id="279" r:id="rId15"/>
    <p:sldId id="276" r:id="rId16"/>
    <p:sldId id="277" r:id="rId17"/>
    <p:sldId id="273" r:id="rId18"/>
    <p:sldId id="271" r:id="rId19"/>
    <p:sldId id="296" r:id="rId20"/>
    <p:sldId id="297" r:id="rId21"/>
    <p:sldId id="283" r:id="rId22"/>
    <p:sldId id="281" r:id="rId23"/>
    <p:sldId id="284" r:id="rId24"/>
    <p:sldId id="301" r:id="rId25"/>
    <p:sldId id="291" r:id="rId26"/>
    <p:sldId id="287" r:id="rId27"/>
    <p:sldId id="289" r:id="rId28"/>
    <p:sldId id="285" r:id="rId29"/>
    <p:sldId id="303" r:id="rId3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9E50C-6FAD-436E-94EE-57F4CCA65D8C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306FA-E2F5-4567-BC55-70EE3B918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0432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53972-316B-4B5C-9CB8-F0E2B3C91511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1A99B-E1A2-40E2-B92A-028682FF26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0963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4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099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018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5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5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0377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4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8732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9957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3618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5337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8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8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930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920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0444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436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3078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5567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1289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5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5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56507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4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777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73707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41300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8059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8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8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9523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53133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50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9624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4140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9393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1481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5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5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4789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4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90407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2744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8491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02599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8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8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08577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69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01844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7901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8636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8708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67968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5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5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55923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4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80103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97074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25467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26254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8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8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106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8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8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46048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7781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90182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45035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562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24026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5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5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89935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4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67721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16211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85386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41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87900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8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8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3488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79259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96615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9388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1761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07748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5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5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289544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16662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611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9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52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606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568282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523355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83097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416364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4516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8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3708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8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48122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85741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515717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90004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1509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1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476267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6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8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888452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578154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3829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797973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295353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4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330351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4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125842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27371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6687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69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640B5-258F-4A01-9594-6815F532471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B7166-EE9E-4F6D-B397-CE994D4D5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818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499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308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343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48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02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41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41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41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5048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7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45B4A-6ACD-4D45-A7A3-763196FABF4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7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7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89E6C-3B59-4806-A088-E385AA5B097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654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4"/>
            <a:ext cx="7772400" cy="648071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Учебный проект 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462714" cy="576064"/>
          </a:xfrm>
        </p:spPr>
        <p:txBody>
          <a:bodyPr>
            <a:noAutofit/>
          </a:bodyPr>
          <a:lstStyle/>
          <a:p>
            <a:pPr lvl="0"/>
            <a:r>
              <a:rPr lang="ru-RU" sz="4000" b="1" dirty="0" smtClean="0">
                <a:solidFill>
                  <a:srgbClr val="FF0000"/>
                </a:solidFill>
              </a:rPr>
              <a:t>Картофельные </a:t>
            </a:r>
            <a:r>
              <a:rPr lang="ru-RU" sz="4000" b="1" dirty="0">
                <a:solidFill>
                  <a:srgbClr val="FF0000"/>
                </a:solidFill>
              </a:rPr>
              <a:t>чипсы – </a:t>
            </a:r>
            <a:r>
              <a:rPr lang="ru-RU" sz="4000" b="1" dirty="0" smtClean="0">
                <a:solidFill>
                  <a:srgbClr val="FF0000"/>
                </a:solidFill>
              </a:rPr>
              <a:t>                             еда </a:t>
            </a:r>
            <a:r>
              <a:rPr lang="ru-RU" sz="4000" b="1" dirty="0">
                <a:solidFill>
                  <a:srgbClr val="FF0000"/>
                </a:solidFill>
              </a:rPr>
              <a:t>для здоровья </a:t>
            </a:r>
            <a:r>
              <a:rPr lang="ru-RU" sz="4000" b="1" dirty="0" smtClean="0">
                <a:solidFill>
                  <a:srgbClr val="FF0000"/>
                </a:solidFill>
              </a:rPr>
              <a:t>или для </a:t>
            </a:r>
            <a:r>
              <a:rPr lang="ru-RU" sz="4000" b="1" dirty="0">
                <a:solidFill>
                  <a:srgbClr val="FF0000"/>
                </a:solidFill>
              </a:rPr>
              <a:t>болезней?</a:t>
            </a:r>
          </a:p>
          <a:p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005" y="2564904"/>
            <a:ext cx="2936368" cy="27697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9304" y="2708920"/>
            <a:ext cx="3636912" cy="3636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5750" y="2564904"/>
            <a:ext cx="2322331" cy="32849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8150" y="2717304"/>
            <a:ext cx="2322331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19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5" y="209533"/>
            <a:ext cx="8958832" cy="648072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496944" cy="1224136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Назовите функции питательных веществ</a:t>
            </a:r>
          </a:p>
          <a:p>
            <a:pPr algn="ctr"/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в организме человека:</a:t>
            </a:r>
            <a:endParaRPr lang="ru-RU" sz="3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9" y="2011681"/>
            <a:ext cx="5688633" cy="395196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Энергетическая функция </a:t>
            </a:r>
            <a:r>
              <a:rPr lang="ru-RU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(образуется «быстрая» энергия)</a:t>
            </a:r>
          </a:p>
          <a:p>
            <a:pPr algn="ctr"/>
            <a:endParaRPr lang="ru-RU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Строительная функция </a:t>
            </a:r>
            <a:r>
              <a:rPr lang="ru-RU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(«строятся» новые клетки)</a:t>
            </a:r>
          </a:p>
          <a:p>
            <a:pPr algn="ctr"/>
            <a:endParaRPr lang="ru-RU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Запасающая функция</a:t>
            </a:r>
          </a:p>
          <a:p>
            <a:pPr algn="ctr"/>
            <a:r>
              <a:rPr lang="ru-RU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(«запас» энергии)</a:t>
            </a:r>
            <a:endParaRPr lang="ru-RU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4139" y="1946781"/>
            <a:ext cx="1987623" cy="4002503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елки</a:t>
            </a:r>
          </a:p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ж</a:t>
            </a:r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иры</a:t>
            </a:r>
          </a:p>
          <a:p>
            <a:pPr algn="ctr"/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углеводы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5768" y="1247728"/>
            <a:ext cx="1398095" cy="1398095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 rot="1768209">
            <a:off x="1921792" y="4445000"/>
            <a:ext cx="2150432" cy="3300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606884">
            <a:off x="1572672" y="3318270"/>
            <a:ext cx="2963720" cy="123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7355" y="2699015"/>
            <a:ext cx="1951037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5718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1656184" cy="1809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-387424"/>
            <a:ext cx="7772400" cy="1800200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Мы сосчитали, что 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b="1" i="1" dirty="0" smtClean="0">
                <a:solidFill>
                  <a:srgbClr val="FF0000"/>
                </a:solidFill>
              </a:rPr>
              <a:t>белков в чипсах очень мало</a:t>
            </a:r>
            <a:r>
              <a:rPr lang="ru-RU" sz="4000" i="1" dirty="0" smtClean="0"/>
              <a:t>:</a:t>
            </a:r>
            <a:endParaRPr lang="ru-RU" sz="4000" i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23530" y="1124744"/>
            <a:ext cx="8280920" cy="5616624"/>
          </a:xfrm>
        </p:spPr>
        <p:txBody>
          <a:bodyPr>
            <a:noAutofit/>
          </a:bodyPr>
          <a:lstStyle/>
          <a:p>
            <a:pPr marR="8890" lvl="0" algn="just">
              <a:spcBef>
                <a:spcPts val="0"/>
              </a:spcBef>
            </a:pPr>
            <a:r>
              <a:rPr lang="en-US" sz="3600" spc="-25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</a:t>
            </a:r>
            <a:r>
              <a:rPr lang="ru-RU" sz="3600" spc="-25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</a:t>
            </a:r>
            <a:r>
              <a:rPr lang="en-US" sz="3600" spc="-25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Lays</a:t>
            </a:r>
            <a:r>
              <a:rPr lang="ru-RU" sz="3600" dirty="0" smtClean="0">
                <a:solidFill>
                  <a:schemeClr val="tx1"/>
                </a:solidFill>
              </a:rPr>
              <a:t> – </a:t>
            </a:r>
            <a:r>
              <a:rPr lang="ru-RU" sz="3600" b="1" dirty="0" smtClean="0">
                <a:solidFill>
                  <a:schemeClr val="tx1"/>
                </a:solidFill>
              </a:rPr>
              <a:t>6 %</a:t>
            </a:r>
          </a:p>
          <a:p>
            <a:pPr marR="8890" lvl="0" algn="just">
              <a:spcBef>
                <a:spcPts val="0"/>
              </a:spcBef>
            </a:pPr>
            <a:endParaRPr lang="ru-RU" sz="3600" dirty="0" smtClean="0">
              <a:solidFill>
                <a:schemeClr val="tx1"/>
              </a:solidFill>
            </a:endParaRPr>
          </a:p>
          <a:p>
            <a:pPr marR="8890" lvl="0" algn="l">
              <a:spcBef>
                <a:spcPts val="0"/>
              </a:spcBef>
            </a:pPr>
            <a:r>
              <a:rPr lang="en-US" sz="36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                  </a:t>
            </a:r>
            <a:r>
              <a:rPr lang="ru-RU" sz="36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     </a:t>
            </a:r>
            <a:r>
              <a:rPr lang="en-US" sz="36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Pringles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– </a:t>
            </a:r>
            <a:r>
              <a:rPr lang="ru-RU" sz="3600" b="1" dirty="0" smtClean="0">
                <a:solidFill>
                  <a:schemeClr val="tx1"/>
                </a:solidFill>
              </a:rPr>
              <a:t>7 %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                            Московский 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                            картофель -   </a:t>
            </a:r>
            <a:r>
              <a:rPr lang="ru-RU" sz="3600" b="1" dirty="0" smtClean="0">
                <a:solidFill>
                  <a:schemeClr val="tx1"/>
                </a:solidFill>
              </a:rPr>
              <a:t> 6%</a:t>
            </a: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chemeClr val="tx1"/>
                </a:solidFill>
              </a:rPr>
              <a:t>Если белков очень мало – </a:t>
            </a:r>
            <a:r>
              <a:rPr lang="ru-RU" sz="3600" b="1" dirty="0" smtClean="0">
                <a:solidFill>
                  <a:srgbClr val="FF0000"/>
                </a:solidFill>
              </a:rPr>
              <a:t>чипсы              не полезны для «строительства» новых клеток организма человека.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6462" y="1124744"/>
            <a:ext cx="1365377" cy="160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6463" y="2924944"/>
            <a:ext cx="1451602" cy="2061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5861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Содержание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жиров </a:t>
            </a: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 разных марках чипсов</a:t>
            </a:r>
            <a:r>
              <a:rPr lang="ru-RU" sz="2800" dirty="0" smtClean="0">
                <a:latin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2462336"/>
              </p:ext>
            </p:extLst>
          </p:nvPr>
        </p:nvGraphicFramePr>
        <p:xfrm>
          <a:off x="714348" y="2071679"/>
          <a:ext cx="7715304" cy="3403283"/>
        </p:xfrm>
        <a:graphic>
          <a:graphicData uri="http://schemas.openxmlformats.org/drawingml/2006/table">
            <a:tbl>
              <a:tblPr/>
              <a:tblGrid>
                <a:gridCol w="3547447"/>
                <a:gridCol w="4167857"/>
              </a:tblGrid>
              <a:tr h="761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Название</a:t>
                      </a:r>
                      <a:r>
                        <a:rPr lang="ru-RU" sz="32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образца</a:t>
                      </a:r>
                      <a:endParaRPr lang="ru-RU" sz="3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Содержание</a:t>
                      </a:r>
                      <a:r>
                        <a:rPr lang="ru-RU" sz="32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жира</a:t>
                      </a:r>
                      <a:endParaRPr lang="ru-RU" sz="3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603">
                <a:tc>
                  <a:txBody>
                    <a:bodyPr/>
                    <a:lstStyle/>
                    <a:p>
                      <a:pPr marL="0" marR="889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spc="-25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Lays</a:t>
                      </a:r>
                      <a:endParaRPr lang="ru-RU" sz="3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Жира много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76">
                <a:tc>
                  <a:txBody>
                    <a:bodyPr/>
                    <a:lstStyle/>
                    <a:p>
                      <a:pPr marR="8890"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latin typeface="+mn-lt"/>
                          <a:ea typeface="Times New Roman"/>
                          <a:cs typeface="Times New Roman"/>
                        </a:rPr>
                        <a:t>Pringles</a:t>
                      </a:r>
                      <a:endParaRPr lang="ru-RU" sz="3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Жира немного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76">
                <a:tc>
                  <a:txBody>
                    <a:bodyPr/>
                    <a:lstStyle/>
                    <a:p>
                      <a:pPr marR="889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+mn-lt"/>
                          <a:ea typeface="Times New Roman"/>
                          <a:cs typeface="Times New Roman"/>
                        </a:rPr>
                        <a:t>Московский</a:t>
                      </a:r>
                      <a:r>
                        <a:rPr lang="ru-RU" sz="32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картофель</a:t>
                      </a:r>
                      <a:endParaRPr lang="ru-RU" sz="3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Жира много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068960"/>
            <a:ext cx="1444625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8237" y="2474441"/>
            <a:ext cx="126206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7611" y="4139652"/>
            <a:ext cx="1103314" cy="1566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5121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Мы сосчитали, что </a:t>
            </a:r>
            <a:br>
              <a:rPr lang="ru-RU" sz="36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жиров в чипсах очень много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23530" y="1628800"/>
            <a:ext cx="8280920" cy="5112568"/>
          </a:xfrm>
        </p:spPr>
        <p:txBody>
          <a:bodyPr>
            <a:noAutofit/>
          </a:bodyPr>
          <a:lstStyle/>
          <a:p>
            <a:pPr marR="8890" lvl="0" algn="just">
              <a:spcBef>
                <a:spcPts val="0"/>
              </a:spcBef>
            </a:pPr>
            <a:r>
              <a:rPr lang="en-US" sz="3600" spc="-25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</a:t>
            </a:r>
            <a:r>
              <a:rPr lang="ru-RU" sz="3600" spc="-25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3600" spc="-25" dirty="0" smtClean="0">
                <a:solidFill>
                  <a:srgbClr val="000000"/>
                </a:solidFill>
                <a:ea typeface="Times New Roman"/>
                <a:cs typeface="Times New Roman"/>
              </a:rPr>
              <a:t>Lays</a:t>
            </a:r>
            <a:r>
              <a:rPr lang="ru-RU" sz="3600" dirty="0" smtClean="0">
                <a:solidFill>
                  <a:schemeClr val="tx1"/>
                </a:solidFill>
              </a:rPr>
              <a:t> – </a:t>
            </a:r>
            <a:r>
              <a:rPr lang="ru-RU" sz="3600" b="1" dirty="0" smtClean="0">
                <a:solidFill>
                  <a:schemeClr val="tx1"/>
                </a:solidFill>
              </a:rPr>
              <a:t>32 %</a:t>
            </a: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pPr marR="8890" lvl="0" algn="l">
              <a:spcBef>
                <a:spcPts val="0"/>
              </a:spcBef>
            </a:pPr>
            <a:r>
              <a:rPr lang="en-US" sz="3600" dirty="0" smtClean="0">
                <a:solidFill>
                  <a:prstClr val="black"/>
                </a:solidFill>
                <a:ea typeface="Times New Roman"/>
                <a:cs typeface="Times New Roman"/>
              </a:rPr>
              <a:t>                   Pringles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– </a:t>
            </a:r>
            <a:r>
              <a:rPr lang="ru-RU" sz="3600" b="1" dirty="0" smtClean="0">
                <a:solidFill>
                  <a:schemeClr val="tx1"/>
                </a:solidFill>
              </a:rPr>
              <a:t>31 %</a:t>
            </a: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                     Московский 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                    картофель – </a:t>
            </a:r>
            <a:r>
              <a:rPr lang="ru-RU" sz="3600" b="1" dirty="0" smtClean="0">
                <a:solidFill>
                  <a:schemeClr val="tx1"/>
                </a:solidFill>
              </a:rPr>
              <a:t>30 %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899" y="1556908"/>
            <a:ext cx="1258956" cy="118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298" y="2937997"/>
            <a:ext cx="1440160" cy="1573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089" y="4511570"/>
            <a:ext cx="1297766" cy="184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0109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52128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/>
              <a:t>Мы выяснили </a:t>
            </a:r>
            <a:r>
              <a:rPr lang="ru-RU" sz="3200" b="1" i="1" dirty="0" smtClean="0">
                <a:solidFill>
                  <a:srgbClr val="FF0000"/>
                </a:solidFill>
              </a:rPr>
              <a:t>качество жиров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(растительного масла) </a:t>
            </a:r>
            <a:r>
              <a:rPr lang="ru-RU" sz="3200" dirty="0" smtClean="0"/>
              <a:t>в чипсах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5052601"/>
              </p:ext>
            </p:extLst>
          </p:nvPr>
        </p:nvGraphicFramePr>
        <p:xfrm>
          <a:off x="683568" y="1340767"/>
          <a:ext cx="8246150" cy="5542640"/>
        </p:xfrm>
        <a:graphic>
          <a:graphicData uri="http://schemas.openxmlformats.org/drawingml/2006/table">
            <a:tbl>
              <a:tblPr/>
              <a:tblGrid>
                <a:gridCol w="3791527"/>
                <a:gridCol w="4454623"/>
              </a:tblGrid>
              <a:tr h="1159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Название</a:t>
                      </a:r>
                      <a:r>
                        <a:rPr lang="ru-RU" sz="32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образца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Качество растительного масла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0665">
                <a:tc>
                  <a:txBody>
                    <a:bodyPr/>
                    <a:lstStyle/>
                    <a:p>
                      <a:pPr marR="8890" algn="just">
                        <a:spcAft>
                          <a:spcPts val="0"/>
                        </a:spcAft>
                      </a:pPr>
                      <a:r>
                        <a:rPr lang="en-US" sz="3200" spc="-25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Lays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Растительное масло </a:t>
                      </a:r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плохого</a:t>
                      </a:r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качества</a:t>
                      </a:r>
                      <a:endParaRPr lang="ru-RU" sz="32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913">
                <a:tc>
                  <a:txBody>
                    <a:bodyPr/>
                    <a:lstStyle/>
                    <a:p>
                      <a:pPr marR="8890"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latin typeface="+mj-lt"/>
                          <a:ea typeface="Times New Roman"/>
                          <a:cs typeface="Times New Roman"/>
                        </a:rPr>
                        <a:t>Pringles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Растительное масло </a:t>
                      </a: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хорошего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 качества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206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6985">
                <a:tc>
                  <a:txBody>
                    <a:bodyPr/>
                    <a:lstStyle/>
                    <a:p>
                      <a:pPr marL="0" marR="889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-35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Московский </a:t>
                      </a:r>
                    </a:p>
                    <a:p>
                      <a:pPr marL="0" marR="889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-35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картофель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Растительное масло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не очень хорошего 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качества</a:t>
                      </a:r>
                      <a:endParaRPr kumimoji="0" lang="ru-RU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3939" y="2276872"/>
            <a:ext cx="1491477" cy="1405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1698" y="3714725"/>
            <a:ext cx="1438275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2688" y="5191218"/>
            <a:ext cx="1147379" cy="1629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989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5121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Мы сосчитали, что </a:t>
            </a:r>
            <a:br>
              <a:rPr lang="ru-RU" sz="36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углеводов в чипсах очень много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23530" y="1628800"/>
            <a:ext cx="8280920" cy="5112568"/>
          </a:xfrm>
        </p:spPr>
        <p:txBody>
          <a:bodyPr>
            <a:noAutofit/>
          </a:bodyPr>
          <a:lstStyle/>
          <a:p>
            <a:pPr marR="8890" lvl="0" algn="just">
              <a:spcBef>
                <a:spcPts val="0"/>
              </a:spcBef>
            </a:pPr>
            <a:r>
              <a:rPr lang="en-US" sz="3600" spc="-25" dirty="0" smtClean="0">
                <a:solidFill>
                  <a:srgbClr val="000000"/>
                </a:solidFill>
                <a:ea typeface="Times New Roman"/>
                <a:cs typeface="Times New Roman"/>
              </a:rPr>
              <a:t>                   </a:t>
            </a:r>
            <a:r>
              <a:rPr lang="ru-RU" sz="3600" spc="-25" dirty="0" smtClean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en-US" sz="3600" spc="-25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Lays</a:t>
            </a:r>
            <a:r>
              <a:rPr lang="ru-RU" sz="3600" dirty="0" smtClean="0">
                <a:solidFill>
                  <a:schemeClr val="tx1"/>
                </a:solidFill>
                <a:latin typeface="+mj-lt"/>
              </a:rPr>
              <a:t> – </a:t>
            </a: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52 %</a:t>
            </a:r>
          </a:p>
          <a:p>
            <a:endParaRPr lang="ru-RU" sz="3600" dirty="0" smtClean="0">
              <a:solidFill>
                <a:schemeClr val="tx1"/>
              </a:solidFill>
              <a:latin typeface="+mj-lt"/>
            </a:endParaRPr>
          </a:p>
          <a:p>
            <a:endParaRPr lang="ru-RU" sz="3600" dirty="0" smtClean="0">
              <a:solidFill>
                <a:schemeClr val="tx1"/>
              </a:solidFill>
              <a:latin typeface="+mj-lt"/>
            </a:endParaRPr>
          </a:p>
          <a:p>
            <a:pPr marR="8890" lvl="0" algn="l">
              <a:spcBef>
                <a:spcPts val="0"/>
              </a:spcBef>
            </a:pPr>
            <a:r>
              <a:rPr lang="en-US" sz="3600" dirty="0" smtClean="0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                   Pringles</a:t>
            </a:r>
            <a:r>
              <a:rPr lang="en-US" sz="3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+mj-lt"/>
              </a:rPr>
              <a:t>– </a:t>
            </a: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53 %</a:t>
            </a:r>
          </a:p>
          <a:p>
            <a:endParaRPr lang="ru-RU" sz="3600" dirty="0" smtClean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ru-RU" sz="3600" dirty="0" smtClean="0">
                <a:solidFill>
                  <a:schemeClr val="tx1"/>
                </a:solidFill>
                <a:latin typeface="+mj-lt"/>
              </a:rPr>
              <a:t>                     Московский 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+mj-lt"/>
              </a:rPr>
              <a:t>картофель – </a:t>
            </a: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51 %</a:t>
            </a:r>
            <a:endParaRPr lang="ru-RU" sz="36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899" y="1556908"/>
            <a:ext cx="1258956" cy="118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298" y="2937997"/>
            <a:ext cx="1440160" cy="1573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584" y="4589551"/>
            <a:ext cx="1297608" cy="184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7345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52128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/>
              <a:t>Мы выяснили </a:t>
            </a:r>
            <a:r>
              <a:rPr lang="ru-RU" sz="3200" b="1" i="1" dirty="0" smtClean="0">
                <a:solidFill>
                  <a:srgbClr val="FF0000"/>
                </a:solidFill>
              </a:rPr>
              <a:t>качество углеводов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(натуральный картофель или крахмал)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в чипсах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9044784"/>
              </p:ext>
            </p:extLst>
          </p:nvPr>
        </p:nvGraphicFramePr>
        <p:xfrm>
          <a:off x="683568" y="1340768"/>
          <a:ext cx="7715304" cy="5103699"/>
        </p:xfrm>
        <a:graphic>
          <a:graphicData uri="http://schemas.openxmlformats.org/drawingml/2006/table">
            <a:tbl>
              <a:tblPr/>
              <a:tblGrid>
                <a:gridCol w="3547447"/>
                <a:gridCol w="4167857"/>
              </a:tblGrid>
              <a:tr h="720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Название</a:t>
                      </a:r>
                      <a:r>
                        <a:rPr lang="ru-RU" sz="32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образца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+mj-lt"/>
                          <a:ea typeface="Times New Roman"/>
                          <a:cs typeface="Times New Roman"/>
                        </a:rPr>
                        <a:t>Качество</a:t>
                      </a:r>
                      <a:r>
                        <a:rPr lang="ru-RU" sz="320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углеводов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0665">
                <a:tc>
                  <a:txBody>
                    <a:bodyPr/>
                    <a:lstStyle/>
                    <a:p>
                      <a:pPr marR="8890" algn="just">
                        <a:spcAft>
                          <a:spcPts val="0"/>
                        </a:spcAft>
                      </a:pPr>
                      <a:r>
                        <a:rPr lang="en-US" sz="3200" spc="-25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Lays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крахмал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913">
                <a:tc>
                  <a:txBody>
                    <a:bodyPr/>
                    <a:lstStyle/>
                    <a:p>
                      <a:pPr marR="8890"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latin typeface="+mj-lt"/>
                          <a:ea typeface="Times New Roman"/>
                          <a:cs typeface="Times New Roman"/>
                        </a:rPr>
                        <a:t>Pringles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крахмал</a:t>
                      </a:r>
                      <a:endParaRPr kumimoji="0" lang="ru-RU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6985">
                <a:tc>
                  <a:txBody>
                    <a:bodyPr/>
                    <a:lstStyle/>
                    <a:p>
                      <a:pPr marL="0" marR="889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-35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Московский </a:t>
                      </a:r>
                    </a:p>
                    <a:p>
                      <a:pPr marL="0" marR="889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-35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картофель</a:t>
                      </a:r>
                      <a:endParaRPr lang="ru-RU" sz="3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натуральный картофель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010" y="2060964"/>
            <a:ext cx="126206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0146" y="3249892"/>
            <a:ext cx="1438275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7759" y="4725144"/>
            <a:ext cx="1198083" cy="1701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936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Содержание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крахмала </a:t>
            </a: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 водных вытяжках</a:t>
            </a:r>
            <a:r>
              <a:rPr lang="ru-RU" sz="2800" dirty="0" smtClean="0">
                <a:latin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79546445"/>
              </p:ext>
            </p:extLst>
          </p:nvPr>
        </p:nvGraphicFramePr>
        <p:xfrm>
          <a:off x="714348" y="2071679"/>
          <a:ext cx="7715304" cy="4175720"/>
        </p:xfrm>
        <a:graphic>
          <a:graphicData uri="http://schemas.openxmlformats.org/drawingml/2006/table">
            <a:tbl>
              <a:tblPr/>
              <a:tblGrid>
                <a:gridCol w="3547447"/>
                <a:gridCol w="4167857"/>
              </a:tblGrid>
              <a:tr h="761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Название</a:t>
                      </a:r>
                      <a:r>
                        <a:rPr lang="ru-RU" sz="3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образца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Содержание</a:t>
                      </a:r>
                      <a:r>
                        <a:rPr lang="ru-RU" sz="3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крахмала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76">
                <a:tc>
                  <a:txBody>
                    <a:bodyPr/>
                    <a:lstStyle/>
                    <a:p>
                      <a:pPr marR="8890" algn="just">
                        <a:spcAft>
                          <a:spcPts val="0"/>
                        </a:spcAft>
                      </a:pPr>
                      <a:r>
                        <a:rPr lang="en-US" sz="3200" spc="-25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Lays</a:t>
                      </a:r>
                      <a:endParaRPr lang="ru-RU" sz="3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Синий раствор.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Чипсы из крахмала.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76">
                <a:tc>
                  <a:txBody>
                    <a:bodyPr/>
                    <a:lstStyle/>
                    <a:p>
                      <a:pPr marL="0" marR="889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Pringles</a:t>
                      </a:r>
                      <a:endParaRPr kumimoji="0" lang="ru-RU" sz="3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R="8890">
                        <a:spcAft>
                          <a:spcPts val="0"/>
                        </a:spcAft>
                      </a:pPr>
                      <a:endParaRPr lang="ru-RU" sz="3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Фиолетовый раствор.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Чипсы из крахмала.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3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76">
                <a:tc>
                  <a:txBody>
                    <a:bodyPr/>
                    <a:lstStyle/>
                    <a:p>
                      <a:pPr marR="889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+mn-lt"/>
                          <a:ea typeface="Times New Roman"/>
                          <a:cs typeface="Times New Roman"/>
                        </a:rPr>
                        <a:t>Московский   картофель</a:t>
                      </a:r>
                      <a:endParaRPr lang="ru-RU" sz="3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Коричневый раствор.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Чипсы из картофеля.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8564" y="3068960"/>
            <a:ext cx="1224136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4941" y="2464778"/>
            <a:ext cx="126206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5592" y="4642174"/>
            <a:ext cx="1155098" cy="1640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Вопросы:</a:t>
            </a:r>
            <a:r>
              <a:rPr lang="ru-RU" sz="4800" b="1" i="1" dirty="0">
                <a:solidFill>
                  <a:srgbClr val="FF0000"/>
                </a:solidFill>
              </a:rPr>
              <a:t/>
            </a:r>
            <a:br>
              <a:rPr lang="ru-RU" sz="4800" b="1" i="1" dirty="0">
                <a:solidFill>
                  <a:srgbClr val="FF0000"/>
                </a:solidFill>
              </a:rPr>
            </a:br>
            <a:endParaRPr lang="ru-RU" sz="48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33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4000" b="1" dirty="0" smtClean="0"/>
              <a:t>1. </a:t>
            </a:r>
            <a:r>
              <a:rPr lang="ru-RU" sz="4000" b="1" dirty="0" smtClean="0">
                <a:solidFill>
                  <a:srgbClr val="FF0000"/>
                </a:solidFill>
              </a:rPr>
              <a:t>Сколько</a:t>
            </a:r>
            <a:r>
              <a:rPr lang="ru-RU" sz="4000" b="1" dirty="0" smtClean="0">
                <a:solidFill>
                  <a:prstClr val="black"/>
                </a:solidFill>
              </a:rPr>
              <a:t> </a:t>
            </a:r>
            <a:r>
              <a:rPr lang="ru-RU" sz="4000" b="1" dirty="0">
                <a:solidFill>
                  <a:prstClr val="black"/>
                </a:solidFill>
              </a:rPr>
              <a:t>белков, жиров, углеводов содержится в </a:t>
            </a:r>
            <a:r>
              <a:rPr lang="ru-RU" sz="4000" b="1" dirty="0" smtClean="0">
                <a:solidFill>
                  <a:prstClr val="black"/>
                </a:solidFill>
              </a:rPr>
              <a:t>чипсах?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              белков    –       мало,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              жиров     –        много,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           углеводов –     очень много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3600" b="1" dirty="0">
              <a:solidFill>
                <a:prstClr val="black"/>
              </a:solidFill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4000" b="1" dirty="0">
                <a:solidFill>
                  <a:prstClr val="black"/>
                </a:solidFill>
              </a:rPr>
              <a:t>2. </a:t>
            </a:r>
            <a:r>
              <a:rPr lang="ru-RU" sz="4000" b="1" dirty="0">
                <a:solidFill>
                  <a:srgbClr val="FF0000"/>
                </a:solidFill>
              </a:rPr>
              <a:t>Какова </a:t>
            </a:r>
            <a:r>
              <a:rPr lang="ru-RU" sz="4000" b="1" dirty="0" smtClean="0">
                <a:solidFill>
                  <a:srgbClr val="FF0000"/>
                </a:solidFill>
              </a:rPr>
              <a:t>калорийность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prstClr val="black"/>
                </a:solidFill>
              </a:rPr>
              <a:t>(«питательность») </a:t>
            </a:r>
            <a:r>
              <a:rPr lang="ru-RU" sz="4000" b="1" dirty="0">
                <a:solidFill>
                  <a:prstClr val="black"/>
                </a:solidFill>
              </a:rPr>
              <a:t>чипсов?</a:t>
            </a:r>
          </a:p>
          <a:p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2276872"/>
            <a:ext cx="2952328" cy="16561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rgbClr val="FF0000"/>
                </a:solidFill>
              </a:rPr>
              <a:t>м</a:t>
            </a:r>
            <a:r>
              <a:rPr lang="ru-RU" sz="3600" b="1" dirty="0" smtClean="0">
                <a:solidFill>
                  <a:srgbClr val="FF0000"/>
                </a:solidFill>
              </a:rPr>
              <a:t>ало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м</a:t>
            </a:r>
            <a:r>
              <a:rPr lang="ru-RU" sz="3600" b="1" dirty="0" smtClean="0">
                <a:solidFill>
                  <a:srgbClr val="FF0000"/>
                </a:solidFill>
              </a:rPr>
              <a:t>ного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</a:rPr>
              <a:t>чень много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918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24266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Ученики сами посчитали калорийность чипсов:</a:t>
            </a:r>
          </a:p>
          <a:p>
            <a:pPr algn="ctr"/>
            <a:r>
              <a:rPr lang="ru-RU" sz="3000" b="1" i="1" dirty="0" smtClean="0">
                <a:solidFill>
                  <a:srgbClr val="FF0000"/>
                </a:solidFill>
              </a:rPr>
              <a:t>В 100 граммах</a:t>
            </a:r>
            <a:r>
              <a:rPr lang="ru-RU" sz="3000" dirty="0" smtClean="0">
                <a:solidFill>
                  <a:prstClr val="black"/>
                </a:solidFill>
              </a:rPr>
              <a:t> картофельных чипсов:</a:t>
            </a:r>
          </a:p>
          <a:p>
            <a:r>
              <a:rPr lang="ru-RU" sz="3000" dirty="0" smtClean="0">
                <a:solidFill>
                  <a:prstClr val="black"/>
                </a:solidFill>
              </a:rPr>
              <a:t>Белки   6,5 г   *    4   =  26,0 ккал</a:t>
            </a:r>
          </a:p>
          <a:p>
            <a:r>
              <a:rPr lang="ru-RU" sz="3000" b="1" i="1" dirty="0" smtClean="0">
                <a:solidFill>
                  <a:srgbClr val="FF0000"/>
                </a:solidFill>
              </a:rPr>
              <a:t>Жиры</a:t>
            </a:r>
            <a:r>
              <a:rPr lang="ru-RU" sz="3000" dirty="0" smtClean="0">
                <a:solidFill>
                  <a:prstClr val="black"/>
                </a:solidFill>
              </a:rPr>
              <a:t>     31 г   *    9   =  </a:t>
            </a:r>
            <a:r>
              <a:rPr lang="ru-RU" sz="3000" b="1" i="1" dirty="0" smtClean="0">
                <a:solidFill>
                  <a:srgbClr val="FF0000"/>
                </a:solidFill>
              </a:rPr>
              <a:t>279 ккал</a:t>
            </a:r>
          </a:p>
          <a:p>
            <a:r>
              <a:rPr lang="ru-RU" sz="3000" b="1" i="1" dirty="0" smtClean="0">
                <a:solidFill>
                  <a:srgbClr val="FF0000"/>
                </a:solidFill>
              </a:rPr>
              <a:t>Углеводы</a:t>
            </a:r>
            <a:r>
              <a:rPr lang="ru-RU" sz="3000" dirty="0" smtClean="0">
                <a:solidFill>
                  <a:prstClr val="black"/>
                </a:solidFill>
              </a:rPr>
              <a:t>    53 г   *  4  =     </a:t>
            </a:r>
            <a:r>
              <a:rPr lang="ru-RU" sz="3000" b="1" i="1" dirty="0" smtClean="0">
                <a:solidFill>
                  <a:srgbClr val="FF0000"/>
                </a:solidFill>
              </a:rPr>
              <a:t>212 ккал</a:t>
            </a:r>
            <a:endParaRPr lang="ru-RU" sz="3000" b="1" i="1" dirty="0">
              <a:solidFill>
                <a:srgbClr val="FF00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Калорийность чипсов равна </a:t>
            </a:r>
          </a:p>
          <a:p>
            <a:pPr algn="ctr"/>
            <a:r>
              <a:rPr lang="ru-RU" sz="3600" b="1" i="1" u="sng" dirty="0" smtClean="0">
                <a:solidFill>
                  <a:srgbClr val="FF0000"/>
                </a:solidFill>
              </a:rPr>
              <a:t>520 ккал на 100 грамм продукта.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Это очень высокая калорийность!</a:t>
            </a:r>
          </a:p>
          <a:p>
            <a:pPr algn="ctr"/>
            <a:endParaRPr lang="ru-RU" sz="3600" b="1" i="1" u="sng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-99392"/>
            <a:ext cx="60486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Известно, что </a:t>
            </a:r>
            <a:r>
              <a:rPr lang="ru-RU" sz="2800" b="1" u="sng" dirty="0">
                <a:solidFill>
                  <a:prstClr val="black"/>
                </a:solidFill>
              </a:rPr>
              <a:t/>
            </a:r>
            <a:br>
              <a:rPr lang="ru-RU" sz="2800" b="1" u="sng" dirty="0">
                <a:solidFill>
                  <a:prstClr val="black"/>
                </a:solidFill>
              </a:rPr>
            </a:br>
            <a:r>
              <a:rPr lang="ru-RU" sz="2800" b="1" dirty="0" smtClean="0">
                <a:solidFill>
                  <a:prstClr val="black"/>
                </a:solidFill>
              </a:rPr>
              <a:t>1 </a:t>
            </a:r>
            <a:r>
              <a:rPr lang="ru-RU" sz="2800" b="1" dirty="0">
                <a:solidFill>
                  <a:prstClr val="black"/>
                </a:solidFill>
              </a:rPr>
              <a:t>г жиров даёт 9 ккал</a:t>
            </a:r>
            <a:br>
              <a:rPr lang="ru-RU" sz="2800" b="1" dirty="0">
                <a:solidFill>
                  <a:prstClr val="black"/>
                </a:solidFill>
              </a:rPr>
            </a:br>
            <a:r>
              <a:rPr lang="ru-RU" sz="2800" b="1" dirty="0" smtClean="0">
                <a:solidFill>
                  <a:prstClr val="black"/>
                </a:solidFill>
              </a:rPr>
              <a:t>1 </a:t>
            </a:r>
            <a:r>
              <a:rPr lang="ru-RU" sz="2800" b="1" dirty="0">
                <a:solidFill>
                  <a:prstClr val="black"/>
                </a:solidFill>
              </a:rPr>
              <a:t>г углеводов - 4 ккал</a:t>
            </a:r>
            <a:br>
              <a:rPr lang="ru-RU" sz="2800" b="1" dirty="0">
                <a:solidFill>
                  <a:prstClr val="black"/>
                </a:solidFill>
              </a:rPr>
            </a:br>
            <a:r>
              <a:rPr lang="ru-RU" sz="2800" b="1" dirty="0" smtClean="0">
                <a:solidFill>
                  <a:prstClr val="black"/>
                </a:solidFill>
              </a:rPr>
              <a:t>1 </a:t>
            </a:r>
            <a:r>
              <a:rPr lang="ru-RU" sz="2800" b="1" dirty="0">
                <a:solidFill>
                  <a:prstClr val="black"/>
                </a:solidFill>
              </a:rPr>
              <a:t>г белков - 4 ккал</a:t>
            </a:r>
          </a:p>
        </p:txBody>
      </p:sp>
    </p:spTree>
    <p:extLst>
      <p:ext uri="{BB962C8B-B14F-4D97-AF65-F5344CB8AC3E}">
        <p14:creationId xmlns:p14="http://schemas.microsoft.com/office/powerpoint/2010/main" xmlns="" val="26260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16750"/>
            <a:ext cx="210889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Проблема учебного проекта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8856984" cy="61653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Ученики нашей школы довольно часто едят картофельные чипсы. Ребята говорят: «Чипсы легко купить, они дёшевы, красивы, вкусны».</a:t>
            </a:r>
          </a:p>
          <a:p>
            <a:r>
              <a:rPr lang="ru-RU" dirty="0" smtClean="0"/>
              <a:t>Мы взяли для исследования картофельные  чипсы трех марок: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Проблема: полезны или вредны чипсы?</a:t>
            </a:r>
          </a:p>
          <a:p>
            <a:pPr marL="0" indent="0">
              <a:buNone/>
            </a:pPr>
            <a:r>
              <a:rPr lang="ru-RU" dirty="0" smtClean="0"/>
              <a:t>    Картофельные </a:t>
            </a:r>
            <a:r>
              <a:rPr lang="ru-RU" dirty="0"/>
              <a:t>чипсы – </a:t>
            </a:r>
            <a:r>
              <a:rPr lang="ru-RU" dirty="0" smtClean="0"/>
              <a:t>еда </a:t>
            </a:r>
            <a:r>
              <a:rPr lang="ru-RU" dirty="0"/>
              <a:t>для здоровья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или </a:t>
            </a:r>
            <a:r>
              <a:rPr lang="ru-RU" dirty="0"/>
              <a:t>для болезней?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6952"/>
            <a:ext cx="198263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6451" y="2716750"/>
            <a:ext cx="1819827" cy="258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9346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94" y="1000108"/>
            <a:ext cx="8804189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Чипсы из картофеля </a:t>
            </a:r>
            <a:r>
              <a:rPr lang="ru-RU" dirty="0" smtClean="0"/>
              <a:t>быстро восполняют затраченную человеком энергию, но</a:t>
            </a: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обладают</a:t>
            </a:r>
            <a:r>
              <a:rPr lang="ru-RU" b="1" dirty="0" smtClean="0"/>
              <a:t>   </a:t>
            </a:r>
            <a:r>
              <a:rPr lang="ru-RU" b="1" i="1" dirty="0" smtClean="0">
                <a:solidFill>
                  <a:srgbClr val="FF0000"/>
                </a:solidFill>
              </a:rPr>
              <a:t>повышенной калорийностью!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18026" y="3214692"/>
            <a:ext cx="58936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prstClr val="black"/>
                </a:solidFill>
              </a:rPr>
              <a:t>Это приводит к </a:t>
            </a:r>
            <a:r>
              <a:rPr lang="ru-RU" sz="4000" b="1" i="1" dirty="0" smtClean="0">
                <a:solidFill>
                  <a:srgbClr val="FF0000"/>
                </a:solidFill>
              </a:rPr>
              <a:t>отложению </a:t>
            </a:r>
            <a:r>
              <a:rPr lang="ru-RU" sz="4000" b="1" i="1" dirty="0">
                <a:solidFill>
                  <a:srgbClr val="FF0000"/>
                </a:solidFill>
              </a:rPr>
              <a:t>жира в  организме человека.  </a:t>
            </a:r>
          </a:p>
        </p:txBody>
      </p:sp>
    </p:spTree>
    <p:extLst>
      <p:ext uri="{BB962C8B-B14F-4D97-AF65-F5344CB8AC3E}">
        <p14:creationId xmlns:p14="http://schemas.microsoft.com/office/powerpoint/2010/main" xmlns="" val="138558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Результаты исследований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856984" cy="63813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35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500" b="1" i="1" dirty="0" smtClean="0">
                <a:solidFill>
                  <a:srgbClr val="FF0000"/>
                </a:solidFill>
              </a:rPr>
              <a:t>В картофельных чипсах:</a:t>
            </a:r>
          </a:p>
          <a:p>
            <a:r>
              <a:rPr lang="ru-RU" sz="3500" dirty="0"/>
              <a:t>м</a:t>
            </a:r>
            <a:r>
              <a:rPr lang="ru-RU" sz="3500" dirty="0" smtClean="0"/>
              <a:t>ного разных </a:t>
            </a:r>
            <a:r>
              <a:rPr lang="ru-RU" sz="3500" b="1" i="1" dirty="0" smtClean="0">
                <a:solidFill>
                  <a:srgbClr val="FF0000"/>
                </a:solidFill>
              </a:rPr>
              <a:t>химических пищевых добавок</a:t>
            </a:r>
            <a:r>
              <a:rPr lang="ru-RU" sz="3500" dirty="0" smtClean="0"/>
              <a:t>;</a:t>
            </a:r>
          </a:p>
          <a:p>
            <a:r>
              <a:rPr lang="ru-RU" sz="3500" dirty="0"/>
              <a:t>о</a:t>
            </a:r>
            <a:r>
              <a:rPr lang="ru-RU" sz="3500" dirty="0" smtClean="0"/>
              <a:t>бразуется </a:t>
            </a:r>
            <a:r>
              <a:rPr lang="ru-RU" sz="3500" b="1" i="1" dirty="0" smtClean="0">
                <a:solidFill>
                  <a:srgbClr val="FF0000"/>
                </a:solidFill>
              </a:rPr>
              <a:t>акриламид</a:t>
            </a:r>
            <a:r>
              <a:rPr lang="ru-RU" sz="3500" dirty="0" smtClean="0"/>
              <a:t> – вещество, вызывающее </a:t>
            </a:r>
            <a:r>
              <a:rPr lang="ru-RU" sz="3500" b="1" i="1" dirty="0" smtClean="0">
                <a:solidFill>
                  <a:srgbClr val="FF0000"/>
                </a:solidFill>
              </a:rPr>
              <a:t>раковые болезни</a:t>
            </a:r>
            <a:r>
              <a:rPr lang="ru-RU" sz="3500" dirty="0" smtClean="0"/>
              <a:t>;</a:t>
            </a:r>
          </a:p>
          <a:p>
            <a:r>
              <a:rPr lang="ru-RU" sz="3500" b="1" i="1" dirty="0" smtClean="0"/>
              <a:t> </a:t>
            </a:r>
            <a:r>
              <a:rPr lang="ru-RU" sz="3500" b="1" i="1" dirty="0" smtClean="0">
                <a:solidFill>
                  <a:srgbClr val="FF0000"/>
                </a:solidFill>
              </a:rPr>
              <a:t>много</a:t>
            </a:r>
            <a:r>
              <a:rPr lang="ru-RU" sz="3500" dirty="0" smtClean="0"/>
              <a:t> </a:t>
            </a:r>
            <a:r>
              <a:rPr lang="ru-RU" sz="3500" b="1" i="1" dirty="0" smtClean="0">
                <a:solidFill>
                  <a:srgbClr val="FF0000"/>
                </a:solidFill>
              </a:rPr>
              <a:t>соли</a:t>
            </a:r>
            <a:r>
              <a:rPr lang="ru-RU" sz="3500" dirty="0"/>
              <a:t> </a:t>
            </a:r>
            <a:r>
              <a:rPr lang="ru-RU" sz="3500" dirty="0" smtClean="0"/>
              <a:t>(возможны болезни почек или суставов);</a:t>
            </a:r>
          </a:p>
          <a:p>
            <a:r>
              <a:rPr lang="ru-RU" sz="3500" b="1" i="1" dirty="0" smtClean="0"/>
              <a:t> </a:t>
            </a:r>
            <a:r>
              <a:rPr lang="ru-RU" sz="3500" b="1" i="1" dirty="0" smtClean="0">
                <a:solidFill>
                  <a:srgbClr val="FF0000"/>
                </a:solidFill>
              </a:rPr>
              <a:t>мало белков</a:t>
            </a:r>
            <a:r>
              <a:rPr lang="ru-RU" sz="3500" dirty="0"/>
              <a:t> </a:t>
            </a:r>
            <a:r>
              <a:rPr lang="ru-RU" sz="3500" dirty="0" smtClean="0"/>
              <a:t>(строительного материала клеток);</a:t>
            </a:r>
          </a:p>
          <a:p>
            <a:r>
              <a:rPr lang="ru-RU" sz="3500" b="1" i="1" dirty="0" smtClean="0"/>
              <a:t> </a:t>
            </a:r>
            <a:r>
              <a:rPr lang="ru-RU" sz="3500" b="1" i="1" dirty="0" smtClean="0">
                <a:solidFill>
                  <a:srgbClr val="FF0000"/>
                </a:solidFill>
              </a:rPr>
              <a:t>очень</a:t>
            </a:r>
            <a:r>
              <a:rPr lang="ru-RU" sz="3500" b="1" i="1" dirty="0" smtClean="0"/>
              <a:t> </a:t>
            </a:r>
            <a:r>
              <a:rPr lang="ru-RU" sz="3500" b="1" i="1" dirty="0" smtClean="0">
                <a:solidFill>
                  <a:srgbClr val="FF0000"/>
                </a:solidFill>
              </a:rPr>
              <a:t>много жиров </a:t>
            </a:r>
            <a:r>
              <a:rPr lang="ru-RU" sz="3500" dirty="0" smtClean="0"/>
              <a:t>(растительного масла низкого качества);</a:t>
            </a:r>
          </a:p>
          <a:p>
            <a:r>
              <a:rPr lang="ru-RU" sz="3500" dirty="0" smtClean="0"/>
              <a:t> </a:t>
            </a:r>
            <a:r>
              <a:rPr lang="ru-RU" sz="3500" b="1" i="1" dirty="0" smtClean="0">
                <a:solidFill>
                  <a:srgbClr val="FF0000"/>
                </a:solidFill>
              </a:rPr>
              <a:t>много углеводов </a:t>
            </a:r>
            <a:r>
              <a:rPr lang="ru-RU" sz="3500" dirty="0" smtClean="0"/>
              <a:t>(в основном – крахмала).</a:t>
            </a:r>
          </a:p>
          <a:p>
            <a:pPr marL="0" indent="0">
              <a:buNone/>
            </a:pPr>
            <a:r>
              <a:rPr lang="ru-RU" sz="3500" dirty="0" smtClean="0"/>
              <a:t>     У картофельных чипсов </a:t>
            </a:r>
            <a:r>
              <a:rPr lang="ru-RU" sz="3500" b="1" i="1" dirty="0" smtClean="0">
                <a:solidFill>
                  <a:srgbClr val="FF0000"/>
                </a:solidFill>
              </a:rPr>
              <a:t>очень высокая калорийность</a:t>
            </a:r>
            <a:r>
              <a:rPr lang="ru-RU" sz="3500" dirty="0" smtClean="0"/>
              <a:t>, что может привести к полноте или ожирению</a:t>
            </a:r>
            <a:r>
              <a:rPr lang="en-US" sz="3500" dirty="0" smtClean="0"/>
              <a:t>.</a:t>
            </a:r>
            <a:endParaRPr lang="ru-RU" sz="3500" b="1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250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ВЫВОДЫ по ПРОЕКТУ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318022"/>
            <a:ext cx="824786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1. Чипсы –  </a:t>
            </a:r>
            <a:r>
              <a:rPr lang="ru-RU" sz="4000" b="1" i="1" dirty="0" smtClean="0">
                <a:solidFill>
                  <a:srgbClr val="FF0000"/>
                </a:solidFill>
              </a:rPr>
              <a:t>не замена обычной, 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     домашней пище</a:t>
            </a:r>
            <a:r>
              <a:rPr lang="ru-RU" sz="4000" b="1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sz="4000" b="1" dirty="0" smtClean="0"/>
          </a:p>
          <a:p>
            <a:r>
              <a:rPr lang="ru-RU" sz="4000" b="1" dirty="0" smtClean="0"/>
              <a:t>2. Чипсы </a:t>
            </a:r>
            <a:r>
              <a:rPr lang="ru-RU" sz="4000" b="1" i="1" dirty="0" smtClean="0">
                <a:solidFill>
                  <a:srgbClr val="FF0000"/>
                </a:solidFill>
              </a:rPr>
              <a:t>содержат вредные              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     химические вещества</a:t>
            </a:r>
            <a:r>
              <a:rPr lang="ru-RU" sz="4000" b="1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sz="4000" b="1" dirty="0" smtClean="0"/>
          </a:p>
          <a:p>
            <a:r>
              <a:rPr lang="ru-RU" sz="4000" b="1" dirty="0" smtClean="0"/>
              <a:t>3. Чипсы </a:t>
            </a:r>
            <a:r>
              <a:rPr lang="ru-RU" sz="4000" b="1" i="1" dirty="0" smtClean="0">
                <a:solidFill>
                  <a:srgbClr val="FF0000"/>
                </a:solidFill>
              </a:rPr>
              <a:t>наносят вред здоровью</a:t>
            </a:r>
          </a:p>
          <a:p>
            <a:pPr marL="342900" indent="-342900" algn="ctr"/>
            <a:r>
              <a:rPr lang="ru-RU" sz="3600" b="1" i="1" dirty="0" smtClean="0">
                <a:solidFill>
                  <a:srgbClr val="FF0000"/>
                </a:solidFill>
              </a:rPr>
              <a:t>И    ПОЭТОМУ   ОТ   ЧИПСОВ </a:t>
            </a:r>
          </a:p>
          <a:p>
            <a:pPr marL="342900" indent="-342900" algn="ctr"/>
            <a:r>
              <a:rPr lang="ru-RU" sz="3600" b="1" i="1" dirty="0" smtClean="0">
                <a:solidFill>
                  <a:srgbClr val="FF0000"/>
                </a:solidFill>
              </a:rPr>
              <a:t>  НУЖНО    ОТКАЗАТЬСЯ!</a:t>
            </a:r>
          </a:p>
          <a:p>
            <a:pPr marL="342900" indent="-342900" algn="ctr">
              <a:buFont typeface="+mj-lt"/>
              <a:buAutoNum type="arabicPeriod"/>
            </a:pP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Цель и задачи учебного проекта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6512" y="764704"/>
            <a:ext cx="9429784" cy="561662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sz="51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5100" b="1" i="1" dirty="0" smtClean="0">
                <a:solidFill>
                  <a:srgbClr val="FF0000"/>
                </a:solidFill>
              </a:rPr>
              <a:t>Цель</a:t>
            </a:r>
            <a:r>
              <a:rPr lang="ru-RU" sz="5100" dirty="0" smtClean="0">
                <a:solidFill>
                  <a:srgbClr val="FF0000"/>
                </a:solidFill>
              </a:rPr>
              <a:t>:</a:t>
            </a:r>
            <a:r>
              <a:rPr lang="ru-RU" sz="5100" dirty="0" smtClean="0"/>
              <a:t> доказать с помощью разных исследований, что картофельные чипсы вредны для здоровья.</a:t>
            </a:r>
          </a:p>
          <a:p>
            <a:pPr marL="0" lvl="0" indent="0">
              <a:buNone/>
            </a:pPr>
            <a:endParaRPr lang="ru-RU" sz="5100" b="1" i="1" dirty="0" smtClean="0">
              <a:solidFill>
                <a:srgbClr val="FF0000"/>
              </a:solidFill>
              <a:ea typeface="+mj-ea"/>
              <a:cs typeface="+mj-cs"/>
            </a:endParaRPr>
          </a:p>
          <a:p>
            <a:pPr marL="0" lvl="0" indent="0">
              <a:buNone/>
            </a:pPr>
            <a:r>
              <a:rPr lang="ru-RU" sz="5100" b="1" i="1" dirty="0" smtClean="0">
                <a:solidFill>
                  <a:srgbClr val="FF0000"/>
                </a:solidFill>
                <a:ea typeface="+mj-ea"/>
                <a:cs typeface="+mj-cs"/>
              </a:rPr>
              <a:t>Задачи:</a:t>
            </a:r>
            <a:r>
              <a:rPr lang="ru-RU" sz="5100" b="1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</a:p>
          <a:p>
            <a:pPr marL="0" indent="0" fontAlgn="t">
              <a:buNone/>
            </a:pPr>
            <a:r>
              <a:rPr lang="ru-RU" sz="5100" dirty="0">
                <a:solidFill>
                  <a:prstClr val="black"/>
                </a:solidFill>
              </a:rPr>
              <a:t>1</a:t>
            </a:r>
            <a:r>
              <a:rPr lang="ru-RU" sz="5100" dirty="0" smtClean="0">
                <a:solidFill>
                  <a:prstClr val="black"/>
                </a:solidFill>
              </a:rPr>
              <a:t>. Выяснить состав чипсов:  химические добавки и  </a:t>
            </a:r>
            <a:r>
              <a:rPr lang="ru-RU" sz="5100" dirty="0">
                <a:solidFill>
                  <a:prstClr val="black"/>
                </a:solidFill>
              </a:rPr>
              <a:t>питательные вещества </a:t>
            </a:r>
            <a:r>
              <a:rPr lang="ru-RU" sz="5100" dirty="0" smtClean="0">
                <a:solidFill>
                  <a:prstClr val="black"/>
                </a:solidFill>
              </a:rPr>
              <a:t>чипсов.</a:t>
            </a:r>
            <a:endParaRPr lang="ru-RU" sz="51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5100" dirty="0" smtClean="0">
                <a:solidFill>
                  <a:prstClr val="black"/>
                </a:solidFill>
              </a:rPr>
              <a:t>3. Провести исследования. </a:t>
            </a:r>
          </a:p>
          <a:p>
            <a:pPr marL="0" lvl="0" indent="0">
              <a:buNone/>
            </a:pPr>
            <a:r>
              <a:rPr lang="ru-RU" sz="5100" dirty="0" smtClean="0">
                <a:solidFill>
                  <a:prstClr val="black"/>
                </a:solidFill>
              </a:rPr>
              <a:t>4. Подготовить </a:t>
            </a:r>
            <a:r>
              <a:rPr lang="ru-RU" sz="5100" dirty="0">
                <a:solidFill>
                  <a:prstClr val="black"/>
                </a:solidFill>
              </a:rPr>
              <a:t>таблицы с результатами </a:t>
            </a:r>
            <a:r>
              <a:rPr lang="ru-RU" sz="5100" dirty="0" smtClean="0">
                <a:solidFill>
                  <a:prstClr val="black"/>
                </a:solidFill>
              </a:rPr>
              <a:t>исследований.</a:t>
            </a:r>
            <a:endParaRPr lang="ru-RU" sz="51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5100" dirty="0" smtClean="0">
                <a:solidFill>
                  <a:prstClr val="black"/>
                </a:solidFill>
              </a:rPr>
              <a:t>5. Рассказать </a:t>
            </a:r>
            <a:r>
              <a:rPr lang="ru-RU" sz="5100" dirty="0">
                <a:solidFill>
                  <a:prstClr val="black"/>
                </a:solidFill>
              </a:rPr>
              <a:t>о проекте </a:t>
            </a:r>
            <a:r>
              <a:rPr lang="ru-RU" sz="5100" dirty="0" smtClean="0">
                <a:solidFill>
                  <a:prstClr val="black"/>
                </a:solidFill>
              </a:rPr>
              <a:t>ученикам из </a:t>
            </a:r>
            <a:r>
              <a:rPr lang="ru-RU" sz="5100" dirty="0">
                <a:solidFill>
                  <a:prstClr val="black"/>
                </a:solidFill>
              </a:rPr>
              <a:t>других </a:t>
            </a:r>
            <a:r>
              <a:rPr lang="ru-RU" sz="5100" dirty="0" smtClean="0">
                <a:solidFill>
                  <a:prstClr val="black"/>
                </a:solidFill>
              </a:rPr>
              <a:t>классов.</a:t>
            </a:r>
          </a:p>
          <a:p>
            <a:pPr marL="0" lvl="0" indent="0">
              <a:buNone/>
            </a:pPr>
            <a:r>
              <a:rPr lang="ru-RU" sz="5100" dirty="0" smtClean="0">
                <a:solidFill>
                  <a:prstClr val="black"/>
                </a:solidFill>
              </a:rPr>
              <a:t>6. Сделать </a:t>
            </a:r>
            <a:r>
              <a:rPr lang="ru-RU" sz="5100" dirty="0">
                <a:solidFill>
                  <a:prstClr val="black"/>
                </a:solidFill>
              </a:rPr>
              <a:t>выводы по </a:t>
            </a:r>
            <a:r>
              <a:rPr lang="ru-RU" sz="5100" dirty="0" smtClean="0">
                <a:solidFill>
                  <a:prstClr val="black"/>
                </a:solidFill>
              </a:rPr>
              <a:t>проекту.</a:t>
            </a:r>
            <a:endParaRPr lang="ru-RU" sz="51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560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38132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Выяснили состав чипсов: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600" dirty="0" smtClean="0"/>
              <a:t>1) </a:t>
            </a:r>
            <a:r>
              <a:rPr lang="ru-RU" dirty="0" smtClean="0"/>
              <a:t>химические добавки чипсов: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регулятор кислотности,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solidFill>
                  <a:srgbClr val="FF0000"/>
                </a:solidFill>
                <a:ea typeface="+mn-ea"/>
                <a:cs typeface="+mn-cs"/>
              </a:rPr>
              <a:t>ароматизаторы</a:t>
            </a:r>
            <a:r>
              <a:rPr lang="ru-RU" dirty="0" smtClean="0">
                <a:solidFill>
                  <a:srgbClr val="FF0000"/>
                </a:solidFill>
                <a:ea typeface="+mn-ea"/>
                <a:cs typeface="+mn-cs"/>
              </a:rPr>
              <a:t>,</a:t>
            </a:r>
            <a:br>
              <a:rPr lang="ru-RU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dirty="0" smtClean="0">
                <a:solidFill>
                  <a:srgbClr val="FF0000"/>
                </a:solidFill>
                <a:ea typeface="+mn-ea"/>
                <a:cs typeface="+mn-cs"/>
              </a:rPr>
              <a:t> красители, </a:t>
            </a:r>
            <a:br>
              <a:rPr lang="ru-RU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dirty="0" smtClean="0">
                <a:solidFill>
                  <a:srgbClr val="FF0000"/>
                </a:solidFill>
                <a:ea typeface="+mn-ea"/>
                <a:cs typeface="+mn-cs"/>
              </a:rPr>
              <a:t>усилители вкуса </a:t>
            </a:r>
            <a:br>
              <a:rPr lang="ru-RU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dirty="0" smtClean="0">
                <a:solidFill>
                  <a:prstClr val="black"/>
                </a:solidFill>
                <a:ea typeface="+mn-ea"/>
                <a:cs typeface="+mn-cs"/>
              </a:rPr>
              <a:t>2) </a:t>
            </a:r>
            <a:r>
              <a:rPr lang="ru-RU" dirty="0" smtClean="0"/>
              <a:t>пищевые вещества чипсов: 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соль, </a:t>
            </a:r>
            <a:r>
              <a:rPr lang="ru-RU" dirty="0" smtClean="0">
                <a:solidFill>
                  <a:srgbClr val="FF0000"/>
                </a:solidFill>
                <a:ea typeface="+mn-ea"/>
                <a:cs typeface="+mn-cs"/>
              </a:rPr>
              <a:t>белки</a:t>
            </a:r>
            <a:r>
              <a:rPr lang="ru-RU" dirty="0">
                <a:solidFill>
                  <a:srgbClr val="FF0000"/>
                </a:solidFill>
                <a:ea typeface="+mn-ea"/>
                <a:cs typeface="+mn-cs"/>
              </a:rPr>
              <a:t>, жиры, углеводы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480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5956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Химические пищевые добавки в чипсах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10945618"/>
              </p:ext>
            </p:extLst>
          </p:nvPr>
        </p:nvGraphicFramePr>
        <p:xfrm>
          <a:off x="125798" y="1737593"/>
          <a:ext cx="8892481" cy="5373782"/>
        </p:xfrm>
        <a:graphic>
          <a:graphicData uri="http://schemas.openxmlformats.org/drawingml/2006/table">
            <a:tbl>
              <a:tblPr firstRow="1" firstCol="1" bandRow="1"/>
              <a:tblGrid>
                <a:gridCol w="2411761"/>
                <a:gridCol w="2088232"/>
                <a:gridCol w="1530424"/>
                <a:gridCol w="1368152"/>
                <a:gridCol w="1493912"/>
              </a:tblGrid>
              <a:tr h="1167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Химические добавки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Формула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Lays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сыр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Pringles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Московский</a:t>
                      </a:r>
                      <a:r>
                        <a:rPr lang="ru-RU" sz="18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картофель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Регулятор </a:t>
                      </a: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кислотности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O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есть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есть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есть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Ароматизаторы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NaO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есть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есть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есть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7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Красители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NaO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S.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нет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есть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есть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3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Усилитель вкуса и аромата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NNaO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есть</a:t>
                      </a: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есть</a:t>
                      </a: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есть</a:t>
                      </a: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5097" y="908720"/>
            <a:ext cx="88582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994445"/>
            <a:ext cx="904875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786519"/>
            <a:ext cx="946905" cy="133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0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35" y="404672"/>
            <a:ext cx="9167850" cy="645332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092280" y="5949396"/>
            <a:ext cx="2051720" cy="90860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293096"/>
            <a:ext cx="8208912" cy="2564904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 кипящем масле образуется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АКРИЛАМИД</a:t>
            </a:r>
            <a:r>
              <a:rPr lang="ru-RU" sz="3200" dirty="0" smtClean="0">
                <a:solidFill>
                  <a:schemeClr val="tx1"/>
                </a:solidFill>
              </a:rPr>
              <a:t> –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</a:rPr>
              <a:t>о</a:t>
            </a:r>
            <a:r>
              <a:rPr lang="ru-RU" sz="3200" dirty="0" smtClean="0">
                <a:solidFill>
                  <a:schemeClr val="tx1"/>
                </a:solidFill>
              </a:rPr>
              <a:t>пасное </a:t>
            </a:r>
            <a:r>
              <a:rPr lang="ru-RU" sz="4000" b="1" dirty="0" smtClean="0">
                <a:solidFill>
                  <a:srgbClr val="FF0000"/>
                </a:solidFill>
              </a:rPr>
              <a:t>вещество, вызывающее раковые болезни.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835" y="0"/>
            <a:ext cx="9112165" cy="908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Для приготовления чипсов </a:t>
            </a:r>
          </a:p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л</a:t>
            </a:r>
            <a:r>
              <a:rPr lang="ru-RU" sz="3200" b="1" i="1" dirty="0" smtClean="0">
                <a:solidFill>
                  <a:srgbClr val="FF0000"/>
                </a:solidFill>
              </a:rPr>
              <a:t>омтики картофеля варят в  кипящем масле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462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Содержание </a:t>
            </a:r>
            <a:r>
              <a:rPr lang="ru-RU" sz="4000" b="1" i="1" dirty="0">
                <a:solidFill>
                  <a:srgbClr val="FF0000"/>
                </a:solidFill>
              </a:rPr>
              <a:t>акриламида</a:t>
            </a:r>
            <a:r>
              <a:rPr lang="ru-RU" sz="2800" b="1" dirty="0">
                <a:solidFill>
                  <a:prstClr val="black"/>
                </a:solidFill>
              </a:rPr>
              <a:t/>
            </a:r>
            <a:br>
              <a:rPr lang="ru-RU" sz="2800" b="1" dirty="0">
                <a:solidFill>
                  <a:prstClr val="black"/>
                </a:solidFill>
              </a:rPr>
            </a:br>
            <a:r>
              <a:rPr lang="ru-RU" sz="2800" b="1" dirty="0">
                <a:solidFill>
                  <a:prstClr val="black"/>
                </a:solidFill>
              </a:rPr>
              <a:t> в некоторых продуктах питания</a:t>
            </a:r>
            <a:br>
              <a:rPr lang="ru-RU" sz="2800" b="1" dirty="0">
                <a:solidFill>
                  <a:prstClr val="black"/>
                </a:solidFill>
              </a:rPr>
            </a:br>
            <a:r>
              <a:rPr lang="ru-RU" sz="2800" b="1" dirty="0">
                <a:solidFill>
                  <a:prstClr val="black"/>
                </a:solidFill>
              </a:rPr>
              <a:t> (по данным шведских учёных</a:t>
            </a:r>
            <a:r>
              <a:rPr lang="ru-RU" sz="2800" dirty="0">
                <a:solidFill>
                  <a:prstClr val="black"/>
                </a:solidFill>
              </a:rPr>
              <a:t>)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5543062"/>
              </p:ext>
            </p:extLst>
          </p:nvPr>
        </p:nvGraphicFramePr>
        <p:xfrm>
          <a:off x="0" y="1690306"/>
          <a:ext cx="9144000" cy="5346192"/>
        </p:xfrm>
        <a:graphic>
          <a:graphicData uri="http://schemas.openxmlformats.org/drawingml/2006/table">
            <a:tbl>
              <a:tblPr firstRow="1" firstCol="1" bandRow="1"/>
              <a:tblGrid>
                <a:gridCol w="5292080"/>
                <a:gridCol w="3851920"/>
              </a:tblGrid>
              <a:tr h="11717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продукта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Содержание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акриламида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(мкг на 100 г)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Ржаной хлеб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Кукурузные хлопья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Печенье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Крекеры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Картофель фри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(</a:t>
                      </a:r>
                      <a:r>
                        <a:rPr lang="en-US" sz="28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Mc</a:t>
                      </a:r>
                      <a:r>
                        <a:rPr lang="en-US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Donald</a:t>
                      </a: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’</a:t>
                      </a:r>
                      <a:r>
                        <a:rPr lang="en-US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36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Чипсы картофельные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379 – 755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614</a:t>
                      </a:r>
                      <a:endParaRPr lang="ru-RU" sz="3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9699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600"/>
            <a:ext cx="8229600" cy="1485880"/>
          </a:xfrm>
        </p:spPr>
        <p:txBody>
          <a:bodyPr>
            <a:noAutofit/>
          </a:bodyPr>
          <a:lstStyle/>
          <a:p>
            <a:pPr lvl="0"/>
            <a:r>
              <a:rPr lang="ru-RU" sz="36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6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Качество</a:t>
            </a:r>
            <a:r>
              <a:rPr lang="ru-RU" sz="36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водных вытяжек </a:t>
            </a:r>
            <a:r>
              <a:rPr lang="ru-RU" sz="36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6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из чипсов разных марок</a:t>
            </a:r>
            <a:br>
              <a:rPr lang="ru-RU" sz="36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6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оказалось разным:</a:t>
            </a:r>
            <a:r>
              <a:rPr lang="ru-RU" sz="3600" b="1" dirty="0" smtClean="0">
                <a:latin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</a:rPr>
            </a:b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7926943"/>
              </p:ext>
            </p:extLst>
          </p:nvPr>
        </p:nvGraphicFramePr>
        <p:xfrm>
          <a:off x="107505" y="1969685"/>
          <a:ext cx="8751346" cy="5158740"/>
        </p:xfrm>
        <a:graphic>
          <a:graphicData uri="http://schemas.openxmlformats.org/drawingml/2006/table">
            <a:tbl>
              <a:tblPr/>
              <a:tblGrid>
                <a:gridCol w="2880320"/>
                <a:gridCol w="2054602"/>
                <a:gridCol w="3816424"/>
              </a:tblGrid>
              <a:tr h="175005">
                <a:tc>
                  <a:txBody>
                    <a:bodyPr/>
                    <a:lstStyle/>
                    <a:p>
                      <a:pPr marR="6350" algn="ctr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Название</a:t>
                      </a:r>
                      <a:r>
                        <a:rPr lang="ru-RU" sz="2800" b="1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образца</a:t>
                      </a:r>
                      <a:endParaRPr lang="ru-RU" sz="2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0" algn="ctr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Качество 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водной</a:t>
                      </a:r>
                      <a:r>
                        <a:rPr lang="ru-RU" sz="2800" b="1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вытяжки</a:t>
                      </a:r>
                      <a:endParaRPr lang="ru-RU" sz="2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0" algn="ctr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Вывод</a:t>
                      </a:r>
                      <a:endParaRPr lang="ru-RU" sz="2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05">
                <a:tc>
                  <a:txBody>
                    <a:bodyPr/>
                    <a:lstStyle/>
                    <a:p>
                      <a:pPr marR="8890" algn="just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en-US" sz="2800" spc="-25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Lays</a:t>
                      </a:r>
                      <a:endParaRPr lang="ru-RU" sz="2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0" algn="just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Прозрачный </a:t>
                      </a: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0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Содержит растворимые 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вещества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- 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соли</a:t>
                      </a:r>
                      <a:endParaRPr lang="ru-RU" sz="2800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010">
                <a:tc>
                  <a:txBody>
                    <a:bodyPr/>
                    <a:lstStyle/>
                    <a:p>
                      <a:pPr marL="0" marR="889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Pringles</a:t>
                      </a:r>
                      <a:endParaRPr kumimoji="0" lang="ru-RU" sz="2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0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Очень мутный</a:t>
                      </a:r>
                    </a:p>
                    <a:p>
                      <a:pPr marR="6350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206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Содержит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 много нерастворимых веществ – химических добавок</a:t>
                      </a:r>
                      <a:endParaRPr lang="ru-RU" sz="2800" dirty="0">
                        <a:solidFill>
                          <a:srgbClr val="00206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05">
                <a:tc>
                  <a:txBody>
                    <a:bodyPr/>
                    <a:lstStyle/>
                    <a:p>
                      <a:pPr marL="0" marR="889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-35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Московский картофель</a:t>
                      </a:r>
                      <a:endParaRPr kumimoji="0" lang="ru-RU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R="8890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endParaRPr lang="ru-RU" sz="2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Прозрачный</a:t>
                      </a:r>
                    </a:p>
                    <a:p>
                      <a:pPr marR="6350" algn="just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Содержит растворимые вещества - 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соли</a:t>
                      </a:r>
                    </a:p>
                    <a:p>
                      <a:pPr marL="0" marR="635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solidFill>
                          <a:srgbClr val="C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5627" marR="656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61745" y="43934"/>
            <a:ext cx="6206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318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722" y="2833803"/>
            <a:ext cx="126206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9559" y="3933172"/>
            <a:ext cx="1438275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7342" y="5506385"/>
            <a:ext cx="944563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6491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340768"/>
          </a:xfrm>
        </p:spPr>
        <p:txBody>
          <a:bodyPr>
            <a:noAutofit/>
          </a:bodyPr>
          <a:lstStyle/>
          <a:p>
            <a:pPr lvl="0"/>
            <a:r>
              <a:rPr lang="ru-RU" sz="32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Содержание 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 пищевой соли </a:t>
            </a:r>
            <a:r>
              <a:rPr lang="ru-RU" sz="3200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2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 водных вытяжках</a:t>
            </a:r>
            <a:r>
              <a:rPr lang="ru-RU" sz="3200" dirty="0" smtClean="0">
                <a:latin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</a:rPr>
            </a:b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87201316"/>
              </p:ext>
            </p:extLst>
          </p:nvPr>
        </p:nvGraphicFramePr>
        <p:xfrm>
          <a:off x="611560" y="1008109"/>
          <a:ext cx="7715304" cy="3977181"/>
        </p:xfrm>
        <a:graphic>
          <a:graphicData uri="http://schemas.openxmlformats.org/drawingml/2006/table">
            <a:tbl>
              <a:tblPr/>
              <a:tblGrid>
                <a:gridCol w="3547447"/>
                <a:gridCol w="4167857"/>
              </a:tblGrid>
              <a:tr h="1080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Название</a:t>
                      </a:r>
                      <a:r>
                        <a:rPr lang="ru-RU" sz="2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образца</a:t>
                      </a:r>
                      <a:endParaRPr lang="ru-RU" sz="2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Содержание</a:t>
                      </a:r>
                      <a:r>
                        <a:rPr lang="ru-RU" sz="28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пищевой соли</a:t>
                      </a:r>
                      <a:endParaRPr lang="ru-RU" sz="2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3">
                <a:tc>
                  <a:txBody>
                    <a:bodyPr/>
                    <a:lstStyle/>
                    <a:p>
                      <a:pPr marR="8890" algn="just">
                        <a:spcAft>
                          <a:spcPts val="0"/>
                        </a:spcAft>
                      </a:pPr>
                      <a:r>
                        <a:rPr lang="en-US" sz="2800" spc="-25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Lays</a:t>
                      </a:r>
                      <a:endParaRPr lang="ru-RU" sz="2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Помутнение раствора,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есть соль</a:t>
                      </a:r>
                      <a:endParaRPr lang="ru-RU" sz="2800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R="8890"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+mj-lt"/>
                          <a:ea typeface="Times New Roman"/>
                          <a:cs typeface="Times New Roman"/>
                        </a:rPr>
                        <a:t>Pringles</a:t>
                      </a:r>
                      <a:endParaRPr lang="ru-RU" sz="2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Выпал осадок, много соли</a:t>
                      </a:r>
                      <a:endParaRPr lang="ru-RU" sz="2800" dirty="0">
                        <a:solidFill>
                          <a:srgbClr val="00206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6861">
                <a:tc>
                  <a:txBody>
                    <a:bodyPr/>
                    <a:lstStyle/>
                    <a:p>
                      <a:pPr marL="0" marR="889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-35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Московский </a:t>
                      </a:r>
                    </a:p>
                    <a:p>
                      <a:pPr marL="0" marR="889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-35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картофель</a:t>
                      </a:r>
                      <a:endParaRPr lang="ru-RU" sz="2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Помутнение раствора, 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/>
                        </a:rPr>
                        <a:t>есть соль</a:t>
                      </a:r>
                      <a:endParaRPr lang="ru-RU" sz="2800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6677" marR="666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9919" y="2296093"/>
            <a:ext cx="1438275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229200"/>
            <a:ext cx="7704856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Лишняя пищевая соль вредна – это может вызвать болезни почек или суставов!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8103" y="1700809"/>
            <a:ext cx="1262063" cy="1381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6852" y="3717032"/>
            <a:ext cx="944563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8570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749</Words>
  <Application>Microsoft Office PowerPoint</Application>
  <PresentationFormat>Экран (4:3)</PresentationFormat>
  <Paragraphs>228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Тема Office</vt:lpstr>
      <vt:lpstr>6_Тема Office</vt:lpstr>
      <vt:lpstr>1_Тема Office</vt:lpstr>
      <vt:lpstr>2_Тема Office</vt:lpstr>
      <vt:lpstr>3_Тема Office</vt:lpstr>
      <vt:lpstr>4_Тема Office</vt:lpstr>
      <vt:lpstr>7_Тема Office</vt:lpstr>
      <vt:lpstr>9_Тема Office</vt:lpstr>
      <vt:lpstr>Учебный проект </vt:lpstr>
      <vt:lpstr>Проблема учебного проекта</vt:lpstr>
      <vt:lpstr>Цель и задачи учебного проекта</vt:lpstr>
      <vt:lpstr>        Выяснили состав чипсов:  1) химические добавки чипсов: регулятор кислотности, ароматизаторы,  красители,  усилители вкуса   2) пищевые вещества чипсов:  соль, белки, жиры, углеводы </vt:lpstr>
      <vt:lpstr>Химические пищевые добавки в чипсах</vt:lpstr>
      <vt:lpstr>Слайд 6</vt:lpstr>
      <vt:lpstr>Содержание акриламида  в некоторых продуктах питания  (по данным шведских учёных)</vt:lpstr>
      <vt:lpstr> Качество водных вытяжек  из чипсов разных марок оказалось разным: </vt:lpstr>
      <vt:lpstr>Содержание  пищевой соли  в водных вытяжках </vt:lpstr>
      <vt:lpstr>Слайд 10</vt:lpstr>
      <vt:lpstr>Мы сосчитали, что  белков в чипсах очень мало:</vt:lpstr>
      <vt:lpstr>Содержание жиров  в разных марках чипсов </vt:lpstr>
      <vt:lpstr>Мы сосчитали, что  жиров в чипсах очень много:</vt:lpstr>
      <vt:lpstr>Мы выяснили качество жиров  (растительного масла) в чипсах</vt:lpstr>
      <vt:lpstr>Мы сосчитали, что  углеводов в чипсах очень много:</vt:lpstr>
      <vt:lpstr>Мы выяснили качество углеводов  (натуральный картофель или крахмал)  в чипсах</vt:lpstr>
      <vt:lpstr>Содержание крахмала  в водных вытяжках </vt:lpstr>
      <vt:lpstr>Вопросы: </vt:lpstr>
      <vt:lpstr>Слайд 19</vt:lpstr>
      <vt:lpstr>Чипсы из картофеля быстро восполняют затраченную человеком энергию, но обладают   повышенной калорийностью!</vt:lpstr>
      <vt:lpstr>Результаты исследований</vt:lpstr>
      <vt:lpstr>ВЫВОДЫ по ПРОЕКТУ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Чипсыпрезент</dc:title>
  <dc:creator>avpea</dc:creator>
  <cp:lastModifiedBy>Пользователь Windows</cp:lastModifiedBy>
  <cp:revision>72</cp:revision>
  <cp:lastPrinted>2017-06-07T10:10:55Z</cp:lastPrinted>
  <dcterms:created xsi:type="dcterms:W3CDTF">2014-11-24T16:04:43Z</dcterms:created>
  <dcterms:modified xsi:type="dcterms:W3CDTF">2017-09-21T19:08:29Z</dcterms:modified>
</cp:coreProperties>
</file>