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2" r:id="rId5"/>
    <p:sldId id="260" r:id="rId6"/>
    <p:sldId id="259" r:id="rId7"/>
    <p:sldId id="266" r:id="rId8"/>
    <p:sldId id="269" r:id="rId9"/>
    <p:sldId id="274" r:id="rId10"/>
    <p:sldId id="275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" y="0"/>
            <a:ext cx="91269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1268760"/>
            <a:ext cx="6264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СМОТР-КОНКУРС МЕТОДИЧЕСКИХ РАЗРАБОТОК ПО ЭКОЛОГИЧЕСКОМУ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ВОСПИТАНИЮ</a:t>
            </a:r>
          </a:p>
          <a:p>
            <a:pPr algn="ctr"/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«МИР, В КОТОРОМ Я ЖИВУ»</a:t>
            </a:r>
            <a:b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 </a:t>
            </a:r>
            <a:b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105835"/>
            <a:ext cx="79208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ПРОЕКТ: </a:t>
            </a:r>
          </a:p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«Красивое  из ненужного…..»</a:t>
            </a:r>
            <a:endParaRPr lang="ru-RU" sz="40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Gungsuh" pitchFamily="18" charset="-127"/>
              <a:ea typeface="Gungsuh" pitchFamily="18" charset="-127"/>
            </a:endParaRPr>
          </a:p>
          <a:p>
            <a:r>
              <a:rPr lang="ru-RU" sz="4000" b="1" i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Gungsuh" pitchFamily="18" charset="-127"/>
                <a:ea typeface="Gungsuh" pitchFamily="18" charset="-127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237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Результат    проекта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557972"/>
            <a:ext cx="842493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itchFamily="2" charset="0"/>
              </a:rPr>
              <a:t>В результате проведенных исследований по применению твердых  отходов в  быту, продлевая жизнь пластиковым бутылкам, </a:t>
            </a:r>
            <a:r>
              <a:rPr lang="ru-RU" dirty="0" err="1">
                <a:latin typeface="Segoe Print" pitchFamily="2" charset="0"/>
              </a:rPr>
              <a:t>тетрапакам</a:t>
            </a:r>
            <a:r>
              <a:rPr lang="ru-RU" dirty="0">
                <a:latin typeface="Segoe Print" pitchFamily="2" charset="0"/>
              </a:rPr>
              <a:t>, консервным банкам и другому упаковочному материалу, мы сделали следующие выводы, подтвердив свою гипотезу:  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экономический (экономить семейный бюджет, создавая своими руками необычные поделки, которые могут порадовать родных и близких);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эстетический (получаем удовольствие, создавая различные изделия своими руками);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экологический (продлевая срок использования пластиковых бутылок и другого упаковочного материала, мы не засоряем окружающую среду!)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 </a:t>
            </a:r>
            <a:r>
              <a:rPr lang="ru-RU" b="1" dirty="0" smtClean="0">
                <a:latin typeface="Segoe Print" pitchFamily="2" charset="0"/>
              </a:rPr>
              <a:t>Результатом  </a:t>
            </a:r>
            <a:r>
              <a:rPr lang="ru-RU" b="1" dirty="0">
                <a:latin typeface="Segoe Print" pitchFamily="2" charset="0"/>
              </a:rPr>
              <a:t>нашего  семейного  экологического  проекта  стали  поделки  из  упаковок. </a:t>
            </a:r>
            <a:endParaRPr lang="ru-RU" b="1" dirty="0" smtClean="0">
              <a:latin typeface="Segoe Print" pitchFamily="2" charset="0"/>
            </a:endParaRPr>
          </a:p>
          <a:p>
            <a:r>
              <a:rPr lang="ru-RU" b="1" u="sng" dirty="0" smtClean="0">
                <a:latin typeface="Segoe Print" pitchFamily="2" charset="0"/>
              </a:rPr>
              <a:t>Вывод</a:t>
            </a:r>
            <a:r>
              <a:rPr lang="ru-RU" b="1" u="sng" dirty="0">
                <a:latin typeface="Segoe Print" pitchFamily="2" charset="0"/>
              </a:rPr>
              <a:t>:</a:t>
            </a:r>
          </a:p>
          <a:p>
            <a:r>
              <a:rPr lang="ru-RU" dirty="0">
                <a:latin typeface="Segoe Print" pitchFamily="2" charset="0"/>
              </a:rPr>
              <a:t>Научиться делать игрушки своими руками совсем просто. Если каждый из нас в своей жизни, не выбросит несколько упаковочных коробок, а найдет им второе  применение,  наш окружающий  мир станет  чище.</a:t>
            </a:r>
          </a:p>
          <a:p>
            <a:r>
              <a:rPr lang="ru-RU" dirty="0">
                <a:latin typeface="Segoe Print" pitchFamily="2" charset="0"/>
              </a:rPr>
              <a:t>Воплощая свои замыслы и идеи  при изготовлении различных поделок, я открыл для себя новый мир – мир чистоты и доброты. </a:t>
            </a:r>
          </a:p>
          <a:p>
            <a:r>
              <a:rPr lang="ru-RU" dirty="0">
                <a:latin typeface="Segoe Print" pitchFamily="2" charset="0"/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1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ИСПОЛЬЗОВАННЫЕ ИСТОЧНИКИ: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36712"/>
            <a:ext cx="77768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1.М.А.Ступницкая. Что такое учебный проект?. М. «Первое сентября» 2010г</a:t>
            </a:r>
            <a:endParaRPr lang="ru-RU" dirty="0">
              <a:latin typeface="Segoe Print" pitchFamily="2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2.Загороднюк  </a:t>
            </a: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В.П., Хацкевич  В.Я. Вторичное  использование  пластиковых  емкостей.</a:t>
            </a:r>
            <a:endParaRPr lang="ru-RU" dirty="0">
              <a:latin typeface="Segoe Print" pitchFamily="2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    Школа  и  производство, № 3, 1998.</a:t>
            </a:r>
            <a:endParaRPr lang="ru-RU" dirty="0">
              <a:latin typeface="Segoe Print" pitchFamily="2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lang="ru-RU" dirty="0" err="1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Цамуталина</a:t>
            </a: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 Е.Е. 100 поделок  из  ненужных  вещей.- Ярославль: Академия развития,</a:t>
            </a:r>
            <a:endParaRPr lang="ru-RU" dirty="0">
              <a:latin typeface="Segoe Print" pitchFamily="2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     1999</a:t>
            </a:r>
            <a:r>
              <a:rPr lang="ru-RU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Segoe Print" pitchFamily="2" charset="0"/>
              </a:rPr>
              <a:t> </a:t>
            </a:r>
            <a:r>
              <a:rPr lang="ru-RU" b="1" dirty="0">
                <a:latin typeface="Segoe Print" pitchFamily="2" charset="0"/>
              </a:rPr>
              <a:t>ИНТЕРНЕТ – РЕСУРСЫ</a:t>
            </a:r>
            <a:br>
              <a:rPr lang="ru-RU" b="1" dirty="0">
                <a:latin typeface="Segoe Print" pitchFamily="2" charset="0"/>
              </a:rPr>
            </a:br>
            <a:r>
              <a:rPr lang="ru-RU" b="1" dirty="0">
                <a:latin typeface="Segoe Print" pitchFamily="2" charset="0"/>
              </a:rPr>
              <a:t> 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en-US" dirty="0">
                <a:latin typeface="Segoe Print" pitchFamily="2" charset="0"/>
              </a:rPr>
              <a:t>1</a:t>
            </a:r>
            <a:r>
              <a:rPr lang="ru-RU" dirty="0">
                <a:latin typeface="Segoe Print" pitchFamily="2" charset="0"/>
              </a:rPr>
              <a:t>.  </a:t>
            </a:r>
            <a:r>
              <a:rPr lang="en-US" dirty="0" err="1">
                <a:latin typeface="Segoe Print" pitchFamily="2" charset="0"/>
              </a:rPr>
              <a:t>dushka</a:t>
            </a:r>
            <a:r>
              <a:rPr lang="ru-RU" dirty="0">
                <a:latin typeface="Segoe Print" pitchFamily="2" charset="0"/>
              </a:rPr>
              <a:t>–</a:t>
            </a:r>
            <a:r>
              <a:rPr lang="en-US" dirty="0">
                <a:latin typeface="Segoe Print" pitchFamily="2" charset="0"/>
              </a:rPr>
              <a:t>li</a:t>
            </a:r>
            <a:r>
              <a:rPr lang="ru-RU" dirty="0">
                <a:latin typeface="Segoe Print" pitchFamily="2" charset="0"/>
              </a:rPr>
              <a:t>.</a:t>
            </a:r>
            <a:r>
              <a:rPr lang="en-US" dirty="0" err="1">
                <a:latin typeface="Segoe Print" pitchFamily="2" charset="0"/>
              </a:rPr>
              <a:t>ru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 </a:t>
            </a:r>
            <a:br>
              <a:rPr lang="ru-RU" dirty="0">
                <a:latin typeface="Segoe Print" pitchFamily="2" charset="0"/>
              </a:rPr>
            </a:br>
            <a:r>
              <a:rPr lang="en-US" dirty="0">
                <a:latin typeface="Segoe Print" pitchFamily="2" charset="0"/>
              </a:rPr>
              <a:t>2</a:t>
            </a:r>
            <a:r>
              <a:rPr lang="ru-RU" dirty="0">
                <a:latin typeface="Segoe Print" pitchFamily="2" charset="0"/>
              </a:rPr>
              <a:t>.  </a:t>
            </a:r>
            <a:r>
              <a:rPr lang="en-US" dirty="0" err="1">
                <a:latin typeface="Segoe Print" pitchFamily="2" charset="0"/>
              </a:rPr>
              <a:t>igrushki</a:t>
            </a:r>
            <a:r>
              <a:rPr lang="ru-RU" dirty="0">
                <a:latin typeface="Segoe Print" pitchFamily="2" charset="0"/>
              </a:rPr>
              <a:t>–</a:t>
            </a:r>
            <a:r>
              <a:rPr lang="en-US" dirty="0" err="1">
                <a:latin typeface="Segoe Print" pitchFamily="2" charset="0"/>
              </a:rPr>
              <a:t>svoimi</a:t>
            </a:r>
            <a:r>
              <a:rPr lang="ru-RU" dirty="0">
                <a:latin typeface="Segoe Print" pitchFamily="2" charset="0"/>
              </a:rPr>
              <a:t>–</a:t>
            </a:r>
            <a:r>
              <a:rPr lang="en-US" dirty="0" err="1">
                <a:latin typeface="Segoe Print" pitchFamily="2" charset="0"/>
              </a:rPr>
              <a:t>rukami</a:t>
            </a:r>
            <a:r>
              <a:rPr lang="ru-RU" dirty="0">
                <a:latin typeface="Segoe Print" pitchFamily="2" charset="0"/>
              </a:rPr>
              <a:t>.</a:t>
            </a:r>
            <a:r>
              <a:rPr lang="en-US" dirty="0" err="1">
                <a:latin typeface="Segoe Print" pitchFamily="2" charset="0"/>
              </a:rPr>
              <a:t>ru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 </a:t>
            </a:r>
            <a:br>
              <a:rPr lang="ru-RU" dirty="0">
                <a:latin typeface="Segoe Print" pitchFamily="2" charset="0"/>
              </a:rPr>
            </a:br>
            <a:r>
              <a:rPr lang="en-US" dirty="0">
                <a:latin typeface="Segoe Print" pitchFamily="2" charset="0"/>
              </a:rPr>
              <a:t>3.podelki.boxter.org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en-US" dirty="0">
                <a:latin typeface="Segoe Print" pitchFamily="2" charset="0"/>
              </a:rPr>
              <a:t> 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en-US" dirty="0">
                <a:latin typeface="Segoe Print" pitchFamily="2" charset="0"/>
              </a:rPr>
              <a:t>4.  prosto–deti.ru</a:t>
            </a: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> </a:t>
            </a:r>
            <a:br>
              <a:rPr lang="ru-RU" dirty="0">
                <a:latin typeface="Segoe Print" pitchFamily="2" charset="0"/>
              </a:rPr>
            </a:br>
            <a:r>
              <a:rPr lang="ru-RU" dirty="0">
                <a:latin typeface="Segoe Print" pitchFamily="2" charset="0"/>
              </a:rPr>
              <a:t/>
            </a:r>
            <a:br>
              <a:rPr lang="ru-RU" dirty="0">
                <a:latin typeface="Segoe Print" pitchFamily="2" charset="0"/>
              </a:rPr>
            </a:br>
            <a:endParaRPr lang="ru-RU" dirty="0" smtClean="0"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Segoe Print" pitchFamily="2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00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268761"/>
            <a:ext cx="7200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ru-RU" sz="2400" dirty="0" smtClean="0">
              <a:latin typeface="Segoe Print" pitchFamily="2" charset="0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2400" dirty="0">
              <a:latin typeface="Segoe Print" pitchFamily="2" charset="0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Segoe Print" pitchFamily="2" charset="0"/>
                <a:ea typeface="Times New Roman"/>
                <a:cs typeface="Times New Roman"/>
              </a:rPr>
              <a:t>Бытовые </a:t>
            </a:r>
            <a:r>
              <a:rPr lang="ru-RU" sz="2400" dirty="0">
                <a:latin typeface="Segoe Print" pitchFamily="2" charset="0"/>
                <a:ea typeface="Times New Roman"/>
                <a:cs typeface="Times New Roman"/>
              </a:rPr>
              <a:t>отходы в виде упаковочного  материала загрязняют окружающую среду. Большая их часть не разлагается в естественных  условиях  или  имеет  очень  длительный  срок  разложения. Чтобы  сделать  окружающую  среду  более  чистой, нужно  уменьшить  количество  выбрасываемых  упаковок, а для этого им  надо  дать  новую  жизнь.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6672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    Актуальность  </a:t>
            </a:r>
            <a:r>
              <a:rPr lang="ru-RU" sz="3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6295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906979"/>
            <a:ext cx="8640960" cy="827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Segoe Print" pitchFamily="2" charset="0"/>
              </a:rPr>
              <a:t>Если  </a:t>
            </a:r>
            <a:r>
              <a:rPr lang="ru-RU" sz="2800" dirty="0">
                <a:latin typeface="Segoe Print" pitchFamily="2" charset="0"/>
              </a:rPr>
              <a:t>бытовые  упаковочные  отходы  загрязняют  окружающую среду, то необходимо использовать  их  вторично  в  виде  полезных </a:t>
            </a:r>
            <a:r>
              <a:rPr lang="ru-RU" sz="2800" dirty="0" smtClean="0">
                <a:latin typeface="Segoe Print" pitchFamily="2" charset="0"/>
              </a:rPr>
              <a:t>вещей.</a:t>
            </a:r>
            <a:r>
              <a:rPr lang="ru-RU" sz="2800" dirty="0">
                <a:latin typeface="Segoe Print" pitchFamily="2" charset="0"/>
              </a:rPr>
              <a:t> Если  бытовые  упаковочные  отходы  загрязняют  окружающую среду, то необходимо использовать  их  вторично  в  виде  полезных вещей</a:t>
            </a:r>
            <a:r>
              <a:rPr lang="ru-RU" sz="2800" dirty="0" smtClean="0">
                <a:latin typeface="Segoe Print" pitchFamily="2" charset="0"/>
              </a:rPr>
              <a:t>.</a:t>
            </a:r>
            <a:r>
              <a:rPr lang="ru-RU" sz="2800" dirty="0">
                <a:latin typeface="Segoe Print" pitchFamily="2" charset="0"/>
              </a:rPr>
              <a:t> Определить  состав  и  количество  бытовых  упаковок, накопившихся в семье за неделю; научиться находить применение  разным  упаковкам  после  их  первичного  использования.</a:t>
            </a:r>
          </a:p>
          <a:p>
            <a:endParaRPr lang="ru-RU" sz="2800" dirty="0" smtClean="0">
              <a:latin typeface="Segoe Print" pitchFamily="2" charset="0"/>
            </a:endParaRPr>
          </a:p>
          <a:p>
            <a:r>
              <a:rPr lang="ru-RU" sz="2800" dirty="0">
                <a:latin typeface="Segoe Print" pitchFamily="2" charset="0"/>
              </a:rPr>
              <a:t/>
            </a:r>
            <a:br>
              <a:rPr lang="ru-RU" sz="2800" dirty="0">
                <a:latin typeface="Segoe Print" pitchFamily="2" charset="0"/>
              </a:rPr>
            </a:br>
            <a:r>
              <a:rPr lang="ru-RU" sz="2800" dirty="0">
                <a:latin typeface="Segoe Print" pitchFamily="2" charset="0"/>
              </a:rPr>
              <a:t> </a:t>
            </a:r>
            <a:br>
              <a:rPr lang="ru-RU" sz="2800" dirty="0">
                <a:latin typeface="Segoe Print" pitchFamily="2" charset="0"/>
              </a:rPr>
            </a:br>
            <a:endParaRPr lang="ru-RU" sz="2800" dirty="0">
              <a:latin typeface="Segoe Print" pitchFamily="2" charset="0"/>
            </a:endParaRPr>
          </a:p>
          <a:p>
            <a:r>
              <a:rPr lang="ru-RU" sz="2800" dirty="0">
                <a:latin typeface="Segoe Print" pitchFamily="2" charset="0"/>
              </a:rPr>
              <a:t/>
            </a:r>
            <a:br>
              <a:rPr lang="ru-RU" sz="2800" dirty="0">
                <a:latin typeface="Segoe Print" pitchFamily="2" charset="0"/>
              </a:rPr>
            </a:br>
            <a:r>
              <a:rPr lang="ru-RU" sz="2800" dirty="0">
                <a:latin typeface="Segoe Print" pitchFamily="2" charset="0"/>
              </a:rPr>
              <a:t> </a:t>
            </a:r>
            <a:br>
              <a:rPr lang="ru-RU" sz="2800" dirty="0">
                <a:latin typeface="Segoe Print" pitchFamily="2" charset="0"/>
              </a:rPr>
            </a:br>
            <a:endParaRPr lang="ru-RU" sz="2800" dirty="0"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60648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Гипотеза  и цель проекта</a:t>
            </a:r>
            <a:endParaRPr lang="ru-RU" sz="3600" b="1" i="1" dirty="0">
              <a:solidFill>
                <a:schemeClr val="accent6">
                  <a:lumMod val="20000"/>
                  <a:lumOff val="80000"/>
                </a:schemeClr>
              </a:solidFill>
              <a:latin typeface="Gungsuh" pitchFamily="18" charset="-127"/>
              <a:ea typeface="Gungsuh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03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050995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Segoe Print" pitchFamily="2" charset="0"/>
              </a:rPr>
              <a:t>1. Изучить литературу  и  </a:t>
            </a:r>
            <a:r>
              <a:rPr lang="ru-RU" sz="2400" dirty="0" err="1">
                <a:latin typeface="Segoe Print" pitchFamily="2" charset="0"/>
              </a:rPr>
              <a:t>интернет-ресурсы</a:t>
            </a:r>
            <a:r>
              <a:rPr lang="ru-RU" sz="2400" dirty="0">
                <a:latin typeface="Segoe Print" pitchFamily="2" charset="0"/>
              </a:rPr>
              <a:t>  по теме проекта.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2. Собрать коллекцию разных упаковок</a:t>
            </a:r>
            <a:r>
              <a:rPr lang="ru-RU" sz="2400" dirty="0" smtClean="0">
                <a:latin typeface="Segoe Print" pitchFamily="2" charset="0"/>
              </a:rPr>
              <a:t>,.</a:t>
            </a:r>
            <a:r>
              <a:rPr lang="ru-RU" sz="2400" dirty="0">
                <a:latin typeface="Segoe Print" pitchFamily="2" charset="0"/>
              </a:rPr>
              <a:t/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3. Рассортировать    упаковки   по   категориям,  взвесить  их, 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    занести данные в таблицу.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4. Способствовать    уменьшению  загрязнения  окружающей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    среды   бытовыми   упаковками,  дав им  вторую жизнь в виде 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>    различных поделок.</a:t>
            </a:r>
            <a:br>
              <a:rPr lang="ru-RU" sz="2400" dirty="0">
                <a:latin typeface="Segoe Print" pitchFamily="2" charset="0"/>
              </a:rPr>
            </a:br>
            <a:r>
              <a:rPr lang="ru-RU" sz="2000" dirty="0"/>
              <a:t> </a:t>
            </a:r>
            <a:r>
              <a:rPr lang="ru-RU" sz="1050" dirty="0"/>
              <a:t/>
            </a:r>
            <a:br>
              <a:rPr lang="ru-RU" sz="1050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04664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egoe Print" pitchFamily="2" charset="0"/>
                <a:ea typeface="Gungsuh" pitchFamily="18" charset="-127"/>
              </a:rPr>
              <a:t>     </a:t>
            </a:r>
            <a:r>
              <a:rPr lang="ru-RU" sz="36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Задачи  </a:t>
            </a:r>
            <a:r>
              <a:rPr lang="ru-RU" sz="36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4506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917431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Segoe Print" pitchFamily="2" charset="0"/>
              </a:rPr>
              <a:t>эксперимент, анализ,  сбор информации  из  книг, журналов, интернет - ресурсов,  обобщение.</a:t>
            </a:r>
            <a:br>
              <a:rPr lang="ru-RU" sz="2400" dirty="0">
                <a:latin typeface="Segoe Print" pitchFamily="2" charset="0"/>
              </a:rPr>
            </a:br>
            <a:r>
              <a:rPr lang="ru-RU" sz="2400" dirty="0">
                <a:latin typeface="Segoe Print" pitchFamily="2" charset="0"/>
              </a:rPr>
              <a:t/>
            </a:r>
            <a:br>
              <a:rPr lang="ru-RU" sz="2400" dirty="0">
                <a:latin typeface="Segoe Print" pitchFamily="2" charset="0"/>
              </a:rPr>
            </a:br>
            <a:endParaRPr lang="ru-RU" sz="2400" dirty="0"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32656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Используемые методы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-79653"/>
            <a:ext cx="8496944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Segoe Print" pitchFamily="2" charset="0"/>
              </a:rPr>
              <a:t>ВВЕДЕНИЕ</a:t>
            </a:r>
            <a:endParaRPr lang="ru-RU" b="1" dirty="0">
              <a:latin typeface="Segoe Print" pitchFamily="2" charset="0"/>
            </a:endParaRPr>
          </a:p>
          <a:p>
            <a:r>
              <a:rPr lang="ru-RU" sz="1400" dirty="0" smtClean="0">
                <a:latin typeface="Segoe Print" pitchFamily="2" charset="0"/>
              </a:rPr>
              <a:t>Человеку  </a:t>
            </a:r>
            <a:r>
              <a:rPr lang="ru-RU" sz="1400" dirty="0">
                <a:latin typeface="Segoe Print" pitchFamily="2" charset="0"/>
              </a:rPr>
              <a:t>в  процессе жизни  свойственно  оставлять  за  собой  всевозможный  мусор  и  различные  отходы. 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Проблема  мусора  в  последние  годы  выдвинулась  среди  прочих  экологических  проблем  на  первое  место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Увеличение количества бытовых отходов связано  со  следующими причинами: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-  рост  производства  товаров  массового  потребления одноразового использования;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-  увеличение  количества  упаковки;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-  повышение  уровня  жизни,  позволяющее  пригодные  к  Использованию  вещи  заменить  новыми.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Большая  часть  бытового  мусора  не  разлагается  в  естественных  условиях  или  имеет  очень  длительный  срок  разложения. 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Многое  из  этого  мусора  может  получить  новое  применение, став  основой  для  оригинальной  поделки. А  если  меньше  выбрасывать  мусора, значит и окружающая  среда  будет  более  экологически  чистой.</a:t>
            </a:r>
            <a:br>
              <a:rPr lang="ru-RU" sz="1400" dirty="0">
                <a:latin typeface="Segoe Print" pitchFamily="2" charset="0"/>
              </a:rPr>
            </a:br>
            <a:r>
              <a:rPr lang="ru-RU" sz="1400" dirty="0">
                <a:latin typeface="Segoe Print" pitchFamily="2" charset="0"/>
              </a:rPr>
              <a:t>Так  родилась идея моего  проекта – дать  вторую  жизнь  использованным  упаковкам.</a:t>
            </a:r>
          </a:p>
        </p:txBody>
      </p:sp>
    </p:spTree>
    <p:extLst>
      <p:ext uri="{BB962C8B-B14F-4D97-AF65-F5344CB8AC3E}">
        <p14:creationId xmlns:p14="http://schemas.microsoft.com/office/powerpoint/2010/main" val="90303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96752"/>
            <a:ext cx="784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Segoe Print" pitchFamily="2" charset="0"/>
              </a:rPr>
              <a:t>На  подготовительном  этапе  осуществления  проекта  я  решила  провести  эксперимент  и  узнать,  сколько  упаковочного  мусора  выбрасывает семья  за  неделю. Для  этого  провели  исследование:  в  течение  недели  собирали  упаковки  раздельно  в  4  пакета: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бумажные  отходы;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стекло;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металл;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синтетические  материалы.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Опыт  проводился  с  4 по  9  февраля.  Мусор  собирала  семья  из  4 человек.  За неделю у  нас  получились  следующие  результаты:</a:t>
            </a:r>
            <a:br>
              <a:rPr lang="ru-RU" dirty="0" smtClean="0">
                <a:latin typeface="Segoe Print" pitchFamily="2" charset="0"/>
              </a:rPr>
            </a:br>
            <a:r>
              <a:rPr lang="ru-RU" u="sng" dirty="0" smtClean="0">
                <a:latin typeface="Segoe Print" pitchFamily="2" charset="0"/>
              </a:rPr>
              <a:t>Бумажные  отходы</a:t>
            </a:r>
            <a:r>
              <a:rPr lang="ru-RU" dirty="0" smtClean="0">
                <a:latin typeface="Segoe Print" pitchFamily="2" charset="0"/>
              </a:rPr>
              <a:t/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1,5  кг</a:t>
            </a:r>
            <a:br>
              <a:rPr lang="ru-RU" dirty="0" smtClean="0">
                <a:latin typeface="Segoe Print" pitchFamily="2" charset="0"/>
              </a:rPr>
            </a:br>
            <a:r>
              <a:rPr lang="ru-RU" u="sng" dirty="0" smtClean="0">
                <a:latin typeface="Segoe Print" pitchFamily="2" charset="0"/>
              </a:rPr>
              <a:t>Стекло</a:t>
            </a:r>
            <a:r>
              <a:rPr lang="ru-RU" dirty="0" smtClean="0">
                <a:latin typeface="Segoe Print" pitchFamily="2" charset="0"/>
              </a:rPr>
              <a:t/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2  кг</a:t>
            </a:r>
            <a:br>
              <a:rPr lang="ru-RU" dirty="0" smtClean="0">
                <a:latin typeface="Segoe Print" pitchFamily="2" charset="0"/>
              </a:rPr>
            </a:br>
            <a:r>
              <a:rPr lang="ru-RU" u="sng" dirty="0" smtClean="0">
                <a:latin typeface="Segoe Print" pitchFamily="2" charset="0"/>
              </a:rPr>
              <a:t>Металл</a:t>
            </a:r>
            <a:r>
              <a:rPr lang="ru-RU" dirty="0" smtClean="0">
                <a:latin typeface="Segoe Print" pitchFamily="2" charset="0"/>
              </a:rPr>
              <a:t/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1  кг</a:t>
            </a:r>
            <a:br>
              <a:rPr lang="ru-RU" dirty="0" smtClean="0">
                <a:latin typeface="Segoe Print" pitchFamily="2" charset="0"/>
              </a:rPr>
            </a:br>
            <a:r>
              <a:rPr lang="ru-RU" u="sng" dirty="0" smtClean="0">
                <a:latin typeface="Segoe Print" pitchFamily="2" charset="0"/>
              </a:rPr>
              <a:t>Синтетические  материалы</a:t>
            </a:r>
            <a:r>
              <a:rPr lang="ru-RU" dirty="0" smtClean="0">
                <a:latin typeface="Segoe Print" pitchFamily="2" charset="0"/>
              </a:rPr>
              <a:t/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>
                <a:latin typeface="Segoe Print" pitchFamily="2" charset="0"/>
              </a:rPr>
              <a:t>2 кг</a:t>
            </a:r>
            <a:br>
              <a:rPr lang="ru-RU" dirty="0" smtClean="0">
                <a:latin typeface="Segoe Print" pitchFamily="2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8640"/>
            <a:ext cx="79208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Gungsuh" pitchFamily="18" charset="-127"/>
                <a:ea typeface="Gungsuh" pitchFamily="18" charset="-127"/>
              </a:rPr>
              <a:t>Подготовительный этап проекта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9459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305342"/>
            <a:ext cx="52565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Segoe Print" pitchFamily="2" charset="0"/>
            </a:endParaRPr>
          </a:p>
          <a:p>
            <a:r>
              <a:rPr lang="ru-RU" dirty="0" smtClean="0">
                <a:latin typeface="Segoe Print" pitchFamily="2" charset="0"/>
              </a:rPr>
              <a:t>Одноразовые  </a:t>
            </a:r>
            <a:r>
              <a:rPr lang="ru-RU" dirty="0">
                <a:latin typeface="Segoe Print" pitchFamily="2" charset="0"/>
              </a:rPr>
              <a:t>тарелки  мы  решили  использовать  как  основу  для  изготовления</a:t>
            </a:r>
          </a:p>
          <a:p>
            <a:r>
              <a:rPr lang="ru-RU" dirty="0">
                <a:latin typeface="Segoe Print" pitchFamily="2" charset="0"/>
              </a:rPr>
              <a:t>панно  из  фигурной  вермишели. Сначала  мы  придумали  узоры. Затем  фигурную  вермишель  в  виде  бантиков, листиков, ракушек  и  т.п. мы  раскрасили  акварельными  красками  в  разные  цвета, дали  ей  высохнуть. Выкладывая  на  одноразовых  тарелках  различные  узоры, приклеили  вермишель  клеем «Момент». Проделав  шилом  отверстия  в  одноразовых  тарелках,  мы  втянули  в  них  веревочки  и  повесили  панно  на  стенку  в  доме  для  украшения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332656"/>
            <a:ext cx="5382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Панно  из  одноразовых  тарелок  и  фигурной  вермишели.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Print" pitchFamily="2" charset="0"/>
            </a:endParaRPr>
          </a:p>
        </p:txBody>
      </p:sp>
      <p:pic>
        <p:nvPicPr>
          <p:cNvPr id="11266" name="Picture 2" descr="http://cdn-nus-1.pinme.ru/tumb/600/photo/01/58/0158f15add354909c04f4158f3e746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19" y="3633973"/>
            <a:ext cx="3313595" cy="283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prostodelkino.com/uploads/posts/2013-12-21/image-82643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57202"/>
            <a:ext cx="3313595" cy="248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2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Поделка «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Карандашница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Print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908720"/>
            <a:ext cx="59584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itchFamily="2" charset="0"/>
              </a:rPr>
              <a:t>Для  работы  нам  понадобились  стеклянные  банки  из-под  маринованных  грибов,  томатного  соуса  и  кофе,  цветная  самоклеющаяся  бумага ,шпагат,  ножницы.</a:t>
            </a:r>
          </a:p>
          <a:p>
            <a:r>
              <a:rPr lang="ru-RU" dirty="0">
                <a:latin typeface="Segoe Print" pitchFamily="2" charset="0"/>
              </a:rPr>
              <a:t>Обмотав банку шпагатом, украсив банку различными украшениями , банку  из-под  соуса   применили  для  карандашей  и  ручек  </a:t>
            </a:r>
            <a:r>
              <a:rPr lang="ru-RU" dirty="0" smtClean="0">
                <a:latin typeface="Segoe Print" pitchFamily="2" charset="0"/>
              </a:rPr>
              <a:t>.</a:t>
            </a:r>
            <a:r>
              <a:rPr lang="ru-RU" i="1" dirty="0">
                <a:latin typeface="Segoe Print" pitchFamily="2" charset="0"/>
              </a:rPr>
              <a:t> </a:t>
            </a:r>
            <a:endParaRPr lang="ru-RU" dirty="0">
              <a:latin typeface="Segoe Print" pitchFamily="2" charset="0"/>
            </a:endParaRPr>
          </a:p>
          <a:p>
            <a:endParaRPr lang="ru-RU" dirty="0"/>
          </a:p>
        </p:txBody>
      </p:sp>
      <p:pic>
        <p:nvPicPr>
          <p:cNvPr id="10242" name="Picture 2" descr="https://im0-tub-ru.yandex.net/i?id=f1f4da814680f9701c9f77e476904ecb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96952"/>
            <a:ext cx="3729794" cy="372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im0-tub-ru.yandex.net/i?id=de0a9213c6d51946543d6a7871fda553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9000"/>
            <a:ext cx="4227426" cy="281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3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88640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Print" pitchFamily="2" charset="0"/>
              </a:rPr>
              <a:t>Кормушка для птиц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836713"/>
            <a:ext cx="36003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Print" pitchFamily="2" charset="0"/>
              </a:rPr>
              <a:t>Кормушку  для  птиц  изготовили  из  пакета  из-под  молока. Для  этого  прорезали  в</a:t>
            </a:r>
          </a:p>
          <a:p>
            <a:r>
              <a:rPr lang="ru-RU" dirty="0">
                <a:latin typeface="Segoe Print" pitchFamily="2" charset="0"/>
              </a:rPr>
              <a:t>нём  отверстие  с  трех  сторон,  оставив  бортик  снизу. Сверху  шилом  сделали  два  отверстия  и  втянули  в  них  веревку.  </a:t>
            </a:r>
          </a:p>
        </p:txBody>
      </p:sp>
      <p:pic>
        <p:nvPicPr>
          <p:cNvPr id="9218" name="Picture 2" descr="https://im2-tub-ru.yandex.net/i?id=75307d3e2ebc03a0ff5ce9cf5dc0d05c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836713"/>
            <a:ext cx="3931196" cy="589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m2-tub-ru.yandex.net/i?id=ec9b75d64af466cb0d159b4ae15c011c-l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90" y="3645024"/>
            <a:ext cx="2854797" cy="2948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8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485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11</cp:revision>
  <dcterms:created xsi:type="dcterms:W3CDTF">2017-03-02T15:36:56Z</dcterms:created>
  <dcterms:modified xsi:type="dcterms:W3CDTF">2017-09-21T13:21:23Z</dcterms:modified>
</cp:coreProperties>
</file>