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media/image1.png" ContentType="image/png"/>
  <Override PartName="/ppt/media/image2.png" ContentType="image/png"/>
  <Override PartName="/ppt/media/image9.jpeg" ContentType="image/jpeg"/>
  <Override PartName="/ppt/media/image17.jpeg" ContentType="image/jpeg"/>
  <Override PartName="/ppt/media/image3.png" ContentType="image/png"/>
  <Override PartName="/ppt/media/image6.jpeg" ContentType="image/jpeg"/>
  <Override PartName="/ppt/media/image4.png" ContentType="image/png"/>
  <Override PartName="/ppt/media/image7.png" ContentType="image/png"/>
  <Override PartName="/ppt/media/image5.jpeg" ContentType="image/jpeg"/>
  <Override PartName="/ppt/media/image8.png" ContentType="image/png"/>
  <Override PartName="/ppt/media/image10.png" ContentType="image/png"/>
  <Override PartName="/ppt/media/image11.jpeg" ContentType="image/jpeg"/>
  <Override PartName="/ppt/media/image12.jpeg" ContentType="image/jpeg"/>
  <Override PartName="/ppt/media/image13.jpeg" ContentType="image/jpeg"/>
  <Override PartName="/ppt/media/image14.jpeg" ContentType="image/jpeg"/>
  <Override PartName="/ppt/media/image15.jpeg" ContentType="image/jpeg"/>
  <Override PartName="/ppt/media/image16.png" ContentType="image/png"/>
  <Override PartName="/ppt/media/image18.jpeg" ContentType="image/jpeg"/>
  <Override PartName="/ppt/media/image19.jpeg" ContentType="image/jpeg"/>
  <Override PartName="/ppt/media/image20.jpeg" ContentType="image/jpeg"/>
  <Override PartName="/ppt/media/image21.jpeg" ContentType="image/jpeg"/>
  <Override PartName="/ppt/_rels/presentation.xml.rels" ContentType="application/vnd.openxmlformats-package.relationships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4.png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2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43" name="" descr=""/>
          <p:cNvPicPr/>
          <p:nvPr/>
        </p:nvPicPr>
        <p:blipFill>
          <a:blip r:embed="rId2"/>
          <a:stretch/>
        </p:blipFill>
        <p:spPr>
          <a:xfrm>
            <a:off x="2079000" y="1604520"/>
            <a:ext cx="4985280" cy="3977280"/>
          </a:xfrm>
          <a:prstGeom prst="rect">
            <a:avLst/>
          </a:prstGeom>
          <a:ln>
            <a:noFill/>
          </a:ln>
        </p:spPr>
      </p:pic>
      <p:pic>
        <p:nvPicPr>
          <p:cNvPr id="44" name="" descr=""/>
          <p:cNvPicPr/>
          <p:nvPr/>
        </p:nvPicPr>
        <p:blipFill>
          <a:blip r:embed="rId3"/>
          <a:stretch/>
        </p:blipFill>
        <p:spPr>
          <a:xfrm>
            <a:off x="2079000" y="1604520"/>
            <a:ext cx="498528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1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2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83" name="" descr=""/>
          <p:cNvPicPr/>
          <p:nvPr/>
        </p:nvPicPr>
        <p:blipFill>
          <a:blip r:embed="rId2"/>
          <a:stretch/>
        </p:blipFill>
        <p:spPr>
          <a:xfrm>
            <a:off x="2079000" y="1604520"/>
            <a:ext cx="4985280" cy="3977280"/>
          </a:xfrm>
          <a:prstGeom prst="rect">
            <a:avLst/>
          </a:prstGeom>
          <a:ln>
            <a:noFill/>
          </a:ln>
        </p:spPr>
      </p:pic>
      <p:pic>
        <p:nvPicPr>
          <p:cNvPr id="84" name="" descr=""/>
          <p:cNvPicPr/>
          <p:nvPr/>
        </p:nvPicPr>
        <p:blipFill>
          <a:blip r:embed="rId3"/>
          <a:stretch/>
        </p:blipFill>
        <p:spPr>
          <a:xfrm>
            <a:off x="2079000" y="1604520"/>
            <a:ext cx="498528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 hidden="1"/>
          <p:cNvSpPr/>
          <p:nvPr/>
        </p:nvSpPr>
        <p:spPr>
          <a:xfrm>
            <a:off x="0" y="5105520"/>
            <a:ext cx="9143280" cy="175176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lin ang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" name="CustomShape 2" hidden="1"/>
          <p:cNvSpPr/>
          <p:nvPr/>
        </p:nvSpPr>
        <p:spPr>
          <a:xfrm>
            <a:off x="0" y="0"/>
            <a:ext cx="9143280" cy="5104800"/>
          </a:xfrm>
          <a:prstGeom prst="rect">
            <a:avLst/>
          </a:prstGeom>
          <a:gradFill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lin ang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" name="CustomShape 3" hidden="1"/>
          <p:cNvSpPr/>
          <p:nvPr/>
        </p:nvSpPr>
        <p:spPr>
          <a:xfrm>
            <a:off x="0" y="3768480"/>
            <a:ext cx="9143280" cy="2285280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" name="CustomShape 4" hidden="1"/>
          <p:cNvSpPr/>
          <p:nvPr/>
        </p:nvSpPr>
        <p:spPr>
          <a:xfrm>
            <a:off x="0" y="1600200"/>
            <a:ext cx="9143280" cy="5104800"/>
          </a:xfrm>
          <a:prstGeom prst="ellipse">
            <a:avLst/>
          </a:prstGeom>
          <a:gradFill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lin ang="108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" name="CustomShape 5"/>
          <p:cNvSpPr/>
          <p:nvPr/>
        </p:nvSpPr>
        <p:spPr>
          <a:xfrm>
            <a:off x="0" y="3866760"/>
            <a:ext cx="9143280" cy="299052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lin ang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" name="CustomShape 6"/>
          <p:cNvSpPr/>
          <p:nvPr/>
        </p:nvSpPr>
        <p:spPr>
          <a:xfrm>
            <a:off x="0" y="0"/>
            <a:ext cx="9143280" cy="3866040"/>
          </a:xfrm>
          <a:prstGeom prst="rect">
            <a:avLst/>
          </a:prstGeom>
          <a:gradFill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lin ang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" name="CustomShape 7"/>
          <p:cNvSpPr/>
          <p:nvPr/>
        </p:nvSpPr>
        <p:spPr>
          <a:xfrm>
            <a:off x="0" y="2652480"/>
            <a:ext cx="9143280" cy="2285280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" name="CustomShape 8"/>
          <p:cNvSpPr/>
          <p:nvPr/>
        </p:nvSpPr>
        <p:spPr>
          <a:xfrm>
            <a:off x="0" y="1600200"/>
            <a:ext cx="9143280" cy="5104800"/>
          </a:xfrm>
          <a:prstGeom prst="ellipse">
            <a:avLst/>
          </a:prstGeom>
          <a:gradFill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lin ang="108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" name="PlaceHolder 9"/>
          <p:cNvSpPr>
            <a:spLocks noGrp="1"/>
          </p:cNvSpPr>
          <p:nvPr>
            <p:ph type="title"/>
          </p:nvPr>
        </p:nvSpPr>
        <p:spPr>
          <a:xfrm>
            <a:off x="1793160" y="4372200"/>
            <a:ext cx="6511680" cy="1142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" name="PlaceHolder 10"/>
          <p:cNvSpPr>
            <a:spLocks noGrp="1"/>
          </p:cNvSpPr>
          <p:nvPr>
            <p:ph type="subTitle"/>
          </p:nvPr>
        </p:nvSpPr>
        <p:spPr>
          <a:xfrm>
            <a:off x="1143000" y="731520"/>
            <a:ext cx="6400080" cy="34740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" name="PlaceHolder 11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структуры щёлкните мышью</a:t>
            </a:r>
            <a:endParaRPr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Второй уровень структуры</a:t>
            </a:r>
            <a:endParaRPr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Третий уровень структуры</a:t>
            </a:r>
            <a:endParaRPr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Четвёртый уровень структуры</a:t>
            </a:r>
            <a:endParaRPr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Пятый уровень структуры</a:t>
            </a:r>
            <a:endParaRPr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Шестой уровень структуры</a:t>
            </a:r>
            <a:endParaRPr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Седьмой уровень структуры</a:t>
            </a:r>
            <a:endParaRPr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CustomShape 1"/>
          <p:cNvSpPr/>
          <p:nvPr/>
        </p:nvSpPr>
        <p:spPr>
          <a:xfrm>
            <a:off x="0" y="5105520"/>
            <a:ext cx="9143280" cy="175176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lin ang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6" name="CustomShape 2"/>
          <p:cNvSpPr/>
          <p:nvPr/>
        </p:nvSpPr>
        <p:spPr>
          <a:xfrm>
            <a:off x="0" y="0"/>
            <a:ext cx="9143280" cy="5104800"/>
          </a:xfrm>
          <a:prstGeom prst="rect">
            <a:avLst/>
          </a:prstGeom>
          <a:gradFill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lin ang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7" name="CustomShape 3"/>
          <p:cNvSpPr/>
          <p:nvPr/>
        </p:nvSpPr>
        <p:spPr>
          <a:xfrm>
            <a:off x="0" y="3768480"/>
            <a:ext cx="9143280" cy="2285280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8" name="CustomShape 4"/>
          <p:cNvSpPr/>
          <p:nvPr/>
        </p:nvSpPr>
        <p:spPr>
          <a:xfrm>
            <a:off x="0" y="1600200"/>
            <a:ext cx="9143280" cy="5104800"/>
          </a:xfrm>
          <a:prstGeom prst="ellipse">
            <a:avLst/>
          </a:prstGeom>
          <a:gradFill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lin ang="108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9" name="PlaceHolder 5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ru-RU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текста заголовка щёлкните мышью</a:t>
            </a:r>
            <a:endParaRPr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0" name="PlaceHolder 6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структуры щёлкните мышью</a:t>
            </a:r>
            <a:endParaRPr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Второй уровень структуры</a:t>
            </a:r>
            <a:endParaRPr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Третий уровень структуры</a:t>
            </a:r>
            <a:endParaRPr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Четвёртый уровень структуры</a:t>
            </a:r>
            <a:endParaRPr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Пятый уровень структуры</a:t>
            </a:r>
            <a:endParaRPr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Шестой уровень структуры</a:t>
            </a:r>
            <a:endParaRPr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Седьмой уровень структуры</a:t>
            </a:r>
            <a:endParaRPr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3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4.jpeg"/><Relationship Id="rId2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5.jpeg"/><Relationship Id="rId2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16.png"/><Relationship Id="rId2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17.jpeg"/><Relationship Id="rId2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18.jpeg"/><Relationship Id="rId2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19.jpeg"/><Relationship Id="rId2" Type="http://schemas.openxmlformats.org/officeDocument/2006/relationships/slideLayout" Target="../slideLayouts/slideLayout1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20.jpeg"/><Relationship Id="rId2" Type="http://schemas.openxmlformats.org/officeDocument/2006/relationships/slideLayout" Target="../slideLayouts/slideLayout13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21.jpeg"/><Relationship Id="rId2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image" Target="../media/image9.jpeg"/><Relationship Id="rId3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CustomShape 1"/>
          <p:cNvSpPr/>
          <p:nvPr/>
        </p:nvSpPr>
        <p:spPr>
          <a:xfrm>
            <a:off x="1331640" y="5445360"/>
            <a:ext cx="6192000" cy="881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28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Россия, устремленная в будущее</a:t>
            </a:r>
            <a:endParaRPr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6" name="CustomShape 2"/>
          <p:cNvSpPr/>
          <p:nvPr/>
        </p:nvSpPr>
        <p:spPr>
          <a:xfrm>
            <a:off x="817560" y="3132360"/>
            <a:ext cx="7174800" cy="1792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87" name="Picture 3" descr=""/>
          <p:cNvPicPr/>
          <p:nvPr/>
        </p:nvPicPr>
        <p:blipFill>
          <a:blip r:embed="rId1"/>
          <a:stretch/>
        </p:blipFill>
        <p:spPr>
          <a:xfrm>
            <a:off x="827640" y="213120"/>
            <a:ext cx="7451640" cy="47325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CustomShape 1"/>
          <p:cNvSpPr/>
          <p:nvPr/>
        </p:nvSpPr>
        <p:spPr>
          <a:xfrm>
            <a:off x="1793160" y="4372200"/>
            <a:ext cx="6511680" cy="114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07" name="Picture 4" descr=""/>
          <p:cNvPicPr/>
          <p:nvPr/>
        </p:nvPicPr>
        <p:blipFill>
          <a:blip r:embed="rId1"/>
          <a:stretch/>
        </p:blipFill>
        <p:spPr>
          <a:xfrm>
            <a:off x="827640" y="476640"/>
            <a:ext cx="7531920" cy="56487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9" dur="indefinite" restart="never" nodeType="tmRoot">
          <p:childTnLst>
            <p:seq>
              <p:cTn id="2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CustomShape 1"/>
          <p:cNvSpPr/>
          <p:nvPr/>
        </p:nvSpPr>
        <p:spPr>
          <a:xfrm>
            <a:off x="1763640" y="4437000"/>
            <a:ext cx="6511680" cy="114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1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Все люди, живущие на территории России – россияне. Мы - РОССИЯНЕ! Мы – это русские, татары, башкиры, чеченцы, карелы, коми, удмурты, марийцы, нанайцы, чукчи и другие.</a:t>
            </a:r>
            <a:endParaRPr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r">
              <a:lnSpc>
                <a:spcPct val="100000"/>
              </a:lnSpc>
            </a:pPr>
            <a:endParaRPr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09" name="Picture 2" descr=""/>
          <p:cNvPicPr/>
          <p:nvPr/>
        </p:nvPicPr>
        <p:blipFill>
          <a:blip r:embed="rId1"/>
          <a:stretch/>
        </p:blipFill>
        <p:spPr>
          <a:xfrm>
            <a:off x="1143000" y="1099080"/>
            <a:ext cx="6400080" cy="27396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21" dur="indefinite" restart="never" nodeType="tmRoot">
          <p:childTnLst>
            <p:seq>
              <p:cTn id="2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CustomShape 1"/>
          <p:cNvSpPr/>
          <p:nvPr/>
        </p:nvSpPr>
        <p:spPr>
          <a:xfrm>
            <a:off x="1793160" y="4372200"/>
            <a:ext cx="6511680" cy="114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11" name="Picture 2" descr=""/>
          <p:cNvPicPr/>
          <p:nvPr/>
        </p:nvPicPr>
        <p:blipFill>
          <a:blip r:embed="rId1"/>
          <a:stretch/>
        </p:blipFill>
        <p:spPr>
          <a:xfrm>
            <a:off x="1403640" y="620640"/>
            <a:ext cx="6763680" cy="50727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23" dur="indefinite" restart="never" nodeType="tmRoot">
          <p:childTnLst>
            <p:seq>
              <p:cTn id="2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CustomShape 1"/>
          <p:cNvSpPr/>
          <p:nvPr/>
        </p:nvSpPr>
        <p:spPr>
          <a:xfrm>
            <a:off x="1835640" y="4509000"/>
            <a:ext cx="6511680" cy="114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r">
              <a:lnSpc>
                <a:spcPct val="100000"/>
              </a:lnSpc>
            </a:pPr>
            <a:r>
              <a:rPr b="1" lang="ru-RU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Россия – страна с богатейшей историей, традициями и очень талантливым народом</a:t>
            </a:r>
            <a:endParaRPr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13" name="Picture 2" descr=""/>
          <p:cNvPicPr/>
          <p:nvPr/>
        </p:nvPicPr>
        <p:blipFill>
          <a:blip r:embed="rId1"/>
          <a:stretch/>
        </p:blipFill>
        <p:spPr>
          <a:xfrm>
            <a:off x="1143000" y="773280"/>
            <a:ext cx="6400080" cy="33915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25" dur="indefinite" restart="never" nodeType="tmRoot">
          <p:childTnLst>
            <p:seq>
              <p:cTn id="2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CustomShape 1"/>
          <p:cNvSpPr/>
          <p:nvPr/>
        </p:nvSpPr>
        <p:spPr>
          <a:xfrm>
            <a:off x="1793160" y="4372200"/>
            <a:ext cx="6511680" cy="114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1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Россия – страна великих полководцев, защитников родной земли, патриотов. Навечно вписаны в историю их имена: Сергий Радонежский, Дмитрий Донской, Александр Невский, Минин и Пожарский,</a:t>
            </a:r>
            <a:endParaRPr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1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Александр Суворов,</a:t>
            </a:r>
            <a:endParaRPr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b="1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Михаил Кутузов.</a:t>
            </a:r>
            <a:endParaRPr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15" name="Picture 2" descr=""/>
          <p:cNvPicPr/>
          <p:nvPr/>
        </p:nvPicPr>
        <p:blipFill>
          <a:blip r:embed="rId1"/>
          <a:stretch/>
        </p:blipFill>
        <p:spPr>
          <a:xfrm>
            <a:off x="179640" y="836640"/>
            <a:ext cx="8687520" cy="30078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27" dur="indefinite" restart="never" nodeType="tmRoot">
          <p:childTnLst>
            <p:seq>
              <p:cTn id="2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CustomShape 1"/>
          <p:cNvSpPr/>
          <p:nvPr/>
        </p:nvSpPr>
        <p:spPr>
          <a:xfrm>
            <a:off x="1793160" y="4372200"/>
            <a:ext cx="6511680" cy="114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17" name="Picture 2" descr=""/>
          <p:cNvPicPr/>
          <p:nvPr/>
        </p:nvPicPr>
        <p:blipFill>
          <a:blip r:embed="rId1"/>
          <a:stretch/>
        </p:blipFill>
        <p:spPr>
          <a:xfrm>
            <a:off x="1979640" y="332640"/>
            <a:ext cx="5328000" cy="64717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29" dur="indefinite" restart="never" nodeType="tmRoot">
          <p:childTnLst>
            <p:seq>
              <p:cTn id="3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CustomShape 1"/>
          <p:cNvSpPr/>
          <p:nvPr/>
        </p:nvSpPr>
        <p:spPr>
          <a:xfrm>
            <a:off x="1793160" y="4372200"/>
            <a:ext cx="6511680" cy="114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19" name="CustomShape 2"/>
          <p:cNvSpPr/>
          <p:nvPr/>
        </p:nvSpPr>
        <p:spPr>
          <a:xfrm>
            <a:off x="971640" y="0"/>
            <a:ext cx="6499440" cy="4088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45720">
              <a:lnSpc>
                <a:spcPct val="100000"/>
              </a:lnSpc>
            </a:pPr>
            <a:r>
              <a:rPr b="1" lang="ru-RU" sz="20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Россия будущего – страна, сохранившая культурное наследие и традиции прошлого.</a:t>
            </a:r>
            <a:endParaRPr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">
              <a:lnSpc>
                <a:spcPct val="100000"/>
              </a:lnSpc>
            </a:pPr>
            <a:r>
              <a:rPr b="1" lang="ru-RU" sz="20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Россия будущего – страна  равных  больших возможностей для каждого. Это гарантировано Конституцией РФ.</a:t>
            </a:r>
            <a:endParaRPr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">
              <a:lnSpc>
                <a:spcPct val="100000"/>
              </a:lnSpc>
            </a:pPr>
            <a:r>
              <a:rPr b="1" lang="ru-RU" sz="20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b="1" lang="ru-RU" sz="20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Россия будущего – это страна образованных людей, деятельность которых</a:t>
            </a:r>
            <a:endParaRPr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">
              <a:lnSpc>
                <a:spcPct val="100000"/>
              </a:lnSpc>
            </a:pPr>
            <a:r>
              <a:rPr b="1" lang="ru-RU" sz="20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b="1" lang="ru-RU" sz="20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направлена на улучшение уровня жизни, решение экологических проблем.</a:t>
            </a:r>
            <a:endParaRPr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">
              <a:lnSpc>
                <a:spcPct val="100000"/>
              </a:lnSpc>
            </a:pPr>
            <a:r>
              <a:rPr b="1" lang="ru-RU" sz="20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Россия будущего – это страна здоровых, спортивных людей, достижениями которых будет восхищаться весь мир.</a:t>
            </a:r>
            <a:endParaRPr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">
              <a:lnSpc>
                <a:spcPct val="100000"/>
              </a:lnSpc>
            </a:pPr>
            <a:r>
              <a:rPr b="1" lang="ru-RU" sz="20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В России будущего будет возможно воплощение в жизнь самых смелых проектов.</a:t>
            </a:r>
            <a:endParaRPr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">
              <a:lnSpc>
                <a:spcPct val="100000"/>
              </a:lnSpc>
            </a:pPr>
            <a:r>
              <a:rPr b="1" lang="ru-RU" sz="20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будущего – это страна учёных,  изобретателей, страна научных открытий и развития инновационных технологий.</a:t>
            </a:r>
            <a:endParaRPr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">
              <a:lnSpc>
                <a:spcPct val="100000"/>
              </a:lnSpc>
            </a:pPr>
            <a:r>
              <a:rPr b="1" lang="ru-RU" sz="20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Россия будущего – это сохраненная красота родной природы.</a:t>
            </a:r>
            <a:endParaRPr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">
              <a:lnSpc>
                <a:spcPct val="100000"/>
              </a:lnSpc>
            </a:pPr>
            <a:r>
              <a:rPr b="1" lang="ru-RU" sz="20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Россия будущего – это страна счастливых людей.</a:t>
            </a:r>
            <a:endParaRPr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ransition spd="slow">
    <p:circle/>
  </p:transition>
  <p:timing>
    <p:tnLst>
      <p:par>
        <p:cTn id="31" dur="indefinite" restart="never" nodeType="tmRoot">
          <p:childTnLst>
            <p:seq>
              <p:cTn id="3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CustomShape 1"/>
          <p:cNvSpPr/>
          <p:nvPr/>
        </p:nvSpPr>
        <p:spPr>
          <a:xfrm>
            <a:off x="1619640" y="4149000"/>
            <a:ext cx="6685560" cy="1581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1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Игра «Сердце школы». </a:t>
            </a:r>
            <a:endParaRPr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1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Знаете ли вы, что у нашей школы есть свое сердце? Я хочу, чтобы сейчас вы сделали друг другу что-нибудь приятное, нашли друг в друге удивительное. Пусть каждый придумает дружескую и приятную фразу в адрес любого из нас и запишет ее фломастером на «сердце школы». </a:t>
            </a:r>
            <a:endParaRPr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21" name="Picture 2" descr=""/>
          <p:cNvPicPr/>
          <p:nvPr/>
        </p:nvPicPr>
        <p:blipFill>
          <a:blip r:embed="rId1"/>
          <a:stretch/>
        </p:blipFill>
        <p:spPr>
          <a:xfrm>
            <a:off x="1979640" y="188640"/>
            <a:ext cx="5253480" cy="39441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3" dur="indefinite" restart="never" nodeType="tmRoot">
          <p:childTnLst>
            <p:seq>
              <p:cTn id="3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CustomShape 1"/>
          <p:cNvSpPr/>
          <p:nvPr/>
        </p:nvSpPr>
        <p:spPr>
          <a:xfrm>
            <a:off x="1793160" y="4372200"/>
            <a:ext cx="6511680" cy="114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23" name="Picture 2" descr=""/>
          <p:cNvPicPr/>
          <p:nvPr/>
        </p:nvPicPr>
        <p:blipFill>
          <a:blip r:embed="rId1"/>
          <a:stretch/>
        </p:blipFill>
        <p:spPr>
          <a:xfrm>
            <a:off x="395640" y="404640"/>
            <a:ext cx="8220240" cy="57927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5" dur="indefinite" restart="never" nodeType="tmRoot">
          <p:childTnLst>
            <p:seq>
              <p:cTn id="3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CustomShape 1"/>
          <p:cNvSpPr/>
          <p:nvPr/>
        </p:nvSpPr>
        <p:spPr>
          <a:xfrm>
            <a:off x="1793160" y="4372200"/>
            <a:ext cx="6511680" cy="114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25" name="Picture 2" descr=""/>
          <p:cNvPicPr/>
          <p:nvPr/>
        </p:nvPicPr>
        <p:blipFill>
          <a:blip r:embed="rId1"/>
          <a:stretch/>
        </p:blipFill>
        <p:spPr>
          <a:xfrm>
            <a:off x="539640" y="260640"/>
            <a:ext cx="8167320" cy="61254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7" dur="indefinite" restart="never" nodeType="tmRoot">
          <p:childTnLst>
            <p:seq>
              <p:cTn id="3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1"/>
          <p:cNvSpPr/>
          <p:nvPr/>
        </p:nvSpPr>
        <p:spPr>
          <a:xfrm>
            <a:off x="1793160" y="4372200"/>
            <a:ext cx="6511680" cy="114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9" name="CustomShape 2"/>
          <p:cNvSpPr/>
          <p:nvPr/>
        </p:nvSpPr>
        <p:spPr>
          <a:xfrm>
            <a:off x="1143000" y="731520"/>
            <a:ext cx="6400080" cy="3474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914400" algn="ctr">
              <a:lnSpc>
                <a:spcPct val="100000"/>
              </a:lnSpc>
            </a:pPr>
            <a:r>
              <a:rPr b="1" lang="ru-RU" sz="24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Мы живем в стране, у которой удивительно красивое имя – «Россия»! Много чудесных стран на Земле, везде живут люди, но Россия-единственная, необыкновенная страна, потому что она наша Родина. А что такое Родина? Родина значит родная, как мать и отец. Родина- место, где мы родились, страна , в которой мы живем, где живут наши близкие, где жили наши прабабушки и прадедушки. Родину не выбирают, она дается человеку от рождения.</a:t>
            </a:r>
            <a:endParaRPr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CustomShape 1"/>
          <p:cNvSpPr/>
          <p:nvPr/>
        </p:nvSpPr>
        <p:spPr>
          <a:xfrm>
            <a:off x="1793160" y="4372200"/>
            <a:ext cx="6511680" cy="114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1" lang="ru-RU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«Наше Отечество, наша Родина – матушка-Россия. Отечеством мы зовём её потому, что в ней жили испокон веку отцы и деды наши. Родиной мы зовём её потому, что в ней мы родились, в ней говорят родным нам языком и всё в ней для нас родное; матерью – потому что она вскормила нас своим хлебом, вспоила своими водами, выучила своему языку; как мать она защищает и бережёт нас от всяких врагов…» Константин Дмитриевич Ушинский</a:t>
            </a:r>
            <a:endParaRPr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r">
              <a:lnSpc>
                <a:spcPct val="100000"/>
              </a:lnSpc>
            </a:pPr>
            <a:endParaRPr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1" name="CustomShape 2"/>
          <p:cNvSpPr/>
          <p:nvPr/>
        </p:nvSpPr>
        <p:spPr>
          <a:xfrm>
            <a:off x="1143000" y="731520"/>
            <a:ext cx="6400080" cy="3474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endParaRPr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">
              <a:lnSpc>
                <a:spcPct val="100000"/>
              </a:lnSpc>
            </a:pPr>
            <a:endParaRPr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92" name="Picture 5" descr=""/>
          <p:cNvPicPr/>
          <p:nvPr/>
        </p:nvPicPr>
        <p:blipFill>
          <a:blip r:embed="rId1"/>
          <a:stretch/>
        </p:blipFill>
        <p:spPr>
          <a:xfrm>
            <a:off x="2123640" y="116640"/>
            <a:ext cx="5287320" cy="39654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CustomShape 1"/>
          <p:cNvSpPr/>
          <p:nvPr/>
        </p:nvSpPr>
        <p:spPr>
          <a:xfrm>
            <a:off x="1793160" y="4372200"/>
            <a:ext cx="6511680" cy="114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1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Древнерусское государство впервые упоминается в летописях 862 года, а значит ему исполнилось в 2017 году 1154 года. Если вопрос касается современной России, то дата основания Российской Федерации 25 декабря 1991 года</a:t>
            </a:r>
            <a:endParaRPr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r">
              <a:lnSpc>
                <a:spcPct val="100000"/>
              </a:lnSpc>
            </a:pPr>
            <a:endParaRPr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94" name="Picture 2" descr=""/>
          <p:cNvPicPr/>
          <p:nvPr/>
        </p:nvPicPr>
        <p:blipFill>
          <a:blip r:embed="rId1"/>
          <a:stretch/>
        </p:blipFill>
        <p:spPr>
          <a:xfrm>
            <a:off x="1907640" y="0"/>
            <a:ext cx="5543640" cy="41576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CustomShape 1"/>
          <p:cNvSpPr/>
          <p:nvPr/>
        </p:nvSpPr>
        <p:spPr>
          <a:xfrm>
            <a:off x="1793160" y="4372200"/>
            <a:ext cx="6511680" cy="114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6" name="CustomShape 2"/>
          <p:cNvSpPr/>
          <p:nvPr/>
        </p:nvSpPr>
        <p:spPr>
          <a:xfrm>
            <a:off x="1143000" y="731520"/>
            <a:ext cx="6400080" cy="3474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45720">
              <a:lnSpc>
                <a:spcPct val="100000"/>
              </a:lnSpc>
            </a:pPr>
            <a:r>
              <a:rPr b="1" lang="ru-RU" sz="36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Как еще называют нашу Россию?</a:t>
            </a:r>
            <a:endParaRPr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">
              <a:lnSpc>
                <a:spcPct val="100000"/>
              </a:lnSpc>
            </a:pPr>
            <a:endParaRPr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">
              <a:lnSpc>
                <a:spcPct val="100000"/>
              </a:lnSpc>
            </a:pPr>
            <a:r>
              <a:rPr b="1" lang="ru-RU" sz="36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Столица нашей Родины?</a:t>
            </a:r>
            <a:endParaRPr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">
              <a:lnSpc>
                <a:spcPct val="100000"/>
              </a:lnSpc>
            </a:pPr>
            <a:endParaRPr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">
              <a:lnSpc>
                <a:spcPct val="100000"/>
              </a:lnSpc>
            </a:pPr>
            <a:r>
              <a:rPr b="1" lang="ru-RU" sz="36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Президент?</a:t>
            </a:r>
            <a:endParaRPr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">
              <a:lnSpc>
                <a:spcPct val="100000"/>
              </a:lnSpc>
            </a:pPr>
            <a:endParaRPr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">
              <a:lnSpc>
                <a:spcPct val="100000"/>
              </a:lnSpc>
            </a:pPr>
            <a:r>
              <a:rPr b="1" lang="ru-RU" sz="36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Отличительные знаки ?</a:t>
            </a:r>
            <a:endParaRPr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">
              <a:lnSpc>
                <a:spcPct val="100000"/>
              </a:lnSpc>
            </a:pPr>
            <a:endParaRPr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CustomShape 1"/>
          <p:cNvSpPr/>
          <p:nvPr/>
        </p:nvSpPr>
        <p:spPr>
          <a:xfrm>
            <a:off x="1793160" y="4372200"/>
            <a:ext cx="6511680" cy="114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98" name="Picture 2" descr=""/>
          <p:cNvPicPr/>
          <p:nvPr/>
        </p:nvPicPr>
        <p:blipFill>
          <a:blip r:embed="rId1"/>
          <a:stretch/>
        </p:blipFill>
        <p:spPr>
          <a:xfrm>
            <a:off x="611640" y="332640"/>
            <a:ext cx="7986960" cy="5990040"/>
          </a:xfrm>
          <a:prstGeom prst="rect">
            <a:avLst/>
          </a:prstGeom>
          <a:ln>
            <a:noFill/>
          </a:ln>
        </p:spPr>
      </p:pic>
      <p:pic>
        <p:nvPicPr>
          <p:cNvPr id="99" name="Picture 3" descr=""/>
          <p:cNvPicPr/>
          <p:nvPr/>
        </p:nvPicPr>
        <p:blipFill>
          <a:blip r:embed="rId2"/>
          <a:stretch/>
        </p:blipFill>
        <p:spPr>
          <a:xfrm>
            <a:off x="477720" y="361800"/>
            <a:ext cx="8187480" cy="61380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CustomShape 1"/>
          <p:cNvSpPr/>
          <p:nvPr/>
        </p:nvSpPr>
        <p:spPr>
          <a:xfrm>
            <a:off x="1793160" y="4372200"/>
            <a:ext cx="6511680" cy="114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01" name="Picture 2" descr=""/>
          <p:cNvPicPr/>
          <p:nvPr/>
        </p:nvPicPr>
        <p:blipFill>
          <a:blip r:embed="rId1"/>
          <a:stretch/>
        </p:blipFill>
        <p:spPr>
          <a:xfrm>
            <a:off x="1187640" y="548640"/>
            <a:ext cx="6552000" cy="49136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3" dur="indefinite" restart="never" nodeType="tmRoot">
          <p:childTnLst>
            <p:seq>
              <p:cTn id="1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CustomShape 1"/>
          <p:cNvSpPr/>
          <p:nvPr/>
        </p:nvSpPr>
        <p:spPr>
          <a:xfrm>
            <a:off x="1793160" y="4372200"/>
            <a:ext cx="6511680" cy="114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03" name="Picture 2" descr=""/>
          <p:cNvPicPr/>
          <p:nvPr/>
        </p:nvPicPr>
        <p:blipFill>
          <a:blip r:embed="rId1"/>
          <a:stretch/>
        </p:blipFill>
        <p:spPr>
          <a:xfrm>
            <a:off x="2123640" y="105840"/>
            <a:ext cx="4841280" cy="67514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5" dur="indefinite" restart="never" nodeType="tmRoot">
          <p:childTnLst>
            <p:seq>
              <p:cTn id="1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CustomShape 1"/>
          <p:cNvSpPr/>
          <p:nvPr/>
        </p:nvSpPr>
        <p:spPr>
          <a:xfrm>
            <a:off x="1187640" y="4293000"/>
            <a:ext cx="6624000" cy="222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1" lang="ru-RU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Как вы думаете, а много ли народа населяет такую огромную страну? По данным последней переписи населения, которая проходила в 2010 году, население России составляет более 141 млн человек. А как всех их можно назвать одним словом?</a:t>
            </a:r>
            <a:endParaRPr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1" lang="ru-RU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Россия — единое многонациональное демократическое государство. Ее населяют более 180 национальностей, народностей и этнических групп. Да, много народов живет в нашей стране. И все они составляют единую дружную семью</a:t>
            </a:r>
            <a:endParaRPr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r">
              <a:lnSpc>
                <a:spcPct val="100000"/>
              </a:lnSpc>
            </a:pPr>
            <a:endParaRPr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05" name="Picture 2" descr=""/>
          <p:cNvPicPr/>
          <p:nvPr/>
        </p:nvPicPr>
        <p:blipFill>
          <a:blip r:embed="rId1"/>
          <a:stretch/>
        </p:blipFill>
        <p:spPr>
          <a:xfrm>
            <a:off x="1619640" y="0"/>
            <a:ext cx="5593320" cy="41947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7" dur="indefinite" restart="never" nodeType="tmRoot">
          <p:childTnLst>
            <p:seq>
              <p:cTn id="1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95</TotalTime>
  <Application>LibreOffice/5.0.4.2$Windows_x86 LibreOffice_project/2b9802c1994aa0b7dc6079e128979269cf95bc78</Application>
  <Paragraphs>26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2017-08-31T19:06:10Z</dcterms:created>
  <dc:creator>Вера Мещерякова</dc:creator>
  <dc:language>ru-RU</dc:language>
  <dcterms:modified xsi:type="dcterms:W3CDTF">2017-09-21T09:26:25Z</dcterms:modified>
  <cp:revision>12</cp:revision>
  <dc:title>Презентация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Экран (4:3)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19</vt:i4>
  </property>
</Properties>
</file>