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Lst>
  <p:sldIdLst>
    <p:sldId id="256" r:id="rId2"/>
    <p:sldId id="257" r:id="rId3"/>
    <p:sldId id="258" r:id="rId4"/>
    <p:sldId id="259" r:id="rId5"/>
    <p:sldId id="261" r:id="rId6"/>
    <p:sldId id="263" r:id="rId7"/>
    <p:sldId id="272" r:id="rId8"/>
    <p:sldId id="274" r:id="rId9"/>
    <p:sldId id="265" r:id="rId10"/>
    <p:sldId id="266" r:id="rId11"/>
    <p:sldId id="269"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609600" y="3699804"/>
            <a:ext cx="110744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609600" y="1433732"/>
            <a:ext cx="110744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951501"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6278099"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6053797" y="3526302"/>
            <a:ext cx="6096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16" name="Номер слайда 15"/>
          <p:cNvSpPr>
            <a:spLocks noGrp="1"/>
          </p:cNvSpPr>
          <p:nvPr>
            <p:ph type="sldNum" sz="quarter" idx="11"/>
          </p:nvPr>
        </p:nvSpPr>
        <p:spPr/>
        <p:txBody>
          <a:bodyPr/>
          <a:lstStyle/>
          <a:p>
            <a:fld id="{B31B732C-38F3-4D56-9DA0-5035A123A26F}"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1B732C-38F3-4D56-9DA0-5035A123A26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1B732C-38F3-4D56-9DA0-5035A123A26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609600" y="1524000"/>
            <a:ext cx="10972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8C4D06ED-BEAF-4564-81A8-5DBF4231A845}" type="datetimeFigureOut">
              <a:rPr lang="ru-RU" smtClean="0"/>
              <a:pPr/>
              <a:t>21.09.2017</a:t>
            </a:fld>
            <a:endParaRPr lang="ru-RU"/>
          </a:p>
        </p:txBody>
      </p:sp>
      <p:sp>
        <p:nvSpPr>
          <p:cNvPr id="15" name="Номер слайда 14"/>
          <p:cNvSpPr>
            <a:spLocks noGrp="1"/>
          </p:cNvSpPr>
          <p:nvPr>
            <p:ph type="sldNum" sz="quarter" idx="15"/>
          </p:nvPr>
        </p:nvSpPr>
        <p:spPr/>
        <p:txBody>
          <a:bodyPr/>
          <a:lstStyle>
            <a:lvl1pPr algn="ctr">
              <a:defRPr/>
            </a:lvl1pPr>
          </a:lstStyle>
          <a:p>
            <a:fld id="{B31B732C-38F3-4D56-9DA0-5035A123A26F}"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1B732C-38F3-4D56-9DA0-5035A123A26F}" type="slidenum">
              <a:rPr lang="ru-RU" smtClean="0"/>
              <a:pPr/>
              <a:t>‹#›</a:t>
            </a:fld>
            <a:endParaRPr lang="ru-RU"/>
          </a:p>
        </p:txBody>
      </p:sp>
      <p:sp>
        <p:nvSpPr>
          <p:cNvPr id="2" name="Заголовок 1"/>
          <p:cNvSpPr>
            <a:spLocks noGrp="1"/>
          </p:cNvSpPr>
          <p:nvPr>
            <p:ph type="title"/>
          </p:nvPr>
        </p:nvSpPr>
        <p:spPr>
          <a:xfrm>
            <a:off x="914400" y="3505200"/>
            <a:ext cx="105664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4958864"/>
            <a:ext cx="105664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914400" y="4916993"/>
            <a:ext cx="105664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1B732C-38F3-4D56-9DA0-5035A123A26F}"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609600" y="1524000"/>
            <a:ext cx="5413248"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6197600" y="1524000"/>
            <a:ext cx="5413248"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31B732C-38F3-4D56-9DA0-5035A123A26F}"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3" name="Текст 2"/>
          <p:cNvSpPr>
            <a:spLocks noGrp="1"/>
          </p:cNvSpPr>
          <p:nvPr>
            <p:ph type="body" idx="1"/>
          </p:nvPr>
        </p:nvSpPr>
        <p:spPr>
          <a:xfrm>
            <a:off x="609600" y="1399593"/>
            <a:ext cx="5386917"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609600" y="2201896"/>
            <a:ext cx="53848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6199717" y="2201896"/>
            <a:ext cx="53848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609600" y="155448"/>
            <a:ext cx="109728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6197600" y="1399593"/>
            <a:ext cx="5386917"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750593"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6339840"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1B732C-38F3-4D56-9DA0-5035A123A26F}"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1B732C-38F3-4D56-9DA0-5035A123A26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609600" y="457200"/>
            <a:ext cx="83312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9042400" y="1600200"/>
            <a:ext cx="2645664"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9042400" y="457200"/>
            <a:ext cx="26416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8C4D06ED-BEAF-4564-81A8-5DBF4231A845}" type="datetimeFigureOut">
              <a:rPr lang="ru-RU" smtClean="0"/>
              <a:pPr/>
              <a:t>21.09.2017</a:t>
            </a:fld>
            <a:endParaRPr lang="ru-RU"/>
          </a:p>
        </p:txBody>
      </p:sp>
      <p:sp>
        <p:nvSpPr>
          <p:cNvPr id="9" name="Номер слайда 8"/>
          <p:cNvSpPr>
            <a:spLocks noGrp="1"/>
          </p:cNvSpPr>
          <p:nvPr>
            <p:ph type="sldNum" sz="quarter" idx="15"/>
          </p:nvPr>
        </p:nvSpPr>
        <p:spPr/>
        <p:txBody>
          <a:bodyPr/>
          <a:lstStyle/>
          <a:p>
            <a:fld id="{B31B732C-38F3-4D56-9DA0-5035A123A26F}"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9200" y="457200"/>
            <a:ext cx="2743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609600" y="457200"/>
            <a:ext cx="80264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8839200" y="1600200"/>
            <a:ext cx="27432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8C4D06ED-BEAF-4564-81A8-5DBF4231A845}" type="datetimeFigureOut">
              <a:rPr lang="ru-RU" smtClean="0"/>
              <a:pPr/>
              <a:t>21.09.2017</a:t>
            </a:fld>
            <a:endParaRPr lang="ru-RU"/>
          </a:p>
        </p:txBody>
      </p:sp>
      <p:sp>
        <p:nvSpPr>
          <p:cNvPr id="9" name="Номер слайда 8"/>
          <p:cNvSpPr>
            <a:spLocks noGrp="1"/>
          </p:cNvSpPr>
          <p:nvPr>
            <p:ph type="sldNum" sz="quarter" idx="11"/>
          </p:nvPr>
        </p:nvSpPr>
        <p:spPr/>
        <p:txBody>
          <a:bodyPr/>
          <a:lstStyle/>
          <a:p>
            <a:fld id="{B31B732C-38F3-4D56-9DA0-5035A123A26F}"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609600" y="1447800"/>
            <a:ext cx="109728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7721600" y="6203667"/>
            <a:ext cx="3454400" cy="384048"/>
          </a:xfrm>
          <a:prstGeom prst="rect">
            <a:avLst/>
          </a:prstGeom>
        </p:spPr>
        <p:txBody>
          <a:bodyPr vert="horz" anchor="ctr" anchorCtr="0"/>
          <a:lstStyle>
            <a:lvl1pPr algn="l" eaLnBrk="1" latinLnBrk="0" hangingPunct="1">
              <a:defRPr kumimoji="0" sz="1200">
                <a:solidFill>
                  <a:schemeClr val="tx2"/>
                </a:solidFill>
              </a:defRPr>
            </a:lvl1pPr>
          </a:lstStyle>
          <a:p>
            <a:fld id="{8C4D06ED-BEAF-4564-81A8-5DBF4231A845}" type="datetimeFigureOut">
              <a:rPr lang="ru-RU" smtClean="0"/>
              <a:pPr/>
              <a:t>21.09.2017</a:t>
            </a:fld>
            <a:endParaRPr lang="ru-RU"/>
          </a:p>
        </p:txBody>
      </p:sp>
      <p:sp>
        <p:nvSpPr>
          <p:cNvPr id="10" name="Нижний колонтитул 9"/>
          <p:cNvSpPr>
            <a:spLocks noGrp="1"/>
          </p:cNvSpPr>
          <p:nvPr>
            <p:ph type="ftr" sz="quarter" idx="3"/>
          </p:nvPr>
        </p:nvSpPr>
        <p:spPr>
          <a:xfrm>
            <a:off x="2844800" y="6203667"/>
            <a:ext cx="47752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11214100" y="6181531"/>
            <a:ext cx="8128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31B732C-38F3-4D56-9DA0-5035A123A26F}" type="slidenum">
              <a:rPr lang="ru-RU" smtClean="0"/>
              <a:pPr/>
              <a:t>‹#›</a:t>
            </a:fld>
            <a:endParaRPr lang="ru-RU"/>
          </a:p>
        </p:txBody>
      </p:sp>
      <p:sp>
        <p:nvSpPr>
          <p:cNvPr id="5" name="Заголовок 4"/>
          <p:cNvSpPr>
            <a:spLocks noGrp="1"/>
          </p:cNvSpPr>
          <p:nvPr>
            <p:ph type="title"/>
          </p:nvPr>
        </p:nvSpPr>
        <p:spPr>
          <a:xfrm>
            <a:off x="609600" y="152400"/>
            <a:ext cx="109728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32378" y="750628"/>
            <a:ext cx="10749937" cy="4476466"/>
          </a:xfrm>
          <a:prstGeom prst="rect">
            <a:avLst/>
          </a:prstGeom>
        </p:spPr>
      </p:pic>
      <p:sp>
        <p:nvSpPr>
          <p:cNvPr id="3" name="TextBox 2"/>
          <p:cNvSpPr txBox="1"/>
          <p:nvPr/>
        </p:nvSpPr>
        <p:spPr>
          <a:xfrm>
            <a:off x="3868615" y="5444197"/>
            <a:ext cx="6468437" cy="646331"/>
          </a:xfrm>
          <a:prstGeom prst="rect">
            <a:avLst/>
          </a:prstGeom>
          <a:noFill/>
        </p:spPr>
        <p:txBody>
          <a:bodyPr wrap="none" rtlCol="0">
            <a:spAutoFit/>
          </a:bodyPr>
          <a:lstStyle/>
          <a:p>
            <a:r>
              <a:rPr lang="ru-RU" dirty="0" smtClean="0">
                <a:latin typeface="Lucida Sans" pitchFamily="34" charset="0"/>
                <a:cs typeface="Lucida Sans" pitchFamily="34" charset="0"/>
              </a:rPr>
              <a:t>Подготовила ученица 11класса </a:t>
            </a:r>
            <a:r>
              <a:rPr lang="ru-RU" dirty="0" err="1" smtClean="0">
                <a:latin typeface="Lucida Sans" pitchFamily="34" charset="0"/>
                <a:cs typeface="Lucida Sans" pitchFamily="34" charset="0"/>
              </a:rPr>
              <a:t>Мухетдинова</a:t>
            </a:r>
            <a:r>
              <a:rPr lang="ru-RU" dirty="0" smtClean="0">
                <a:latin typeface="Lucida Sans" pitchFamily="34" charset="0"/>
                <a:cs typeface="Lucida Sans" pitchFamily="34" charset="0"/>
              </a:rPr>
              <a:t> Валерия</a:t>
            </a:r>
          </a:p>
          <a:p>
            <a:pPr algn="ctr"/>
            <a:r>
              <a:rPr lang="ru-RU" dirty="0" smtClean="0">
                <a:latin typeface="Lucida Sans" pitchFamily="34" charset="0"/>
                <a:cs typeface="Lucida Sans" pitchFamily="34" charset="0"/>
              </a:rPr>
              <a:t>Учитель: Гончаров А.А.</a:t>
            </a:r>
            <a:endParaRPr lang="ru-RU" dirty="0">
              <a:latin typeface="Lucida Sans" pitchFamily="34" charset="0"/>
              <a:cs typeface="Lucida Sans" pitchFamily="34" charset="0"/>
            </a:endParaRPr>
          </a:p>
        </p:txBody>
      </p:sp>
    </p:spTree>
    <p:extLst>
      <p:ext uri="{BB962C8B-B14F-4D97-AF65-F5344CB8AC3E}">
        <p14:creationId xmlns="" xmlns:p14="http://schemas.microsoft.com/office/powerpoint/2010/main" val="878917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kro.omsu-nnov.ru/_data/objects/0010/5513/ico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00751" y="479376"/>
            <a:ext cx="9471547" cy="60809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7935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1999" cy="6858000"/>
          </a:xfrm>
          <a:prstGeom prst="rect">
            <a:avLst/>
          </a:prstGeom>
        </p:spPr>
      </p:pic>
      <p:pic>
        <p:nvPicPr>
          <p:cNvPr id="5122" name="Picture 2" descr="C:\Users\user\Desktop\рабСтол\фото\фото\фото 23 03  12\DSCN0472.jpg"/>
          <p:cNvPicPr>
            <a:picLocks noChangeAspect="1" noChangeArrowheads="1"/>
          </p:cNvPicPr>
          <p:nvPr/>
        </p:nvPicPr>
        <p:blipFill>
          <a:blip r:embed="rId3" cstate="print"/>
          <a:srcRect/>
          <a:stretch>
            <a:fillRect/>
          </a:stretch>
        </p:blipFill>
        <p:spPr bwMode="auto">
          <a:xfrm>
            <a:off x="1674055" y="0"/>
            <a:ext cx="9017391" cy="4726745"/>
          </a:xfrm>
          <a:prstGeom prst="rect">
            <a:avLst/>
          </a:prstGeom>
          <a:noFill/>
        </p:spPr>
      </p:pic>
    </p:spTree>
    <p:extLst>
      <p:ext uri="{BB962C8B-B14F-4D97-AF65-F5344CB8AC3E}">
        <p14:creationId xmlns="" xmlns:p14="http://schemas.microsoft.com/office/powerpoint/2010/main" val="2627055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6036" y="2265528"/>
            <a:ext cx="11122925" cy="3693319"/>
          </a:xfrm>
          <a:prstGeom prst="rect">
            <a:avLst/>
          </a:prstGeom>
          <a:noFill/>
        </p:spPr>
        <p:txBody>
          <a:bodyPr wrap="square" rtlCol="0">
            <a:spAutoFit/>
          </a:bodyPr>
          <a:lstStyle/>
          <a:p>
            <a:r>
              <a:rPr lang="ru-RU" dirty="0" smtClean="0"/>
              <a:t>    Здоровье </a:t>
            </a:r>
            <a:r>
              <a:rPr lang="ru-RU" dirty="0"/>
              <a:t>– это состояние полного физического, психического и социального благополучия, а не только отсутствие болезней и физических дефектов. На сегодняшний день главным парадоксом современной медицины является то, что она, ставя своей целью, достижение здоровья человека, занимается главным образом болезнью. Но до какой бы степени совершенства не доводились диагностические и лечебные приемы, остановить рост соматических заболеваний, таких как: ишемическая и гипертоническая болезнь сердца, инфаркт миокарда, диабет и другие,  этим путем не возможно. Необходимо создание новой стратегии здравоохранения, способной обеспечить предотвращение самой возможности возникновения и развития заболевания. Это профилактическое направление современной системы охраны здоровья населения реализуется через формирование здорового образа жизни.</a:t>
            </a:r>
            <a:r>
              <a:rPr lang="ru-RU" dirty="0" smtClean="0"/>
              <a:t/>
            </a:r>
            <a:br>
              <a:rPr lang="ru-RU" dirty="0" smtClean="0"/>
            </a:br>
            <a:r>
              <a:rPr lang="ru-RU" dirty="0" smtClean="0"/>
              <a:t/>
            </a:r>
            <a:br>
              <a:rPr lang="ru-RU" dirty="0" smtClean="0"/>
            </a:br>
            <a:endParaRPr lang="ru-RU" dirty="0"/>
          </a:p>
        </p:txBody>
      </p:sp>
      <p:sp>
        <p:nvSpPr>
          <p:cNvPr id="7" name="TextBox 6"/>
          <p:cNvSpPr txBox="1"/>
          <p:nvPr/>
        </p:nvSpPr>
        <p:spPr>
          <a:xfrm>
            <a:off x="2115403" y="573206"/>
            <a:ext cx="8529851" cy="1015663"/>
          </a:xfrm>
          <a:prstGeom prst="rect">
            <a:avLst/>
          </a:prstGeom>
          <a:noFill/>
        </p:spPr>
        <p:txBody>
          <a:bodyPr wrap="square" rtlCol="0">
            <a:spAutoFit/>
          </a:bodyPr>
          <a:lstStyle/>
          <a:p>
            <a:r>
              <a:rPr lang="ru-RU" sz="6000" dirty="0" smtClean="0">
                <a:solidFill>
                  <a:srgbClr val="FF0000"/>
                </a:solidFill>
              </a:rPr>
              <a:t>Что такое здоровье? </a:t>
            </a:r>
            <a:endParaRPr lang="ru-RU" sz="6000" dirty="0">
              <a:solidFill>
                <a:srgbClr val="FF0000"/>
              </a:solidFill>
            </a:endParaRPr>
          </a:p>
        </p:txBody>
      </p:sp>
    </p:spTree>
    <p:extLst>
      <p:ext uri="{BB962C8B-B14F-4D97-AF65-F5344CB8AC3E}">
        <p14:creationId xmlns="" xmlns:p14="http://schemas.microsoft.com/office/powerpoint/2010/main" val="258458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7422" y="95535"/>
            <a:ext cx="8958032" cy="4173939"/>
          </a:xfrm>
        </p:spPr>
        <p:txBody>
          <a:bodyPr>
            <a:normAutofit lnSpcReduction="10000"/>
          </a:bodyPr>
          <a:lstStyle/>
          <a:p>
            <a:r>
              <a:rPr lang="ru-RU" dirty="0"/>
              <a:t> Здоровый образ жизни (ЗОЖ) – это индивидуальная система поведения человека, обеспечивающая ему физическое, душевное и социальное благополучие в реальной окружающей среде и активное долголетие. При этом образе жизни создаются наилучшие условия для нормального течения физиологических и психических процессов, что снижает вероятность возникновения различных заболеваний и увеличивает продолжительность жизни человека.</a:t>
            </a:r>
            <a:br>
              <a:rPr lang="ru-RU" dirty="0"/>
            </a:br>
            <a:r>
              <a:rPr lang="ru-RU" dirty="0"/>
              <a:t/>
            </a:r>
            <a:br>
              <a:rPr lang="ru-RU" dirty="0"/>
            </a:br>
            <a:endParaRPr lang="ru-RU"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168637" y="3034519"/>
            <a:ext cx="5424628" cy="3545382"/>
          </a:xfrm>
          <a:prstGeom prst="rect">
            <a:avLst/>
          </a:prstGeom>
        </p:spPr>
      </p:pic>
    </p:spTree>
    <p:extLst>
      <p:ext uri="{BB962C8B-B14F-4D97-AF65-F5344CB8AC3E}">
        <p14:creationId xmlns="" xmlns:p14="http://schemas.microsoft.com/office/powerpoint/2010/main" val="3603439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0" y="0"/>
            <a:ext cx="8999656" cy="4187328"/>
          </a:xfrm>
        </p:spPr>
        <p:txBody>
          <a:bodyPr>
            <a:normAutofit fontScale="85000" lnSpcReduction="10000"/>
          </a:bodyPr>
          <a:lstStyle/>
          <a:p>
            <a:r>
              <a:rPr lang="ru-RU" dirty="0" smtClean="0"/>
              <a:t>Что </a:t>
            </a:r>
            <a:r>
              <a:rPr lang="ru-RU" dirty="0"/>
              <a:t>такое наркотики, наркомания? Почему общество выступает против наркотиков? Почему ведется борьба с наркотиками? Да потому, что наркотики - это яд. Их влияние отравляет человечеству жизнь. Действие наркотиков определяется величиной принятой дозы. Маленькая доза стимулирует (повышает активность). Большая доза действует как седативное средство (снижает активность). Еще большая доза действует как яд и может убить человека. Но еще против наркотиков надо выступать, так как они влияют на разум. Человек, употребляющий наркотики становится зависимым, он становится рабом. Его желания, мысли, воля - все подчинено наркотикам. Поэтому выступать против наркотиков надо, потому что это, как эпидемия, которая распространяется в обществе с очень большой скоростью. </a:t>
            </a:r>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843791" y="3970325"/>
            <a:ext cx="4155384" cy="2775667"/>
          </a:xfrm>
          <a:prstGeom prst="rect">
            <a:avLst/>
          </a:prstGeom>
        </p:spPr>
      </p:pic>
    </p:spTree>
    <p:extLst>
      <p:ext uri="{BB962C8B-B14F-4D97-AF65-F5344CB8AC3E}">
        <p14:creationId xmlns="" xmlns:p14="http://schemas.microsoft.com/office/powerpoint/2010/main" val="3509143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45459" y="183175"/>
            <a:ext cx="8946541" cy="4195481"/>
          </a:xfrm>
        </p:spPr>
        <p:txBody>
          <a:bodyPr>
            <a:normAutofit fontScale="85000" lnSpcReduction="20000"/>
          </a:bodyPr>
          <a:lstStyle/>
          <a:p>
            <a:r>
              <a:rPr lang="ru-RU" dirty="0" smtClean="0"/>
              <a:t>Мотивы </a:t>
            </a:r>
            <a:r>
              <a:rPr lang="ru-RU" dirty="0"/>
              <a:t>занятий физической культурой и спортом могут быть связаны с процессом деятельности и с ее результатом. В первом случае подросток удовлетворяет потребность в двигательной активности, в получении впечатлений от соперничества (чувство азарта, радость победы). Во втором случае он может стремиться к получению следующих результатов:  </a:t>
            </a:r>
            <a:endParaRPr lang="ru-RU" dirty="0" smtClean="0"/>
          </a:p>
          <a:p>
            <a:r>
              <a:rPr lang="ru-RU" dirty="0" smtClean="0"/>
              <a:t>самосовершенствование </a:t>
            </a:r>
            <a:r>
              <a:rPr lang="ru-RU" dirty="0"/>
              <a:t>(улучшение телосложения, развитие физических и психических качеств, укрепление здоровья);  </a:t>
            </a:r>
            <a:endParaRPr lang="ru-RU" dirty="0" smtClean="0"/>
          </a:p>
          <a:p>
            <a:r>
              <a:rPr lang="ru-RU" dirty="0" smtClean="0"/>
              <a:t>самовыражение </a:t>
            </a:r>
            <a:r>
              <a:rPr lang="ru-RU" dirty="0"/>
              <a:t>и самоутверждение (быть не хуже других, стать привлекательным для противоположного пола </a:t>
            </a:r>
            <a:r>
              <a:rPr lang="ru-RU" dirty="0" err="1"/>
              <a:t>и.т.д</a:t>
            </a:r>
            <a:r>
              <a:rPr lang="ru-RU" dirty="0"/>
              <a:t>.);  </a:t>
            </a:r>
            <a:endParaRPr lang="ru-RU" dirty="0" smtClean="0"/>
          </a:p>
          <a:p>
            <a:r>
              <a:rPr lang="ru-RU" dirty="0" smtClean="0"/>
              <a:t>удовлетворение </a:t>
            </a:r>
            <a:r>
              <a:rPr lang="ru-RU" dirty="0"/>
              <a:t>духовных потребностей (через общение с товарищами, чувство принадлежности к коллективу  </a:t>
            </a:r>
            <a:r>
              <a:rPr lang="ru-RU" dirty="0" err="1"/>
              <a:t>и.т.д</a:t>
            </a:r>
            <a:r>
              <a:rPr lang="ru-RU" dirty="0"/>
              <a:t>.).</a:t>
            </a:r>
            <a:br>
              <a:rPr lang="ru-RU" dirty="0"/>
            </a:br>
            <a:r>
              <a:rPr lang="ru-RU" dirty="0"/>
              <a:t/>
            </a:r>
            <a:br>
              <a:rPr lang="ru-RU" dirty="0"/>
            </a:br>
            <a:endParaRPr lang="ru-RU" dirty="0"/>
          </a:p>
        </p:txBody>
      </p:sp>
      <p:pic>
        <p:nvPicPr>
          <p:cNvPr id="2050" name="Picture 2" descr="http://mywishlist.ru/pic/i/wish/orig/003/238/139.jpe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0162" y="183175"/>
            <a:ext cx="3065297" cy="261470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03264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03312" y="1853248"/>
            <a:ext cx="9391816" cy="4847803"/>
          </a:xfrm>
        </p:spPr>
        <p:txBody>
          <a:bodyPr>
            <a:normAutofit fontScale="92500" lnSpcReduction="20000"/>
          </a:bodyPr>
          <a:lstStyle/>
          <a:p>
            <a:r>
              <a:rPr lang="ru-RU" dirty="0"/>
              <a:t>Спорт представляет собой специфический род физической и интеллектуальной активности, совершаемой с целью соревнования, а также целенаправленной подготовки к ним путём разминки, тренировки. В сочетании с отдыхом, стремлением постепенного улучшения физического здоровья, повышения уровня интеллекта, получения морального удовлетворения, стремления к совершенству, улучшению личных, групповых и абсолютных рекордов, славе, улучшения собственных физических возможностей и навыков, спорт предназначен для совершенствования физико-психических характеристик человека. Спорт составная часть физической культуры. Это собственно соревновательная деятельность и подготовка к ней. В нём ярко проявляется стремление к победе, достижению высоких результатов, мобилизация физических, психических и нравственных качеств человека. Спорт необходим для того, чтобы влиять на общество. </a:t>
            </a:r>
          </a:p>
        </p:txBody>
      </p:sp>
      <p:sp>
        <p:nvSpPr>
          <p:cNvPr id="2" name="Заголовок 1"/>
          <p:cNvSpPr>
            <a:spLocks noGrp="1"/>
          </p:cNvSpPr>
          <p:nvPr>
            <p:ph type="title"/>
          </p:nvPr>
        </p:nvSpPr>
        <p:spPr/>
        <p:txBody>
          <a:bodyPr/>
          <a:lstStyle/>
          <a:p>
            <a:r>
              <a:rPr lang="ru-RU" dirty="0">
                <a:solidFill>
                  <a:srgbClr val="00B0F0"/>
                </a:solidFill>
              </a:rPr>
              <a:t>Почему так важно заниматься спортом?</a:t>
            </a:r>
          </a:p>
        </p:txBody>
      </p:sp>
    </p:spTree>
    <p:extLst>
      <p:ext uri="{BB962C8B-B14F-4D97-AF65-F5344CB8AC3E}">
        <p14:creationId xmlns="" xmlns:p14="http://schemas.microsoft.com/office/powerpoint/2010/main" val="2788897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16708" y="2652776"/>
            <a:ext cx="11775292" cy="4024758"/>
          </a:xfrm>
          <a:prstGeom prst="rect">
            <a:avLst/>
          </a:prstGeom>
        </p:spPr>
      </p:pic>
      <p:pic>
        <p:nvPicPr>
          <p:cNvPr id="4098" name="Picture 2" descr="C:\Users\user\Desktop\рабСтол\фото\веселые старты\детский сад.JPG"/>
          <p:cNvPicPr>
            <a:picLocks noChangeAspect="1" noChangeArrowheads="1"/>
          </p:cNvPicPr>
          <p:nvPr/>
        </p:nvPicPr>
        <p:blipFill>
          <a:blip r:embed="rId3" cstate="print"/>
          <a:srcRect/>
          <a:stretch>
            <a:fillRect/>
          </a:stretch>
        </p:blipFill>
        <p:spPr bwMode="auto">
          <a:xfrm>
            <a:off x="1927274" y="-1"/>
            <a:ext cx="8609428" cy="5162843"/>
          </a:xfrm>
          <a:prstGeom prst="rect">
            <a:avLst/>
          </a:prstGeom>
          <a:noFill/>
        </p:spPr>
      </p:pic>
    </p:spTree>
    <p:extLst>
      <p:ext uri="{BB962C8B-B14F-4D97-AF65-F5344CB8AC3E}">
        <p14:creationId xmlns="" xmlns:p14="http://schemas.microsoft.com/office/powerpoint/2010/main" val="1920736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55382" y="0"/>
            <a:ext cx="8835029" cy="6728664"/>
          </a:xfrm>
          <a:prstGeom prst="rect">
            <a:avLst/>
          </a:prstGeom>
        </p:spPr>
      </p:pic>
    </p:spTree>
    <p:extLst>
      <p:ext uri="{BB962C8B-B14F-4D97-AF65-F5344CB8AC3E}">
        <p14:creationId xmlns="" xmlns:p14="http://schemas.microsoft.com/office/powerpoint/2010/main" val="1979495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61109" y="2854776"/>
            <a:ext cx="8946541" cy="4195481"/>
          </a:xfrm>
        </p:spPr>
        <p:txBody>
          <a:bodyPr>
            <a:normAutofit fontScale="92500"/>
          </a:bodyPr>
          <a:lstStyle/>
          <a:p>
            <a:r>
              <a:rPr lang="ru-RU" dirty="0"/>
              <a:t>26 июня отмечается праздник, имеющий всемирное значение. Это Международный день борьбы с наркоманией и незаконным оборотом наркотиков. Он был учрежден в 1987 году как выражение решимости Генеральной Ассамблеи ООН усилить свою деятельность и создать мировое общество, свободное от злоупотребления наркотиками. Основанием для такого решения стали рекомендации Международной конференции по борьбе со злоупотреблением наркотическими средствами и их незаконным оборотом, принявшей </a:t>
            </a:r>
            <a:r>
              <a:rPr lang="ru-RU" dirty="0" smtClean="0"/>
              <a:t>обширный </a:t>
            </a:r>
            <a:r>
              <a:rPr lang="ru-RU" dirty="0"/>
              <a:t>план деятельности по борьбе с наркотической зависимостью. </a:t>
            </a:r>
          </a:p>
        </p:txBody>
      </p:sp>
      <p:sp>
        <p:nvSpPr>
          <p:cNvPr id="5" name="Прямоугольник 4"/>
          <p:cNvSpPr/>
          <p:nvPr/>
        </p:nvSpPr>
        <p:spPr>
          <a:xfrm>
            <a:off x="1559838" y="163773"/>
            <a:ext cx="8447812" cy="2585323"/>
          </a:xfrm>
          <a:prstGeom prst="rect">
            <a:avLst/>
          </a:prstGeom>
          <a:noFill/>
        </p:spPr>
        <p:txBody>
          <a:bodyPr wrap="square" lIns="91440" tIns="45720" rIns="91440" bIns="45720">
            <a:spAutoFit/>
          </a:bodyPr>
          <a:lstStyle/>
          <a:p>
            <a:pPr algn="ctr"/>
            <a:r>
              <a:rPr lang="ru-RU" sz="5400" b="1" cap="none" spc="0" dirty="0" smtClean="0">
                <a:ln w="22225">
                  <a:solidFill>
                    <a:schemeClr val="accent2"/>
                  </a:solidFill>
                  <a:prstDash val="solid"/>
                </a:ln>
                <a:solidFill>
                  <a:schemeClr val="accent2">
                    <a:lumMod val="40000"/>
                    <a:lumOff val="60000"/>
                  </a:schemeClr>
                </a:solidFill>
                <a:effectLst/>
              </a:rPr>
              <a:t>Международный день борьбы с наркоманией – 26 июня</a:t>
            </a:r>
            <a:endParaRPr lang="ru-RU"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 xmlns:p14="http://schemas.microsoft.com/office/powerpoint/2010/main" val="2062310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87</TotalTime>
  <Words>480</Words>
  <Application>Microsoft Office PowerPoint</Application>
  <PresentationFormat>Произвольный</PresentationFormat>
  <Paragraphs>14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Слайд 1</vt:lpstr>
      <vt:lpstr>Слайд 2</vt:lpstr>
      <vt:lpstr>Слайд 3</vt:lpstr>
      <vt:lpstr>Слайд 4</vt:lpstr>
      <vt:lpstr>Слайд 5</vt:lpstr>
      <vt:lpstr>Почему так важно заниматься спортом?</vt:lpstr>
      <vt:lpstr>Слайд 7</vt:lpstr>
      <vt:lpstr>Слайд 8</vt:lpstr>
      <vt:lpstr>Слайд 9</vt:lpstr>
      <vt:lpstr>Слайд 10</vt:lpstr>
      <vt:lpstr>Слайд 11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Елизавета Черемных</dc:creator>
  <cp:lastModifiedBy>user</cp:lastModifiedBy>
  <cp:revision>18</cp:revision>
  <dcterms:created xsi:type="dcterms:W3CDTF">2016-10-24T15:05:25Z</dcterms:created>
  <dcterms:modified xsi:type="dcterms:W3CDTF">2017-09-21T08:27:03Z</dcterms:modified>
</cp:coreProperties>
</file>