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60" r:id="rId4"/>
    <p:sldId id="263" r:id="rId5"/>
    <p:sldId id="269" r:id="rId6"/>
    <p:sldId id="261" r:id="rId7"/>
    <p:sldId id="265" r:id="rId8"/>
    <p:sldId id="264" r:id="rId9"/>
    <p:sldId id="266" r:id="rId10"/>
    <p:sldId id="272" r:id="rId11"/>
    <p:sldId id="267" r:id="rId12"/>
    <p:sldId id="268" r:id="rId13"/>
    <p:sldId id="270" r:id="rId14"/>
    <p:sldId id="271" r:id="rId15"/>
    <p:sldId id="273" r:id="rId16"/>
    <p:sldId id="274" r:id="rId17"/>
    <p:sldId id="275" r:id="rId18"/>
    <p:sldId id="276" r:id="rId19"/>
    <p:sldId id="277" r:id="rId20"/>
    <p:sldId id="283" r:id="rId21"/>
    <p:sldId id="278" r:id="rId22"/>
    <p:sldId id="284" r:id="rId23"/>
    <p:sldId id="280" r:id="rId24"/>
    <p:sldId id="282" r:id="rId25"/>
    <p:sldId id="279" r:id="rId26"/>
    <p:sldId id="281" r:id="rId27"/>
    <p:sldId id="285" r:id="rId28"/>
    <p:sldId id="286" r:id="rId29"/>
    <p:sldId id="289" r:id="rId30"/>
    <p:sldId id="287" r:id="rId31"/>
    <p:sldId id="291" r:id="rId32"/>
    <p:sldId id="288" r:id="rId33"/>
    <p:sldId id="290" r:id="rId34"/>
    <p:sldId id="292" r:id="rId35"/>
    <p:sldId id="293" r:id="rId36"/>
    <p:sldId id="294" r:id="rId37"/>
    <p:sldId id="296" r:id="rId38"/>
    <p:sldId id="295" r:id="rId39"/>
    <p:sldId id="262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1F77"/>
    <a:srgbClr val="3F6DFF"/>
    <a:srgbClr val="1950FF"/>
    <a:srgbClr val="33CC33"/>
    <a:srgbClr val="0037E6"/>
    <a:srgbClr val="0033CC"/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1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1755-4CA9-4E26-84A6-7E739CC41C54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E527-EBDE-403A-AE35-E738DD7E4F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8200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1755-4CA9-4E26-84A6-7E739CC41C54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E527-EBDE-403A-AE35-E738DD7E4F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9690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1755-4CA9-4E26-84A6-7E739CC41C54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E527-EBDE-403A-AE35-E738DD7E4F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8492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1755-4CA9-4E26-84A6-7E739CC41C54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E527-EBDE-403A-AE35-E738DD7E4F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3729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1755-4CA9-4E26-84A6-7E739CC41C54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E527-EBDE-403A-AE35-E738DD7E4F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6841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1755-4CA9-4E26-84A6-7E739CC41C54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E527-EBDE-403A-AE35-E738DD7E4F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6078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1755-4CA9-4E26-84A6-7E739CC41C54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E527-EBDE-403A-AE35-E738DD7E4F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8637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1755-4CA9-4E26-84A6-7E739CC41C54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E527-EBDE-403A-AE35-E738DD7E4F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3929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1755-4CA9-4E26-84A6-7E739CC41C54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E527-EBDE-403A-AE35-E738DD7E4F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4360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1755-4CA9-4E26-84A6-7E739CC41C54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E527-EBDE-403A-AE35-E738DD7E4F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5616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1755-4CA9-4E26-84A6-7E739CC41C54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E527-EBDE-403A-AE35-E738DD7E4F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2773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81755-4CA9-4E26-84A6-7E739CC41C54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1E527-EBDE-403A-AE35-E738DD7E4F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3337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://easyen.ru/load/metodika/technologicheski_priem/didakticheskaja_igra_s_primeneniem_tekhnologicheskogo_prijoma_universalnyj_trenazhjor_trafaret/246-1-0-48445" TargetMode="External"/><Relationship Id="rId3" Type="http://schemas.openxmlformats.org/officeDocument/2006/relationships/hyperlink" Target="http://seotrade.weebly.com/uploads/1/1/5/8/11582255/1648534.png?385" TargetMode="External"/><Relationship Id="rId7" Type="http://schemas.openxmlformats.org/officeDocument/2006/relationships/image" Target="../media/image1.png"/><Relationship Id="rId2" Type="http://schemas.openxmlformats.org/officeDocument/2006/relationships/hyperlink" Target="http://interaktifkredi.com/images/tamamm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rofa-ventana.ru/upload/iblock/337/337d1ebe26827a25a3a7937b9eeac957.jpg" TargetMode="External"/><Relationship Id="rId5" Type="http://schemas.openxmlformats.org/officeDocument/2006/relationships/hyperlink" Target="https://ds04.infourok.ru/uploads/ex/070d/0002ed3c-ff18a1bc/img12.jpg" TargetMode="External"/><Relationship Id="rId4" Type="http://schemas.openxmlformats.org/officeDocument/2006/relationships/hyperlink" Target="http://likeprint.by/images/phocagallery/ne_skinali/raznoe/thumbs/phoca_thumb_l_raznoe66_pr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2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82154" y="1885950"/>
            <a:ext cx="6510759" cy="1885950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i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Тренажёр</a:t>
            </a:r>
          </a:p>
          <a:p>
            <a:pPr algn="ctr"/>
            <a:r>
              <a:rPr lang="ru-RU" sz="4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«Строение клетки»</a:t>
            </a:r>
          </a:p>
          <a:p>
            <a:pPr algn="ctr"/>
            <a:endParaRPr lang="ru-RU" sz="48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19300" y="4311160"/>
            <a:ext cx="5105400" cy="1938992"/>
          </a:xfrm>
          <a:prstGeom prst="rect">
            <a:avLst/>
          </a:prstGeom>
          <a:solidFill>
            <a:schemeClr val="bg1">
              <a:alpha val="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0D1F77"/>
                </a:solidFill>
              </a:rPr>
              <a:t>Подготовила: </a:t>
            </a:r>
          </a:p>
          <a:p>
            <a:pPr algn="ctr">
              <a:defRPr/>
            </a:pPr>
            <a:r>
              <a:rPr lang="ru-RU" sz="2400" b="1" i="1" dirty="0" smtClean="0">
                <a:solidFill>
                  <a:srgbClr val="0D1F77"/>
                </a:solidFill>
              </a:rPr>
              <a:t> Трефилова Раиса Поликарповна, учитель биологии</a:t>
            </a:r>
          </a:p>
          <a:p>
            <a:pPr algn="ctr">
              <a:defRPr/>
            </a:pPr>
            <a:r>
              <a:rPr lang="ru-RU" sz="2400" b="1" i="1" dirty="0" smtClean="0">
                <a:solidFill>
                  <a:srgbClr val="0D1F77"/>
                </a:solidFill>
              </a:rPr>
              <a:t>МБОУ «Карагайская СОШ №2»,</a:t>
            </a:r>
          </a:p>
          <a:p>
            <a:pPr algn="ctr">
              <a:defRPr/>
            </a:pPr>
            <a:r>
              <a:rPr lang="ru-RU" sz="2400" b="1" i="1" dirty="0" smtClean="0">
                <a:solidFill>
                  <a:srgbClr val="0D1F77"/>
                </a:solidFill>
              </a:rPr>
              <a:t>с</a:t>
            </a:r>
            <a:r>
              <a:rPr lang="ru-RU" sz="2400" b="1" i="1" dirty="0" smtClean="0">
                <a:solidFill>
                  <a:srgbClr val="0D1F77"/>
                </a:solidFill>
              </a:rPr>
              <a:t>.Карагай, Пермский край</a:t>
            </a:r>
            <a:endParaRPr lang="ru-RU" sz="2400" b="1" i="1" dirty="0">
              <a:solidFill>
                <a:srgbClr val="0D1F77"/>
              </a:solidFill>
            </a:endParaRPr>
          </a:p>
        </p:txBody>
      </p:sp>
      <p:sp>
        <p:nvSpPr>
          <p:cNvPr id="12" name="Управляющая кнопка: сведения 11">
            <a:hlinkClick r:id="" action="ppaction://hlinkshowjump?jump=lastslide" highlightClick="1"/>
          </p:cNvPr>
          <p:cNvSpPr/>
          <p:nvPr/>
        </p:nvSpPr>
        <p:spPr>
          <a:xfrm>
            <a:off x="285750" y="276225"/>
            <a:ext cx="371475" cy="333375"/>
          </a:xfrm>
          <a:prstGeom prst="actionButtonInformation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5952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9. Какое вещество составляет клеточную стенку растительных клеток?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Глюкоза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Целлюлоза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Гликоген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83326" y="1888134"/>
            <a:ext cx="8229602" cy="242261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5013325" y="2108082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996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10. Как называется процесс проникновения в клетку твёрдых частиц?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Фагоцитоз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Cambria" panose="02040503050406030204" pitchFamily="18" charset="0"/>
              </a:rPr>
              <a:t>Пиноцитоз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Процессинг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65760" y="2043536"/>
            <a:ext cx="8412480" cy="2450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412500" y="2092667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8550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1409700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11. Как называются клетки, которые активно захватывают и переваривают чужеродные вещества?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Тромбоциты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Эритроциты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Фагоциты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585776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710" y="2110201"/>
            <a:ext cx="8447404" cy="242261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2662922" y="3366684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107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12. Как называется полужидкое содержимое ядра?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Кариоплазма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Цитоплазма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Гиалоплазма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8823" y="1912907"/>
            <a:ext cx="8334105" cy="242261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464752" y="2092667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8550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13.Что такое хроматин?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Нити РНК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АТФ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Нити ДНК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43899" y="2063931"/>
            <a:ext cx="8229602" cy="248194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66956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2636794" y="3275244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107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14. Когда в микроскоп хорошо видны хромосомы?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Между делениями клетки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В период деления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Всегда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3509" y="1972492"/>
            <a:ext cx="8503920" cy="256031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4987201" y="2134206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996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15. Как называется совокупность признаков хромосомного набора любого вида?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Кариотип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Фенотип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Генотип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3509" y="2005699"/>
            <a:ext cx="8464731" cy="248792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412500" y="2105731"/>
            <a:ext cx="3689238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8550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16. Какой  набор хромосом содержат ядра соматических клеток?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Одинарный, или гаплоидный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Двойной, или диплоидный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Тройной, или </a:t>
            </a:r>
            <a:r>
              <a:rPr lang="ru-RU" dirty="0" err="1" smtClean="0"/>
              <a:t>триплоидный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2696" y="1951325"/>
            <a:ext cx="8399417" cy="254229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4960802" y="2108081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996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17. Как называются парные, абсолютно одинаковые хромосомы?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Аналогичные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Гомологичные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Соматические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1884" y="1977452"/>
            <a:ext cx="8360229" cy="256842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5013326" y="2134207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996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18. Основная функция шероховатой ЭПС?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Синтез углеводов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Синтез белков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Синтез жиров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4947" y="1977451"/>
            <a:ext cx="8399417" cy="254229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4999990" y="2134206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996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1. Как называется наука о клетке?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Эмбриология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Цитология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Молекулярная биология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9633" y="1940385"/>
            <a:ext cx="8229602" cy="242261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4986929" y="2147270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996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19. Какой органоид формируется в комплексе </a:t>
            </a:r>
            <a:r>
              <a:rPr lang="ru-RU" sz="2800" b="1" dirty="0" err="1" smtClean="0">
                <a:solidFill>
                  <a:srgbClr val="FFFF00"/>
                </a:solidFill>
              </a:rPr>
              <a:t>Гольджи</a:t>
            </a:r>
            <a:r>
              <a:rPr lang="ru-RU" sz="2800" b="1" dirty="0" smtClean="0">
                <a:solidFill>
                  <a:srgbClr val="FFFF00"/>
                </a:solidFill>
              </a:rPr>
              <a:t>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Рибосомы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Пластиды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Лизосомы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1885" y="1998618"/>
            <a:ext cx="8373292" cy="248194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25963" y="4706145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2610669" y="3301370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107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20. Что находится внутри лизосом?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Гормоны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Ферменты 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Липиды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18009" y="1872949"/>
            <a:ext cx="8360229" cy="262067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5052244" y="2081955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996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21. Какое вещество </a:t>
            </a:r>
            <a:r>
              <a:rPr lang="ru-RU" sz="2800" b="1" dirty="0" err="1" smtClean="0">
                <a:solidFill>
                  <a:srgbClr val="FFFF00"/>
                </a:solidFill>
              </a:rPr>
              <a:t>синтезтруется</a:t>
            </a:r>
            <a:r>
              <a:rPr lang="ru-RU" sz="2800" b="1" dirty="0" smtClean="0">
                <a:solidFill>
                  <a:srgbClr val="FFFF00"/>
                </a:solidFill>
              </a:rPr>
              <a:t> в митохондриях?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РНК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Углеводы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АТФ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0834" y="2037804"/>
            <a:ext cx="8512719" cy="248194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66956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2662920" y="3301371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107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22. В каких клетках больше всего митохондрий?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клетках мышечной ткани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 В старых клетках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В  клетках водорослей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3509" y="1862008"/>
            <a:ext cx="8464731" cy="248792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477814" y="2066542"/>
            <a:ext cx="3689238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8550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23. Каким образом увеличивается число митохондрий перед делением клетки?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Синтезируются в цитоплазме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911634" y="2230436"/>
            <a:ext cx="3706282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Увеличиваются путём деления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Синтезируются в ядре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4947" y="1899077"/>
            <a:ext cx="8360229" cy="256842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4728754" y="2095017"/>
            <a:ext cx="4023359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996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24. Какой органоид содержит </a:t>
            </a:r>
            <a:r>
              <a:rPr lang="ru-RU" sz="2800" b="1" dirty="0" err="1" smtClean="0">
                <a:solidFill>
                  <a:srgbClr val="FFFF00"/>
                </a:solidFill>
              </a:rPr>
              <a:t>тилакоиды</a:t>
            </a:r>
            <a:r>
              <a:rPr lang="ru-RU" sz="2800" b="1" dirty="0" smtClean="0">
                <a:solidFill>
                  <a:srgbClr val="FFFF00"/>
                </a:solidFill>
              </a:rPr>
              <a:t>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Хлоропласты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 Рибосомы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Митохондрии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3508" y="1992637"/>
            <a:ext cx="8516983" cy="248792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464752" y="2131856"/>
            <a:ext cx="3689238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8550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25. Почему граны в хлоропласте расположены в шахматном порядке?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Для лучшего освещения солнечным светом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 Для лучшего поступления ферментов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Для  лучшего поступления углекислого газа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4949" y="2031825"/>
            <a:ext cx="8386355" cy="248792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391887" y="2131856"/>
            <a:ext cx="3762102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8550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26. В какой части хлоропластов протекает световая фаза фотосинтеза?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наружной мембране</a:t>
            </a:r>
            <a:r>
              <a:rPr lang="ru-RU" dirty="0" smtClean="0"/>
              <a:t> хлоропласта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В строме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 мембранах  </a:t>
            </a:r>
            <a:r>
              <a:rPr lang="ru-RU" dirty="0" err="1" smtClean="0"/>
              <a:t>тилакоидов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8403" y="2024742"/>
            <a:ext cx="8316774" cy="248194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66956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2623732" y="3379746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107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27. Какую основную функцию выполняют лейкопласты?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Запас  жиров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Запас  углеводов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Запас  гормонов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74320" y="1990515"/>
            <a:ext cx="8556169" cy="256842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4999991" y="2160332"/>
            <a:ext cx="3791311" cy="115763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996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28. Почему осенью листья изменяют окраску?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Синтезируется больше </a:t>
            </a:r>
            <a:r>
              <a:rPr lang="ru-RU" dirty="0" err="1" smtClean="0"/>
              <a:t>каратиноидов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Синтезируется больше  антоцианов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Разрушается  хлорофилл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9634" y="2024743"/>
            <a:ext cx="8373292" cy="248194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66956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2689046" y="3301370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107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2. Какая структура </a:t>
            </a:r>
            <a:r>
              <a:rPr lang="ru-RU" sz="2800" b="1" dirty="0" smtClean="0">
                <a:solidFill>
                  <a:srgbClr val="FFFF00"/>
                </a:solidFill>
              </a:rPr>
              <a:t>явля</a:t>
            </a:r>
            <a:r>
              <a:rPr lang="ru-RU" sz="2800" b="1" dirty="0" smtClean="0">
                <a:solidFill>
                  <a:srgbClr val="FFFF00"/>
                </a:solidFill>
              </a:rPr>
              <a:t>ется элементарной единицей жизни на Земле?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Ядро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Цитоплазма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Клетка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92092" y="2090392"/>
            <a:ext cx="8229602" cy="242261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2636794" y="3392809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107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29. У каких растений нет  центриолей?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 высших растений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 У низших растений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У голосеменных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9635" y="1875070"/>
            <a:ext cx="8595360" cy="264468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438626" y="2144920"/>
            <a:ext cx="3689238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8550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30. Какую роль выполняют центриоли в клетках животных?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Синтезируют  витамины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Синтезируют АТФ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Образуют веретено деления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1464" y="2037807"/>
            <a:ext cx="8342901" cy="248194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66956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2728235" y="3314433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107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31.Какое вещество входит в состав клеточной стенки грибов?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dirty="0" err="1" smtClean="0"/>
              <a:t>Муреин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Хитин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Целлюлоза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4134" y="1977453"/>
            <a:ext cx="8360229" cy="256842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25963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4960803" y="2108080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996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32. Какое вещество запасается в клетках печени?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Глюкоза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Сахароза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Гликоген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9632" y="1959428"/>
            <a:ext cx="8464734" cy="256032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66956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2728235" y="3340558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107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33. Какой хромосомный набор у бактерий?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en-US" dirty="0" smtClean="0"/>
              <a:t>2n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</a:rPr>
              <a:t>n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en-US" dirty="0" smtClean="0"/>
              <a:t>3 n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2695" y="1951326"/>
            <a:ext cx="8360229" cy="256842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4882426" y="2121143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996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34. Как</a:t>
            </a:r>
            <a:r>
              <a:rPr lang="ru-RU" sz="2800" b="1" dirty="0" smtClean="0">
                <a:solidFill>
                  <a:srgbClr val="FFFF00"/>
                </a:solidFill>
              </a:rPr>
              <a:t>и</a:t>
            </a:r>
            <a:r>
              <a:rPr lang="ru-RU" sz="2800" b="1" dirty="0" smtClean="0">
                <a:solidFill>
                  <a:srgbClr val="FFFF00"/>
                </a:solidFill>
              </a:rPr>
              <a:t>е вещества не относятся к клеточным включениям?   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Капли жира и гранулы белка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Молекулы  АТФ и  АДФ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Гранулы крахмала и кристаллы солей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1886" y="1912141"/>
            <a:ext cx="8451667" cy="256842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25963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4999991" y="2081955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996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35. Какой организм относится к эукариотам?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Стрептококк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Амёба обыкновенная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Синезелёная</a:t>
            </a:r>
            <a:r>
              <a:rPr lang="ru-RU" dirty="0" smtClean="0"/>
              <a:t>  водоросль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57197" y="2003577"/>
            <a:ext cx="8360229" cy="252923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25963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4947741" y="2081955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996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029.jpg"/>
          <p:cNvPicPr>
            <a:picLocks noChangeAspect="1" noChangeArrowheads="1"/>
          </p:cNvPicPr>
          <p:nvPr/>
        </p:nvPicPr>
        <p:blipFill>
          <a:blip r:embed="rId2" cstate="print"/>
          <a:srcRect r="12992" b="10499"/>
          <a:stretch>
            <a:fillRect/>
          </a:stretch>
        </p:blipFill>
        <p:spPr bwMode="auto">
          <a:xfrm>
            <a:off x="152400" y="152400"/>
            <a:ext cx="8808720" cy="6548846"/>
          </a:xfrm>
          <a:prstGeom prst="rect">
            <a:avLst/>
          </a:prstGeom>
          <a:noFill/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3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496300" y="295275"/>
            <a:ext cx="352425" cy="314325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33578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2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Умножение 8">
            <a:hlinkClick r:id="" action="ppaction://hlinkshowjump?jump=endshow"/>
          </p:cNvPr>
          <p:cNvSpPr/>
          <p:nvPr/>
        </p:nvSpPr>
        <p:spPr>
          <a:xfrm>
            <a:off x="8401050" y="295275"/>
            <a:ext cx="438150" cy="447675"/>
          </a:xfrm>
          <a:prstGeom prst="mathMultiply">
            <a:avLst/>
          </a:prstGeom>
          <a:solidFill>
            <a:srgbClr val="3F6D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Для Справки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эукариот клетки - 1 вопро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9269" y="1463671"/>
            <a:ext cx="7824651" cy="49763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0106122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519" y="987051"/>
            <a:ext cx="82320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/>
              </a:rPr>
              <a:t>Правильно</a:t>
            </a:r>
            <a:endParaRPr lang="ru-RU" dirty="0" smtClean="0"/>
          </a:p>
          <a:p>
            <a:r>
              <a:rPr lang="ru-RU" dirty="0" smtClean="0">
                <a:hlinkClick r:id="rId3"/>
              </a:rPr>
              <a:t>Неправильно</a:t>
            </a:r>
            <a:endParaRPr lang="ru-RU" dirty="0" smtClean="0"/>
          </a:p>
          <a:p>
            <a:r>
              <a:rPr lang="ru-RU" dirty="0" smtClean="0">
                <a:hlinkClick r:id="rId4"/>
              </a:rPr>
              <a:t>Фон рамки 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https://ds04.infourok.ru/uploads/ex/070d/0002ed3c-ff18a1bc/img12.jpg</a:t>
            </a:r>
            <a:r>
              <a:rPr lang="ru-RU" dirty="0" smtClean="0"/>
              <a:t>  </a:t>
            </a:r>
            <a:r>
              <a:rPr lang="ru-RU" dirty="0" smtClean="0"/>
              <a:t>молодцы</a:t>
            </a:r>
          </a:p>
          <a:p>
            <a:r>
              <a:rPr lang="en-US" dirty="0" smtClean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drofa-ventana.ru/upload/iblock/337/337d1ebe26827a25a3a7937b9eeac957.jpg</a:t>
            </a:r>
            <a:r>
              <a:rPr lang="ru-RU" dirty="0" smtClean="0"/>
              <a:t>  клетка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7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0463" y="3445197"/>
            <a:ext cx="8315325" cy="3170099"/>
          </a:xfrm>
          <a:prstGeom prst="rect">
            <a:avLst/>
          </a:prstGeom>
          <a:noFill/>
          <a:ln w="28575">
            <a:solidFill>
              <a:srgbClr val="3F6DFF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Презентация создана с применением технологического приёма «Универсальный тренажёр» (автор приёма </a:t>
            </a:r>
            <a:r>
              <a:rPr lang="ru-RU" sz="2000" dirty="0"/>
              <a:t>- Г.О. </a:t>
            </a:r>
            <a:r>
              <a:rPr lang="ru-RU" sz="2000" dirty="0" err="1" smtClean="0"/>
              <a:t>Аствацатуров</a:t>
            </a:r>
            <a:r>
              <a:rPr lang="ru-RU" sz="2000" dirty="0" smtClean="0"/>
              <a:t>) </a:t>
            </a:r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Шаблон презентации подготовлен </a:t>
            </a:r>
            <a:r>
              <a:rPr lang="ru-RU" sz="2000" dirty="0" smtClean="0"/>
              <a:t>Н.Н. Коломиной, учителем математики МКОУ </a:t>
            </a:r>
            <a:r>
              <a:rPr lang="ru-RU" sz="2000" dirty="0" err="1" smtClean="0"/>
              <a:t>Хотьковская</a:t>
            </a:r>
            <a:r>
              <a:rPr lang="ru-RU" sz="2000" dirty="0" smtClean="0"/>
              <a:t> СОШ </a:t>
            </a:r>
            <a:r>
              <a:rPr lang="ru-RU" sz="2000" dirty="0" err="1" smtClean="0"/>
              <a:t>Думиничский</a:t>
            </a:r>
            <a:r>
              <a:rPr lang="ru-RU" sz="2000" dirty="0" smtClean="0"/>
              <a:t> район, Калужская </a:t>
            </a:r>
            <a:r>
              <a:rPr lang="ru-RU" sz="2000" dirty="0" smtClean="0"/>
              <a:t>область - </a:t>
            </a:r>
            <a:r>
              <a:rPr lang="en-US" sz="2000" dirty="0" smtClean="0">
                <a:hlinkClick r:id="rId8"/>
              </a:rPr>
              <a:t>http://</a:t>
            </a:r>
            <a:r>
              <a:rPr lang="en-US" sz="2000" dirty="0" smtClean="0">
                <a:hlinkClick r:id="rId8"/>
              </a:rPr>
              <a:t>easyen.ru/load/metodika/technologicheski_priem/didakticheskaja_igra_s_primeneniem_tekhnologicheskogo_prijoma_universalnyj_trenazhjor_trafaret/246-</a:t>
            </a:r>
            <a:r>
              <a:rPr lang="ru-RU" sz="2000" dirty="0" smtClean="0">
                <a:hlinkClick r:id="rId8"/>
              </a:rPr>
              <a:t>1</a:t>
            </a:r>
            <a:r>
              <a:rPr lang="en-US" sz="2000" dirty="0" smtClean="0">
                <a:hlinkClick r:id="rId8"/>
              </a:rPr>
              <a:t>-0-48445</a:t>
            </a:r>
            <a:r>
              <a:rPr lang="ru-RU" sz="2000" dirty="0" smtClean="0"/>
              <a:t>  </a:t>
            </a:r>
            <a:endParaRPr lang="ru-RU" sz="2000" dirty="0" smtClean="0"/>
          </a:p>
          <a:p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98463" y="489757"/>
            <a:ext cx="2966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Ссылки на изображения: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496300" y="295275"/>
            <a:ext cx="352425" cy="314325"/>
          </a:xfrm>
          <a:prstGeom prst="actionButtonHom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33578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3. Какие учёные сформулировали клеточную теорию?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К.Линней и Ж.-Б.Ламарк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Т.Шванн и </a:t>
            </a:r>
            <a:r>
              <a:rPr lang="ru-RU" dirty="0" err="1" smtClean="0">
                <a:latin typeface="Cambria" panose="02040503050406030204" pitchFamily="18" charset="0"/>
              </a:rPr>
              <a:t>М.Шлейден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Ч.Дарвин и Р.Гук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6572" y="2081954"/>
            <a:ext cx="8229602" cy="242261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5000262" y="2068892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996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4. Какой учёный назвал клетку клеткой?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М.Ломоносов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Аристотель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Р.Гук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4709" y="2123264"/>
            <a:ext cx="8434341" cy="242261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2806612" y="3327495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107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5. Как называются организмы, клетки которых не содержат ядер?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Прокариоты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Эукариоты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Гетеротрофы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18010" y="2030475"/>
            <a:ext cx="8229602" cy="24631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438626" y="2105731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8550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6. Какие </a:t>
            </a:r>
            <a:r>
              <a:rPr lang="ru-RU" sz="2800" b="1" dirty="0" err="1" smtClean="0">
                <a:solidFill>
                  <a:srgbClr val="FFFF00"/>
                </a:solidFill>
              </a:rPr>
              <a:t>двухмембранные</a:t>
            </a:r>
            <a:r>
              <a:rPr lang="ru-RU" sz="2800" b="1" dirty="0" smtClean="0">
                <a:solidFill>
                  <a:srgbClr val="FFFF00"/>
                </a:solidFill>
              </a:rPr>
              <a:t> органоиды входят                             в состав клетки?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0" y="2230436"/>
            <a:ext cx="3667215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Комплекс </a:t>
            </a:r>
            <a:r>
              <a:rPr lang="ru-RU" dirty="0" err="1" smtClean="0"/>
              <a:t>Гольджи</a:t>
            </a:r>
            <a:r>
              <a:rPr lang="ru-RU" dirty="0" smtClean="0"/>
              <a:t> и лизосомы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98571" y="2230436"/>
            <a:ext cx="3719345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Рибосомы  и  ЭПС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Митохондрии и пластиды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1886" y="2097138"/>
            <a:ext cx="8495123" cy="242261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2558417" y="3353621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107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7. Сколько мембран у ядерной оболочки?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Одна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Две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33761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Три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65760" y="1977452"/>
            <a:ext cx="8347167" cy="242261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5000263" y="2108079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996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639"/>
            </a:avLst>
          </a:prstGeom>
          <a:blipFill dpi="0" rotWithShape="1">
            <a:blip r:embed="rId4" cstate="print">
              <a:alphaModFix amt="89000"/>
            </a:blip>
            <a:srcRect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5151" y="419100"/>
            <a:ext cx="8121649" cy="942975"/>
          </a:xfrm>
          <a:prstGeom prst="roundRect">
            <a:avLst/>
          </a:prstGeom>
          <a:solidFill>
            <a:srgbClr val="3F6DFF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8. Какие структуры клетки являются </a:t>
            </a:r>
            <a:r>
              <a:rPr lang="ru-RU" sz="2800" b="1" dirty="0" err="1" smtClean="0">
                <a:solidFill>
                  <a:srgbClr val="FFFF00"/>
                </a:solidFill>
              </a:rPr>
              <a:t>немембранными</a:t>
            </a:r>
            <a:r>
              <a:rPr lang="ru-RU" sz="2800" b="1" dirty="0" smtClean="0">
                <a:solidFill>
                  <a:srgbClr val="FFFF00"/>
                </a:solidFill>
              </a:rPr>
              <a:t>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65151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Лизосомы и ЭПС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25416" y="2230436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Комплекс </a:t>
            </a:r>
            <a:r>
              <a:rPr lang="ru-RU" dirty="0" err="1" smtClean="0">
                <a:latin typeface="Cambria" panose="02040503050406030204" pitchFamily="18" charset="0"/>
              </a:rPr>
              <a:t>Гольджи</a:t>
            </a:r>
            <a:r>
              <a:rPr lang="ru-RU" dirty="0" smtClean="0">
                <a:latin typeface="Cambria" panose="02040503050406030204" pitchFamily="18" charset="0"/>
              </a:rPr>
              <a:t> и ЭПС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25750" y="3446823"/>
            <a:ext cx="3492500" cy="942975"/>
          </a:xfrm>
          <a:prstGeom prst="roundRect">
            <a:avLst/>
          </a:prstGeom>
          <a:solidFill>
            <a:srgbClr val="3F6D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Рибосомы, центросомы, </a:t>
            </a:r>
            <a:r>
              <a:rPr lang="ru-RU" dirty="0" err="1" smtClean="0"/>
              <a:t>гиалоплазма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199" y="295275"/>
            <a:ext cx="8334375" cy="120015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3509" y="2090391"/>
            <a:ext cx="8399416" cy="242261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11"/>
          <p:cNvGrpSpPr/>
          <p:nvPr/>
        </p:nvGrpSpPr>
        <p:grpSpPr>
          <a:xfrm>
            <a:off x="565151" y="4680019"/>
            <a:ext cx="3149600" cy="1685856"/>
            <a:chOff x="565151" y="4680019"/>
            <a:chExt cx="3149600" cy="1685856"/>
          </a:xfrm>
        </p:grpSpPr>
        <p:pic>
          <p:nvPicPr>
            <p:cNvPr id="1028" name="Picture 4" descr="http://seotrade.weebly.com/uploads/1/1/5/8/11582255/1648534.png?38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5151" y="4680019"/>
              <a:ext cx="1685855" cy="1685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кругленная прямоугольная выноска 5"/>
            <p:cNvSpPr/>
            <p:nvPr/>
          </p:nvSpPr>
          <p:spPr>
            <a:xfrm>
              <a:off x="2086735" y="4701519"/>
              <a:ext cx="1628016" cy="522011"/>
            </a:xfrm>
            <a:prstGeom prst="wedgeRoundRectCallout">
              <a:avLst>
                <a:gd name="adj1" fmla="val -59649"/>
                <a:gd name="adj2" fmla="val 50125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Подумай…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Группа 12"/>
          <p:cNvGrpSpPr/>
          <p:nvPr/>
        </p:nvGrpSpPr>
        <p:grpSpPr>
          <a:xfrm>
            <a:off x="4648200" y="4460046"/>
            <a:ext cx="4038600" cy="1905829"/>
            <a:chOff x="4648200" y="4460046"/>
            <a:chExt cx="4038600" cy="1905829"/>
          </a:xfrm>
        </p:grpSpPr>
        <p:pic>
          <p:nvPicPr>
            <p:cNvPr id="1032" name="Picture 8" descr="http://interaktifkredi.com/images/tamamm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971" y="4460046"/>
              <a:ext cx="1905829" cy="190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Скругленная прямоугольная выноска 10"/>
            <p:cNvSpPr/>
            <p:nvPr/>
          </p:nvSpPr>
          <p:spPr>
            <a:xfrm>
              <a:off x="4648200" y="4680019"/>
              <a:ext cx="2000250" cy="730181"/>
            </a:xfrm>
            <a:prstGeom prst="wedgeRoundRectCallout">
              <a:avLst>
                <a:gd name="adj1" fmla="val 89167"/>
                <a:gd name="adj2" fmla="val 1032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Молодец!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Пойдём дальше!</a:t>
              </a:r>
              <a:endParaRPr lang="ru-RU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2493103" y="3366684"/>
            <a:ext cx="3791311" cy="1192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401050" y="6365875"/>
            <a:ext cx="459583" cy="246062"/>
          </a:xfrm>
          <a:prstGeom prst="rightArrow">
            <a:avLst>
              <a:gd name="adj1" fmla="val 50000"/>
              <a:gd name="adj2" fmla="val 121875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107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МОЯ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</TotalTime>
  <Words>882</Words>
  <Application>Microsoft Office PowerPoint</Application>
  <PresentationFormat>Экран (4:3)</PresentationFormat>
  <Paragraphs>266</Paragraphs>
  <Slides>39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Для Справки</vt:lpstr>
      <vt:lpstr>Слайд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user</cp:lastModifiedBy>
  <cp:revision>57</cp:revision>
  <dcterms:created xsi:type="dcterms:W3CDTF">2016-11-29T16:49:32Z</dcterms:created>
  <dcterms:modified xsi:type="dcterms:W3CDTF">2017-08-25T00:12:58Z</dcterms:modified>
</cp:coreProperties>
</file>