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73" r:id="rId2"/>
    <p:sldId id="269" r:id="rId3"/>
    <p:sldId id="272" r:id="rId4"/>
    <p:sldId id="271" r:id="rId5"/>
    <p:sldId id="257" r:id="rId6"/>
    <p:sldId id="261" r:id="rId7"/>
    <p:sldId id="264" r:id="rId8"/>
    <p:sldId id="262" r:id="rId9"/>
    <p:sldId id="263" r:id="rId10"/>
    <p:sldId id="265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EE34F-B7EA-4A1A-9167-CD4F0285FE68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B24491-E41E-4FB6-9B11-763037D938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71B3-64FF-4440-8CA4-7CDED7C55C6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52A3F35-ECA6-4F20-92DD-B4F98D3C6E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71B3-64FF-4440-8CA4-7CDED7C55C6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3F35-ECA6-4F20-92DD-B4F98D3C6E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71B3-64FF-4440-8CA4-7CDED7C55C6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3F35-ECA6-4F20-92DD-B4F98D3C6E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71B3-64FF-4440-8CA4-7CDED7C55C6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3F35-ECA6-4F20-92DD-B4F98D3C6E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71B3-64FF-4440-8CA4-7CDED7C55C6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52A3F35-ECA6-4F20-92DD-B4F98D3C6E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71B3-64FF-4440-8CA4-7CDED7C55C6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3F35-ECA6-4F20-92DD-B4F98D3C6E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71B3-64FF-4440-8CA4-7CDED7C55C6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3F35-ECA6-4F20-92DD-B4F98D3C6E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71B3-64FF-4440-8CA4-7CDED7C55C6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3F35-ECA6-4F20-92DD-B4F98D3C6E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71B3-64FF-4440-8CA4-7CDED7C55C6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3F35-ECA6-4F20-92DD-B4F98D3C6E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71B3-64FF-4440-8CA4-7CDED7C55C6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A3F35-ECA6-4F20-92DD-B4F98D3C6E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E71B3-64FF-4440-8CA4-7CDED7C55C6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52A3F35-ECA6-4F20-92DD-B4F98D3C6E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57E71B3-64FF-4440-8CA4-7CDED7C55C6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52A3F35-ECA6-4F20-92DD-B4F98D3C6E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/>
              <a:t>Буква</a:t>
            </a:r>
            <a:r>
              <a:rPr lang="ru-RU" sz="9600" dirty="0" smtClean="0"/>
              <a:t> </a:t>
            </a:r>
            <a:r>
              <a:rPr lang="ru-RU" sz="9600" b="1" dirty="0" err="1" smtClean="0">
                <a:solidFill>
                  <a:srgbClr val="FF0000"/>
                </a:solidFill>
              </a:rPr>
              <a:t>А</a:t>
            </a:r>
            <a:r>
              <a:rPr lang="ru-RU" sz="9600" dirty="0" err="1" smtClean="0"/>
              <a:t>,</a:t>
            </a:r>
            <a:r>
              <a:rPr lang="ru-RU" sz="9600" b="1" dirty="0" err="1" smtClean="0">
                <a:solidFill>
                  <a:srgbClr val="FF0000"/>
                </a:solidFill>
              </a:rPr>
              <a:t>а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60648"/>
            <a:ext cx="8686800" cy="129614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обозначает твёрдость предшествующего согласного звука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457200" y="1844823"/>
          <a:ext cx="8229600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99416"/>
                <a:gridCol w="3530184"/>
              </a:tblGrid>
              <a:tr h="798905"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ru-RU" sz="60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err="1" smtClean="0">
                          <a:solidFill>
                            <a:srgbClr val="00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lang="ru-RU" sz="6000" b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22352"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err="1" smtClean="0">
                          <a:solidFill>
                            <a:srgbClr val="00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6000" b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96632"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smtClean="0">
                          <a:solidFill>
                            <a:srgbClr val="0000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lang="ru-RU" sz="60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8" name="Прямоугольный треугольник 7"/>
          <p:cNvSpPr/>
          <p:nvPr/>
        </p:nvSpPr>
        <p:spPr>
          <a:xfrm>
            <a:off x="5724128" y="2348880"/>
            <a:ext cx="1152128" cy="504056"/>
          </a:xfrm>
          <a:prstGeom prst="rtTriangl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0800000">
            <a:off x="5724128" y="2348880"/>
            <a:ext cx="1152128" cy="504056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5724128" y="3140968"/>
            <a:ext cx="1152128" cy="504056"/>
          </a:xfrm>
          <a:prstGeom prst="rtTriangl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5868144" y="4149080"/>
            <a:ext cx="1152128" cy="504056"/>
          </a:xfrm>
          <a:prstGeom prst="rtTriangl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>
            <a:off x="5940152" y="5085184"/>
            <a:ext cx="1152128" cy="504056"/>
          </a:xfrm>
          <a:prstGeom prst="rtTriangle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rot="10800000">
            <a:off x="5724128" y="3140968"/>
            <a:ext cx="1152128" cy="504056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10800000">
            <a:off x="5868144" y="4149080"/>
            <a:ext cx="1152128" cy="504056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10800000">
            <a:off x="5940152" y="5085184"/>
            <a:ext cx="1152128" cy="504056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121a/0003a811-b1eb2353/hello_html_m74151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428604"/>
            <a:ext cx="4762500" cy="6057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narvacity.ee/wp-content/uploads/2016/06/0_14a1d7_a4cbf998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357298"/>
            <a:ext cx="2901230" cy="4500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500042"/>
            <a:ext cx="66691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гости к нам пришёл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1714488"/>
            <a:ext cx="65274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1714488"/>
            <a:ext cx="68480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</a:rPr>
              <a:t>Б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</a:rPr>
              <a:t>Р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Т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</a:rPr>
              <a:t>Н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CC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NTolsto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2190750" cy="29622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29058" y="1571612"/>
            <a:ext cx="448174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АЛЕКСЕЙ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НИКОЛАЕВИЧ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ТОЛСТОЙ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listok-perm.ru/image/cache/data/product/125611-800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4119538" cy="4119538"/>
          </a:xfrm>
          <a:prstGeom prst="rect">
            <a:avLst/>
          </a:prstGeom>
          <a:noFill/>
        </p:spPr>
      </p:pic>
      <p:pic>
        <p:nvPicPr>
          <p:cNvPr id="31748" name="Picture 4" descr="http://animal-store.ru/img/2015/050307/57390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500042"/>
            <a:ext cx="3350981" cy="42862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57356" y="4786322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92768" y="4791686"/>
            <a:ext cx="1737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</a:rPr>
              <a:t>лиса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CC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4791686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64302" y="4786322"/>
            <a:ext cx="2617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</a:rPr>
              <a:t>ртемон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CC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2" descr="C:\Documents and Settings\МамулькА\Рабочий стол\азбука\азбука\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88" y="3857625"/>
            <a:ext cx="10541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арбуз</a:t>
            </a:r>
            <a:endParaRPr lang="ru-RU" sz="28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5000" y="2643188"/>
            <a:ext cx="90646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4D4D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аист</a:t>
            </a:r>
            <a:endParaRPr lang="ru-RU" sz="28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58063" y="5357813"/>
            <a:ext cx="128111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Анюта</a:t>
            </a:r>
            <a:endParaRPr lang="ru-RU" sz="2800" dirty="0">
              <a:solidFill>
                <a:srgbClr val="993366"/>
              </a:solidFill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5" y="5357813"/>
            <a:ext cx="120967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Антон</a:t>
            </a:r>
            <a:endParaRPr lang="ru-RU" sz="2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500063"/>
            <a:ext cx="1711325" cy="954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анютины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глазки</a:t>
            </a:r>
            <a:endParaRPr lang="ru-RU" sz="2800" dirty="0">
              <a:solidFill>
                <a:srgbClr val="9900CC"/>
              </a:solidFill>
              <a:latin typeface="+mn-lt"/>
            </a:endParaRPr>
          </a:p>
        </p:txBody>
      </p:sp>
      <p:sp>
        <p:nvSpPr>
          <p:cNvPr id="42" name="Хорда 41"/>
          <p:cNvSpPr/>
          <p:nvPr/>
        </p:nvSpPr>
        <p:spPr>
          <a:xfrm>
            <a:off x="6072188" y="4586288"/>
            <a:ext cx="1785937" cy="2271712"/>
          </a:xfrm>
          <a:prstGeom prst="chord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57250" y="571500"/>
            <a:ext cx="1285875" cy="2143125"/>
          </a:xfrm>
          <a:prstGeom prst="roundRect">
            <a:avLst/>
          </a:prstGeom>
          <a:solidFill>
            <a:schemeClr val="accent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 rot="20573235">
            <a:off x="5402263" y="563563"/>
            <a:ext cx="2000250" cy="40005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357688" y="3643313"/>
            <a:ext cx="1571625" cy="2928937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929438" y="3929063"/>
            <a:ext cx="1643062" cy="2928937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85750" y="3286125"/>
            <a:ext cx="2643188" cy="207168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5438" y="6077570"/>
            <a:ext cx="7867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НАЙДИ СЛОВА НА ЗВУК 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 nodeType="clickPar">
                      <p:stCondLst>
                        <p:cond delay="0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  <p:bldP spid="24" grpId="0" animBg="1"/>
      <p:bldP spid="27" grpId="0" animBg="1"/>
      <p:bldP spid="28" grpId="0" animBg="1"/>
      <p:bldP spid="29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95536" y="2132857"/>
            <a:ext cx="4100264" cy="309634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ГЛАСНЫЙ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211960" y="2132856"/>
            <a:ext cx="4474840" cy="3993307"/>
          </a:xfrm>
        </p:spPr>
        <p:txBody>
          <a:bodyPr/>
          <a:lstStyle/>
          <a:p>
            <a:pPr algn="r">
              <a:buNone/>
            </a:pP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УДАРНЫЙ</a:t>
            </a:r>
          </a:p>
          <a:p>
            <a:pPr algn="ctr"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ИСТ</a:t>
            </a:r>
          </a:p>
          <a:p>
            <a:pPr algn="ctr">
              <a:buNone/>
            </a:pPr>
            <a:endParaRPr lang="ru-RU" dirty="0"/>
          </a:p>
          <a:p>
            <a:pPr algn="r">
              <a:buNone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БЕЗУДАРНЫЙ</a:t>
            </a:r>
          </a:p>
          <a:p>
            <a:pPr algn="ctr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РБУЗ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628800"/>
            <a:ext cx="2088232" cy="20162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7560332" y="2888940"/>
            <a:ext cx="216024" cy="144016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8208404" y="4689140"/>
            <a:ext cx="216024" cy="144016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АРБУЗ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4077072"/>
            <a:ext cx="1368152" cy="1399644"/>
          </a:xfrm>
          <a:prstGeom prst="rect">
            <a:avLst/>
          </a:prstGeom>
        </p:spPr>
      </p:pic>
      <p:pic>
        <p:nvPicPr>
          <p:cNvPr id="13" name="Рисунок 12" descr="АИС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132856"/>
            <a:ext cx="1321487" cy="15307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4038600" cy="5649491"/>
          </a:xfrm>
        </p:spPr>
        <p:txBody>
          <a:bodyPr/>
          <a:lstStyle/>
          <a:p>
            <a:pPr algn="ctr">
              <a:buNone/>
            </a:pPr>
            <a:r>
              <a:rPr lang="en-US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Звуки мы слышим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произносим</a:t>
            </a:r>
          </a:p>
          <a:p>
            <a:pPr algn="ctr">
              <a:buNone/>
            </a:pPr>
            <a:endParaRPr lang="ru-RU" sz="32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648200" y="404664"/>
            <a:ext cx="4244280" cy="6264696"/>
          </a:xfrm>
        </p:spPr>
        <p:txBody>
          <a:bodyPr/>
          <a:lstStyle/>
          <a:p>
            <a:pPr algn="ctr"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9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Буквы мы читаем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пишем</a:t>
            </a:r>
            <a:endParaRPr lang="ru-RU" sz="32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11" descr="УХО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717032"/>
            <a:ext cx="1368152" cy="1368152"/>
          </a:xfrm>
          <a:prstGeom prst="rect">
            <a:avLst/>
          </a:prstGeom>
        </p:spPr>
      </p:pic>
      <p:pic>
        <p:nvPicPr>
          <p:cNvPr id="9" name="Содержимое 13" descr="ГУБЫ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3933056"/>
            <a:ext cx="1681506" cy="1080120"/>
          </a:xfrm>
          <a:prstGeom prst="rect">
            <a:avLst/>
          </a:prstGeom>
        </p:spPr>
      </p:pic>
      <p:pic>
        <p:nvPicPr>
          <p:cNvPr id="10" name="Рисунок 9" descr="ЧТЕНИЕ КНИГИ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356992"/>
            <a:ext cx="1800200" cy="1800200"/>
          </a:xfrm>
          <a:prstGeom prst="rect">
            <a:avLst/>
          </a:prstGeom>
        </p:spPr>
      </p:pic>
      <p:pic>
        <p:nvPicPr>
          <p:cNvPr id="11" name="Рисунок 10" descr="РУКА С РУЧКО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3501008"/>
            <a:ext cx="2018822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АСТР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00808"/>
            <a:ext cx="3096344" cy="4384319"/>
          </a:xfrm>
        </p:spPr>
      </p:pic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3429000"/>
            <a:ext cx="1224136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5688124" y="3753036"/>
            <a:ext cx="648072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860032" y="3429000"/>
            <a:ext cx="576064" cy="6480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>
            <a:off x="6660232" y="3429000"/>
            <a:ext cx="1224136" cy="648072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ый треугольник 26"/>
          <p:cNvSpPr/>
          <p:nvPr/>
        </p:nvSpPr>
        <p:spPr>
          <a:xfrm rot="10800000">
            <a:off x="6660232" y="3429000"/>
            <a:ext cx="1224136" cy="648072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6120172" y="3753036"/>
            <a:ext cx="1080120" cy="0"/>
          </a:xfrm>
          <a:prstGeom prst="line">
            <a:avLst/>
          </a:prstGeom>
          <a:ln w="666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5004048" y="2924944"/>
            <a:ext cx="432048" cy="28803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24" grpId="0" animBg="1"/>
      <p:bldP spid="25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рбуз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АРБУЗ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815807"/>
            <a:ext cx="3749675" cy="3835985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3429000"/>
            <a:ext cx="504056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3429000"/>
            <a:ext cx="57606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6012160" y="3429000"/>
            <a:ext cx="936104" cy="504056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0800000">
            <a:off x="6012160" y="3429000"/>
            <a:ext cx="936104" cy="504056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948264" y="3429000"/>
            <a:ext cx="57606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5580112" y="3645024"/>
            <a:ext cx="86409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6444208" y="2996952"/>
            <a:ext cx="360040" cy="216024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152</TotalTime>
  <Words>72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Буква А,а</vt:lpstr>
      <vt:lpstr>Слайд 2</vt:lpstr>
      <vt:lpstr>Слайд 3</vt:lpstr>
      <vt:lpstr>Слайд 4</vt:lpstr>
      <vt:lpstr>Слайд 5</vt:lpstr>
      <vt:lpstr>[а]</vt:lpstr>
      <vt:lpstr>Слайд 7</vt:lpstr>
      <vt:lpstr>астра</vt:lpstr>
      <vt:lpstr>арбуз</vt:lpstr>
      <vt:lpstr>Буква а обозначает твёрдость предшествующего согласного звука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1</cp:lastModifiedBy>
  <cp:revision>19</cp:revision>
  <dcterms:created xsi:type="dcterms:W3CDTF">2011-09-18T10:59:36Z</dcterms:created>
  <dcterms:modified xsi:type="dcterms:W3CDTF">2017-09-21T16:38:41Z</dcterms:modified>
</cp:coreProperties>
</file>