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80" r:id="rId4"/>
    <p:sldId id="28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0" r:id="rId17"/>
    <p:sldId id="271" r:id="rId18"/>
    <p:sldId id="272" r:id="rId19"/>
    <p:sldId id="277" r:id="rId20"/>
    <p:sldId id="273" r:id="rId21"/>
    <p:sldId id="278" r:id="rId22"/>
    <p:sldId id="275" r:id="rId23"/>
    <p:sldId id="279" r:id="rId24"/>
    <p:sldId id="274" r:id="rId25"/>
    <p:sldId id="283" r:id="rId26"/>
    <p:sldId id="26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pka.ru/Praktikum_po_slesarnomu_delu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3386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МДК 03.01. Выполнение слесарных работ по ремонту автомобилей</a:t>
            </a:r>
            <a:br>
              <a:rPr lang="ru-RU" dirty="0" smtClean="0"/>
            </a:br>
            <a:r>
              <a:rPr lang="ru-RU" dirty="0" smtClean="0"/>
              <a:t> Раздел 1. Организация слесарных работ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Тема: Организация рабочего места слесаря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7. Во время работы спецодежда всегда должна быть застегнута на все пуговицы, а рукава должны иметь застегивающиеся манжеты, плотно охватывающие запястье; на голову обязательно следует надеть головной убор (берет или косынку), под который необходимо тщательно убрать волосы.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8. На одежде и головном уборе не должно быть висящих концов (галстук, тесемки, концы косынки), которые могут быть захвачены вращающимися частями станков, машин или механизмов и привести к несчастному случаю.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9. Местное освещение на рабочем месте должно иметь исправную передвижную арматуру с защитным плафоном для направления света на обрабатываемую деталь и плоскость верстака. Напряжение в электросети при местном освещении не должно превышать 36 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10. На рабочем месте должны находиться только те инструменты и приспособления, которые необходимы для выполнения учебно-производственного задания. Каждый инструмент, приспособления и материалы должны иметь свое определенное место.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186766" cy="292895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11. Инструменты, приспособления и материалы должны быть расположены на верстаке с таким расчетом, чтобы все, что берут правой рукой, находилось справа от работающего, левой рукой — слева. Чаще других используемые инструменты и заготовки необходимо располагать ближе к работающему (рис. 1). Определенный порядок должен поддерживаться и в ящике, где каждому инструменту должно быть отведено постоянное место.</a:t>
            </a:r>
          </a:p>
        </p:txBody>
      </p:sp>
      <p:pic>
        <p:nvPicPr>
          <p:cNvPr id="4" name="Рисунок 3" descr="Расположение инструментов, заготовок, документации на рабочем мест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4071942"/>
            <a:ext cx="4143404" cy="245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Измерительные и поверочные инструменты размещают отдельно от рабочего инструмента на специальной полочке или планшетке. Чертежи и карты для учебных заданий следует располагать на планшете-подставке, установленной на верстаке, на расстоянии, достаточном для их чтения.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Оптимальные зоны досягаемости рук при работе в горизонтальной плоскости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4286280" cy="5143536"/>
          </a:xfrm>
        </p:spPr>
        <p:txBody>
          <a:bodyPr>
            <a:normAutofit fontScale="70000" lnSpcReduction="20000"/>
          </a:bodyPr>
          <a:lstStyle/>
          <a:p>
            <a:pPr marL="0" indent="17463">
              <a:buNone/>
            </a:pPr>
            <a:r>
              <a:rPr lang="ru-RU" dirty="0" smtClean="0"/>
              <a:t>1. Наиболее удобная (нормальная) зона досягаемости определяется </a:t>
            </a:r>
            <a:r>
              <a:rPr lang="ru-RU" dirty="0" err="1" smtClean="0"/>
              <a:t>полудугой</a:t>
            </a:r>
            <a:r>
              <a:rPr lang="ru-RU" dirty="0" smtClean="0"/>
              <a:t> с радиусом примерно около 350 мм для каждой руки (рис.).</a:t>
            </a:r>
          </a:p>
          <a:p>
            <a:pPr marL="0" indent="17463">
              <a:buNone/>
            </a:pPr>
            <a:r>
              <a:rPr lang="ru-RU" dirty="0" smtClean="0"/>
              <a:t>2. Максимальная зона— 550 мм без наклона корпуса и 650 мм с наклоном под углом не более 30° для учащегося среднего роста.</a:t>
            </a:r>
          </a:p>
          <a:p>
            <a:pPr marL="0" indent="17463">
              <a:buNone/>
            </a:pPr>
            <a:r>
              <a:rPr lang="ru-RU" dirty="0" smtClean="0"/>
              <a:t>3. Расположение предметов дальше указанных пределов повлечет за собой ненужные движения, большие наклоны корпуса, что вызовет</a:t>
            </a:r>
          </a:p>
          <a:p>
            <a:pPr marL="0" indent="17463">
              <a:buNone/>
            </a:pPr>
            <a:r>
              <a:rPr lang="ru-RU" dirty="0" smtClean="0"/>
              <a:t>дополнительные затраты времени, увеличит утомляемость и снизит производительность труда.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4566" b="56479"/>
          <a:stretch>
            <a:fillRect/>
          </a:stretch>
        </p:blipFill>
        <p:spPr bwMode="auto">
          <a:xfrm>
            <a:off x="4500562" y="1357298"/>
            <a:ext cx="4479615" cy="5259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Оптимальные зоны досягаемости рук при работе в </a:t>
            </a:r>
            <a:r>
              <a:rPr lang="ru-RU" sz="3600" b="1" dirty="0" err="1" smtClean="0"/>
              <a:t>верткальной</a:t>
            </a:r>
            <a:r>
              <a:rPr lang="ru-RU" sz="3600" b="1" dirty="0" smtClean="0"/>
              <a:t> плоскости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4429156" cy="5500702"/>
          </a:xfrm>
        </p:spPr>
        <p:txBody>
          <a:bodyPr>
            <a:normAutofit fontScale="70000" lnSpcReduction="20000"/>
          </a:bodyPr>
          <a:lstStyle/>
          <a:p>
            <a:pPr marL="0" indent="17463">
              <a:buNone/>
            </a:pPr>
            <a:r>
              <a:rPr lang="ru-RU" sz="3400" dirty="0" smtClean="0"/>
              <a:t>1. Указанные на рисунке зоны дают возможность определить наиболее выгодное расположение всех предметов по отношению к росту работающего (рис. 1, б). </a:t>
            </a:r>
          </a:p>
          <a:p>
            <a:pPr marL="0" indent="17463">
              <a:buNone/>
            </a:pPr>
            <a:r>
              <a:rPr lang="ru-RU" sz="3400" dirty="0" smtClean="0"/>
              <a:t>2. Руководствуясь этими зонами, </a:t>
            </a:r>
          </a:p>
          <a:p>
            <a:pPr marL="0" indent="17463">
              <a:buNone/>
            </a:pPr>
            <a:r>
              <a:rPr lang="ru-RU" sz="3400" dirty="0" smtClean="0"/>
              <a:t>следует определять, на какой высоте от пола должны находиться материалы, заготовки, детали и пр., чтобы рабочему не приходилось низко наклоняться. </a:t>
            </a:r>
          </a:p>
          <a:p>
            <a:pPr marL="0" indent="17463">
              <a:buNone/>
            </a:pPr>
            <a:r>
              <a:rPr lang="ru-RU" sz="3400" dirty="0" smtClean="0"/>
              <a:t>3. Наклон корпуса при работе стоя должен составлять угол не более 30°. </a:t>
            </a:r>
          </a:p>
          <a:p>
            <a:pPr marL="0" indent="17463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3125" t="43521" b="9302"/>
          <a:stretch>
            <a:fillRect/>
          </a:stretch>
        </p:blipFill>
        <p:spPr bwMode="auto">
          <a:xfrm>
            <a:off x="4714876" y="1714488"/>
            <a:ext cx="4429125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Рациональная организация рабочего места слесаря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82904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а — слесарный верстак: </a:t>
            </a:r>
          </a:p>
          <a:p>
            <a:pPr>
              <a:buNone/>
            </a:pPr>
            <a:r>
              <a:rPr lang="ru-RU" dirty="0" smtClean="0"/>
              <a:t>1 — винт подъема, </a:t>
            </a:r>
          </a:p>
          <a:p>
            <a:pPr>
              <a:buNone/>
            </a:pPr>
            <a:r>
              <a:rPr lang="ru-RU" dirty="0" smtClean="0"/>
              <a:t>2 — каркас, </a:t>
            </a:r>
          </a:p>
          <a:p>
            <a:pPr>
              <a:buNone/>
            </a:pPr>
            <a:r>
              <a:rPr lang="ru-RU" dirty="0" smtClean="0"/>
              <a:t>3 — труба,</a:t>
            </a:r>
          </a:p>
          <a:p>
            <a:pPr>
              <a:buNone/>
            </a:pPr>
            <a:r>
              <a:rPr lang="ru-RU" dirty="0" smtClean="0"/>
              <a:t>4 — сетка, </a:t>
            </a:r>
          </a:p>
          <a:p>
            <a:pPr>
              <a:buNone/>
            </a:pPr>
            <a:r>
              <a:rPr lang="ru-RU" dirty="0" smtClean="0"/>
              <a:t>5 — полочка, </a:t>
            </a:r>
          </a:p>
          <a:p>
            <a:pPr>
              <a:buNone/>
            </a:pPr>
            <a:r>
              <a:rPr lang="ru-RU" dirty="0" smtClean="0"/>
              <a:t>6 — планшет, </a:t>
            </a:r>
          </a:p>
          <a:p>
            <a:pPr>
              <a:buNone/>
            </a:pPr>
            <a:r>
              <a:rPr lang="ru-RU" dirty="0" smtClean="0"/>
              <a:t>7 — рамка, </a:t>
            </a:r>
          </a:p>
          <a:p>
            <a:pPr>
              <a:buNone/>
            </a:pPr>
            <a:r>
              <a:rPr lang="ru-RU" dirty="0" smtClean="0"/>
              <a:t>8 — </a:t>
            </a:r>
            <a:r>
              <a:rPr lang="ru-RU" dirty="0" err="1" smtClean="0"/>
              <a:t>маховичок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b="51237"/>
          <a:stretch>
            <a:fillRect/>
          </a:stretch>
        </p:blipFill>
        <p:spPr bwMode="auto">
          <a:xfrm>
            <a:off x="4572000" y="1571612"/>
            <a:ext cx="4214810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До начала работы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1. Получи чертеж, заготовку, инструмент и приспособления, подготовь рабочее место (рис. а): </a:t>
            </a:r>
          </a:p>
          <a:p>
            <a:pPr>
              <a:buNone/>
            </a:pPr>
            <a:r>
              <a:rPr lang="ru-RU" dirty="0" smtClean="0"/>
              <a:t>а) разложи заготовки, инструмент и приспособления в строго определенном порядке;</a:t>
            </a:r>
          </a:p>
          <a:p>
            <a:pPr>
              <a:buNone/>
            </a:pPr>
            <a:r>
              <a:rPr lang="ru-RU" dirty="0" smtClean="0"/>
              <a:t> б) укрепи чертеж (инструкцию) на рамке; </a:t>
            </a:r>
          </a:p>
          <a:p>
            <a:pPr>
              <a:buNone/>
            </a:pPr>
            <a:r>
              <a:rPr lang="ru-RU" dirty="0" smtClean="0"/>
              <a:t>в) проверь, есть ли необходимые вспомогательные материалы; </a:t>
            </a:r>
          </a:p>
          <a:p>
            <a:pPr>
              <a:buNone/>
            </a:pPr>
            <a:r>
              <a:rPr lang="ru-RU" dirty="0" smtClean="0"/>
              <a:t>г) установи лампу так, чтобы свет падал на губки тисков; </a:t>
            </a:r>
          </a:p>
          <a:p>
            <a:pPr>
              <a:buNone/>
            </a:pPr>
            <a:r>
              <a:rPr lang="ru-RU" dirty="0" err="1" smtClean="0"/>
              <a:t>д</a:t>
            </a:r>
            <a:r>
              <a:rPr lang="ru-RU" dirty="0" smtClean="0"/>
              <a:t>) установи подставку под ноги (если тиски неподъемные) и отрегулируй высоту тисков по росту.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Учебная 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17463">
              <a:buNone/>
            </a:pPr>
            <a:r>
              <a:rPr lang="ru-RU" dirty="0" smtClean="0"/>
              <a:t>Научиться общим положениям научной организации труда (НОТ) слесаря и умению применять их практически в процессе своей работы в целях совершенствования организации труда и борьбы за повышение производительности и качества работы.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Расположение инструментов на рабочей месте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t="48763" b="17846"/>
          <a:stretch>
            <a:fillRect/>
          </a:stretch>
        </p:blipFill>
        <p:spPr bwMode="auto">
          <a:xfrm>
            <a:off x="1643042" y="1643050"/>
            <a:ext cx="557216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b="1" dirty="0" smtClean="0"/>
              <a:t>Во время работы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2. Сохраняй порядок на своем рабочем месте (рис. б):</a:t>
            </a:r>
          </a:p>
          <a:p>
            <a:pPr>
              <a:buNone/>
            </a:pPr>
            <a:r>
              <a:rPr lang="ru-RU" dirty="0" smtClean="0"/>
              <a:t>а) измерительный инструмент клади отдельно от рабочего на планшетку; </a:t>
            </a:r>
          </a:p>
          <a:p>
            <a:pPr>
              <a:buNone/>
            </a:pPr>
            <a:r>
              <a:rPr lang="ru-RU" dirty="0" smtClean="0"/>
              <a:t>б) клади ближе все, чем приходится пользоваться чаще, а реже употребляемое — дальше;</a:t>
            </a:r>
          </a:p>
          <a:p>
            <a:pPr>
              <a:buNone/>
            </a:pPr>
            <a:r>
              <a:rPr lang="ru-RU" dirty="0" smtClean="0"/>
              <a:t> в) клади справа все то, что при </a:t>
            </a:r>
            <a:r>
              <a:rPr lang="ru-RU" dirty="0" err="1" smtClean="0"/>
              <a:t>ра</a:t>
            </a:r>
            <a:r>
              <a:rPr lang="ru-RU" dirty="0" smtClean="0"/>
              <a:t> боте приходится брать правой рукой, а что берешь левой рукой — располагай слева;</a:t>
            </a:r>
          </a:p>
          <a:p>
            <a:pPr>
              <a:buNone/>
            </a:pPr>
            <a:r>
              <a:rPr lang="ru-RU" dirty="0" smtClean="0"/>
              <a:t> г) приучи себя брать и класть инструмент, не глядя на него. Для этого каждый предмет располагай всегда на одном и том же месте; </a:t>
            </a:r>
          </a:p>
          <a:p>
            <a:pPr>
              <a:buNone/>
            </a:pPr>
            <a:r>
              <a:rPr lang="ru-RU" dirty="0" err="1" smtClean="0"/>
              <a:t>д</a:t>
            </a:r>
            <a:r>
              <a:rPr lang="ru-RU" dirty="0" smtClean="0"/>
              <a:t>) следи за исправным состоянием тисков. Регулярно очищай их от стружки, грязи и мусора и смазывай винт машинным маслом; </a:t>
            </a:r>
          </a:p>
          <a:p>
            <a:pPr>
              <a:buNone/>
            </a:pPr>
            <a:r>
              <a:rPr lang="ru-RU" dirty="0" smtClean="0"/>
              <a:t>е) не затягивай чрезмерно винт тисков, так как от этого быстро изнашивается резьба винта и гайки и тиски приходят в негодность;</a:t>
            </a:r>
          </a:p>
          <a:p>
            <a:pPr>
              <a:buNone/>
            </a:pPr>
            <a:r>
              <a:rPr lang="ru-RU" dirty="0" smtClean="0"/>
              <a:t> ж) при работе складывай детали в определенное место и в соответствующем порядке.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 окончании работы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3. Прибери, вычисти рабочее место и инструмент: </a:t>
            </a:r>
          </a:p>
          <a:p>
            <a:pPr>
              <a:buNone/>
            </a:pPr>
            <a:r>
              <a:rPr lang="ru-RU" dirty="0" smtClean="0"/>
              <a:t>а) вытри промасленной тряпкой инструмент;</a:t>
            </a:r>
          </a:p>
          <a:p>
            <a:pPr>
              <a:buNone/>
            </a:pPr>
            <a:r>
              <a:rPr lang="ru-RU" dirty="0" smtClean="0"/>
              <a:t> б) сдай мастеру (дежурному) изделие, инструмент и приспособления; </a:t>
            </a:r>
          </a:p>
          <a:p>
            <a:pPr>
              <a:buNone/>
            </a:pPr>
            <a:r>
              <a:rPr lang="ru-RU" dirty="0" smtClean="0"/>
              <a:t>в) убери вспомогательные материалы в выдвижной ящик; </a:t>
            </a:r>
          </a:p>
          <a:p>
            <a:pPr>
              <a:buNone/>
            </a:pPr>
            <a:r>
              <a:rPr lang="ru-RU" dirty="0" smtClean="0"/>
              <a:t>г) раздвинь губки тисков и смети опилки и стружки на столешницу, после чего смажь винт тисков машинным маслом и заверни винт, оставив между губками небольшую щель (зазор); </a:t>
            </a:r>
          </a:p>
          <a:p>
            <a:pPr>
              <a:buNone/>
            </a:pPr>
            <a:r>
              <a:rPr lang="ru-RU" dirty="0" err="1" smtClean="0"/>
              <a:t>д</a:t>
            </a:r>
            <a:r>
              <a:rPr lang="ru-RU" dirty="0" smtClean="0"/>
              <a:t>) смети опилки и стружки (отходы цветных металлов собирай в отдельные ящики).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Совершенствование труда слесаря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А. Рациональные формы рукояток инструмента </a:t>
            </a:r>
            <a:endParaRPr lang="ru-RU" dirty="0" smtClean="0"/>
          </a:p>
          <a:p>
            <a:r>
              <a:rPr lang="ru-RU" u="sng" dirty="0" smtClean="0"/>
              <a:t>Б. Выбор высоты тисков по росту работающего </a:t>
            </a:r>
          </a:p>
          <a:p>
            <a:r>
              <a:rPr lang="ru-RU" u="sng" dirty="0" smtClean="0"/>
              <a:t>В. Установка высоты тисков по росту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256"/>
            <a:ext cx="8643998" cy="21431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— наиболее уязвимые части ладони, </a:t>
            </a:r>
          </a:p>
          <a:p>
            <a:pPr>
              <a:buNone/>
            </a:pPr>
            <a:r>
              <a:rPr lang="ru-RU" dirty="0" smtClean="0"/>
              <a:t>г — наиболее сильные и упругие мускулы ладони, </a:t>
            </a:r>
          </a:p>
          <a:p>
            <a:pPr>
              <a:buNone/>
            </a:pPr>
            <a:r>
              <a:rPr lang="ru-RU" dirty="0" err="1" smtClean="0"/>
              <a:t>д</a:t>
            </a:r>
            <a:r>
              <a:rPr lang="ru-RU" dirty="0" smtClean="0"/>
              <a:t> — рациональная форма рукоятки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t="82333"/>
          <a:stretch>
            <a:fillRect/>
          </a:stretch>
        </p:blipFill>
        <p:spPr bwMode="auto">
          <a:xfrm>
            <a:off x="1214414" y="1643050"/>
            <a:ext cx="6518280" cy="2673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Установка тисков по росту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4525963"/>
          </a:xfrm>
        </p:spPr>
        <p:txBody>
          <a:bodyPr/>
          <a:lstStyle/>
          <a:p>
            <a:pPr marL="0" indent="17463">
              <a:buNone/>
            </a:pPr>
            <a:r>
              <a:rPr lang="ru-RU" dirty="0" smtClean="0"/>
              <a:t>а — параллельные тиски, </a:t>
            </a:r>
          </a:p>
          <a:p>
            <a:pPr marL="0" indent="17463">
              <a:buNone/>
            </a:pPr>
            <a:r>
              <a:rPr lang="ru-RU" dirty="0" smtClean="0"/>
              <a:t>б — </a:t>
            </a:r>
            <a:r>
              <a:rPr lang="ru-RU" dirty="0" err="1" smtClean="0"/>
              <a:t>стуловые</a:t>
            </a:r>
            <a:r>
              <a:rPr lang="ru-RU" dirty="0" smtClean="0"/>
              <a:t> тиски, </a:t>
            </a:r>
          </a:p>
          <a:p>
            <a:pPr marL="0" indent="17463">
              <a:buNone/>
            </a:pPr>
            <a:r>
              <a:rPr lang="ru-RU" dirty="0" smtClean="0"/>
              <a:t>в — для опиливания</a:t>
            </a:r>
            <a:endParaRPr lang="ru-RU" dirty="0"/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000496" y="1785926"/>
            <a:ext cx="471490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hlinkClick r:id="rId2"/>
              </a:rPr>
              <a:t>http://www.tepka.ru/Praktikum_po_slesarnomu_delu/index.html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 результате изучения темы учащийся должен: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5143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500" b="1" dirty="0" smtClean="0"/>
              <a:t>А. Знать: </a:t>
            </a:r>
            <a:endParaRPr lang="ru-RU" sz="2500" dirty="0" smtClean="0"/>
          </a:p>
          <a:p>
            <a:pPr>
              <a:buNone/>
            </a:pPr>
            <a:r>
              <a:rPr lang="ru-RU" sz="2500" dirty="0" smtClean="0"/>
              <a:t>1) принципы научной организации рабочего места слесаря; </a:t>
            </a:r>
          </a:p>
          <a:p>
            <a:pPr>
              <a:buNone/>
            </a:pPr>
            <a:r>
              <a:rPr lang="ru-RU" sz="2500" dirty="0" smtClean="0"/>
              <a:t>2) требования, предъявляемые к рабочей позе; </a:t>
            </a:r>
          </a:p>
          <a:p>
            <a:pPr>
              <a:buNone/>
            </a:pPr>
            <a:r>
              <a:rPr lang="ru-RU" sz="2500" dirty="0" smtClean="0"/>
              <a:t>3) правила экономии рабочих движений и трудовых действий; </a:t>
            </a:r>
          </a:p>
          <a:p>
            <a:pPr>
              <a:buNone/>
            </a:pPr>
            <a:r>
              <a:rPr lang="ru-RU" sz="2500" dirty="0" smtClean="0"/>
              <a:t>4) методы изучения затрат рабочего времени и основные пути его экономии; </a:t>
            </a:r>
          </a:p>
          <a:p>
            <a:pPr>
              <a:buNone/>
            </a:pPr>
            <a:r>
              <a:rPr lang="ru-RU" sz="2500" dirty="0" smtClean="0"/>
              <a:t>5) основные направления повышения производительности труда на рабочем месте; </a:t>
            </a:r>
          </a:p>
          <a:p>
            <a:pPr>
              <a:buNone/>
            </a:pPr>
            <a:r>
              <a:rPr lang="ru-RU" sz="2500" dirty="0" smtClean="0"/>
              <a:t>6) основные требования к соблюдению трудовой и технологической дисциплины; </a:t>
            </a:r>
          </a:p>
          <a:p>
            <a:pPr>
              <a:buNone/>
            </a:pPr>
            <a:r>
              <a:rPr lang="ru-RU" sz="2500" dirty="0" smtClean="0"/>
              <a:t>7) общие сведения научной организации труда (НОТ) слесаря. </a:t>
            </a:r>
          </a:p>
          <a:p>
            <a:pPr>
              <a:buNone/>
            </a:pPr>
            <a:r>
              <a:rPr lang="ru-RU" sz="2500" dirty="0" smtClean="0"/>
              <a:t> </a:t>
            </a:r>
            <a:endParaRPr lang="ru-RU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Б. Уметь: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1) рационально организовывать свое рабочее место; </a:t>
            </a:r>
          </a:p>
          <a:p>
            <a:pPr>
              <a:buNone/>
            </a:pPr>
            <a:r>
              <a:rPr lang="ru-RU" dirty="0" smtClean="0"/>
              <a:t>2) правильно организовывать свой труд; </a:t>
            </a:r>
          </a:p>
          <a:p>
            <a:pPr>
              <a:buNone/>
            </a:pPr>
            <a:r>
              <a:rPr lang="ru-RU" dirty="0" smtClean="0"/>
              <a:t>3) соблюдать правильную рабочую позу при выполнении определенных видов работ; </a:t>
            </a:r>
          </a:p>
          <a:p>
            <a:pPr>
              <a:buNone/>
            </a:pPr>
            <a:r>
              <a:rPr lang="ru-RU" dirty="0" smtClean="0"/>
              <a:t>4) выполнять работу в оптимальном темпе и ритме; </a:t>
            </a:r>
          </a:p>
          <a:p>
            <a:pPr>
              <a:buNone/>
            </a:pPr>
            <a:r>
              <a:rPr lang="ru-RU" dirty="0" smtClean="0"/>
              <a:t>5) соблюдать правила экономии рабочих движений и трудовых действий; </a:t>
            </a:r>
          </a:p>
          <a:p>
            <a:pPr>
              <a:buNone/>
            </a:pPr>
            <a:r>
              <a:rPr lang="ru-RU" dirty="0" smtClean="0"/>
              <a:t>6) использовать в своей работе опыт рабочих-новаторов и передовиков производства; </a:t>
            </a:r>
          </a:p>
          <a:p>
            <a:pPr>
              <a:buNone/>
            </a:pPr>
            <a:r>
              <a:rPr lang="ru-RU" dirty="0" smtClean="0"/>
              <a:t>7) проявлять творческую инициативу и активность в совершенствовании организации труда.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Требования к организации рабочего места слесаря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Верстак должен быть прочным и устойчивым. Столешница (крышка) верстака должна быть ровной и покрыта по всей плоскости листовой сталью, текстолитом или линолеумом, а кромки закрыты угловой сталью или деревянными рейками.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каждом верстаке обязательно устанавливают сменный (убирающийся) сетчатый экран для защиты работающего рядом от осколков, отлетающих во время рубки.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3. Параллельные тиски поворотного типа должны быть прочно и надежно укреплены на верстаке. В сжатом положении губки расположены параллельно и находятся на одном уровне. Накладные губки прочно закреплены, хорошо закалены и имеют четкую насечку для надежного закрепления детали.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4. Зажимать деталь в тисках следует только усилием рук, а не весом тела. Зажимая или освобождая детали из тисков, рычаг необходимо опускать плавно, не бросая его, чтобы не ушибить руку или ногу. Содержать тиски надо в чистоте и исправности, а трущиеся части регулярно смазывать соответствующим смазочным материалом.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4. Подставку под ноги следует применять в тех случаях, когда высота тисков не соответствует росту обучающегося. Высота верстака с тисками считается нормальной, если у стоящего прямо обучающегося рука, согнутая в локтевом суставе под углом 90°, находится </a:t>
            </a:r>
            <a:r>
              <a:rPr lang="ru-RU" dirty="0" err="1" smtClean="0"/>
              <a:t>иа</a:t>
            </a:r>
            <a:r>
              <a:rPr lang="ru-RU" dirty="0" smtClean="0"/>
              <a:t> уровне губок тисков при вертикальном положении ее плечевой части. Выбранные подставки должны плотно лежать на полу. Неправильное положение корпуса обучающегося вызывает быструю утомляемость, затрудняет правильное выполнение приемов работы и получение требуемой точности.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6. Одним из элементов культуры на рабочем месте является правильно подогнанная, аккуратная и чистая спецодежда. Халат или комбинезон должны быть выбраны по размеру и росту работающего и не должны стеснять движений.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1364</Words>
  <PresentationFormat>Экран (4:3)</PresentationFormat>
  <Paragraphs>91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МДК 03.01. Выполнение слесарных работ по ремонту автомобилей  Раздел 1. Организация слесарных работ</vt:lpstr>
      <vt:lpstr>Учебная цель:</vt:lpstr>
      <vt:lpstr>В результате изучения темы учащийся должен: </vt:lpstr>
      <vt:lpstr>Слайд 4</vt:lpstr>
      <vt:lpstr>Требования к организации рабочего места слесаря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Оптимальные зоны досягаемости рук при работе в горизонтальной плоскости</vt:lpstr>
      <vt:lpstr>Оптимальные зоны досягаемости рук при работе в верткальной плоскости</vt:lpstr>
      <vt:lpstr>Рациональная организация рабочего места слесаря </vt:lpstr>
      <vt:lpstr>До начала работы  </vt:lpstr>
      <vt:lpstr>Расположение инструментов на рабочей месте </vt:lpstr>
      <vt:lpstr>Во время работы </vt:lpstr>
      <vt:lpstr>По окончании работы  </vt:lpstr>
      <vt:lpstr>Совершенствование труда слесаря </vt:lpstr>
      <vt:lpstr>Слайд 24</vt:lpstr>
      <vt:lpstr>Установка тисков по росту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Организация рабочего места слесаря</dc:title>
  <dc:creator>User</dc:creator>
  <cp:lastModifiedBy>User</cp:lastModifiedBy>
  <cp:revision>9</cp:revision>
  <dcterms:created xsi:type="dcterms:W3CDTF">2017-09-07T20:02:26Z</dcterms:created>
  <dcterms:modified xsi:type="dcterms:W3CDTF">2017-09-22T13:03:56Z</dcterms:modified>
</cp:coreProperties>
</file>