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3EDB8-3BEC-4870-AF09-C3A58A1A1A5F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34BFE-72A8-4250-8834-992B51FD8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34BFE-72A8-4250-8834-992B51FD876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-ope.ee/_download/euni_repository/file/3739/1.zip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МДК 03.01. Выполнение слесарных работ по ремонту автомобилей</a:t>
            </a:r>
            <a:br>
              <a:rPr lang="ru-RU" dirty="0" smtClean="0"/>
            </a:br>
            <a:r>
              <a:rPr lang="ru-RU" dirty="0" smtClean="0"/>
              <a:t> Раздел 1. Организация слесарных </a:t>
            </a:r>
            <a:r>
              <a:rPr lang="ru-RU" dirty="0" smtClean="0"/>
              <a:t>работ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Разметка металла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Разметочный штангенциркуль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e-ope.ee/_download/euni_repository/file/3739/1.zip/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21537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Кернер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Кернер </a:t>
            </a:r>
            <a:r>
              <a:rPr lang="ru-RU" dirty="0" smtClean="0"/>
              <a:t>- слесарный инструмент, применяющийся для нанесения углублений (кернов) на предварительно размеченных линиях (керны делают для того, чтобы риски были отчетливо видны и не стирались в процессе обработки детали). Кернеры изготовляют из инструментальной углеродистой или легированной стали.</a:t>
            </a:r>
          </a:p>
          <a:p>
            <a:r>
              <a:rPr lang="ru-RU" dirty="0" smtClean="0"/>
              <a:t>Рабочую часть кернеров (конус) термически обрабатывают на длине 15...30 мм до твердости НRС 55...59, а ударную часть - на длине 15...25 мм до твердости НRС 40...45. Средняя часть кернера имеет рифление (накатку) для удобства работы.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Обыкновенный кернер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e-ope.ee/_download/euni_repository/file/3739/1.zip/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79629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57224" y="4143380"/>
            <a:ext cx="7358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Различают кернеры обыкновенные, специальные, пружинные, механические, электрические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Центроискатели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1143008"/>
          </a:xfrm>
        </p:spPr>
        <p:txBody>
          <a:bodyPr/>
          <a:lstStyle/>
          <a:p>
            <a:r>
              <a:rPr lang="ru-RU" dirty="0" smtClean="0"/>
              <a:t>а - колокол, б - лазерный, в - угольник </a:t>
            </a:r>
            <a:endParaRPr lang="ru-RU" dirty="0"/>
          </a:p>
        </p:txBody>
      </p:sp>
      <p:pic>
        <p:nvPicPr>
          <p:cNvPr id="4" name="Рисунок 3" descr="http://www.e-ope.ee/_download/euni_repository/file/3739/1.zip/28,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357982" cy="393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Разметочная плита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На разметочной плите устанавливают подлежащие разметке детали и располагают все приспособления и инструмент. Разметочная плита отливается из мелкозернистого серого чугуна.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Разметочная плита: а - малая, б - большая </a:t>
            </a:r>
            <a:endParaRPr lang="ru-RU" dirty="0"/>
          </a:p>
        </p:txBody>
      </p:sp>
      <p:pic>
        <p:nvPicPr>
          <p:cNvPr id="4" name="Рисунок 3" descr="http://www.e-ope.ee/_download/euni_repository/file/3739/1.zip/28,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071810"/>
            <a:ext cx="6143650" cy="218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Угольники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Угольник</a:t>
            </a:r>
            <a:r>
              <a:rPr lang="ru-RU" dirty="0" smtClean="0"/>
              <a:t> - несложное приспособление, применяемое при разметке прямых углов. Также с его помощью выполняется контроль перпендикулярности взаимного расположения деталей.</a:t>
            </a:r>
          </a:p>
          <a:p>
            <a:endParaRPr lang="ru-RU" dirty="0"/>
          </a:p>
        </p:txBody>
      </p:sp>
      <p:pic>
        <p:nvPicPr>
          <p:cNvPr id="4" name="Рисунок 3" descr="http://www.e-ope.ee/_download/euni_repository/file/3739/1.zip/28,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14818"/>
            <a:ext cx="7358114" cy="227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Приемы, последовательность и точность разметки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Прежде чем приступить к разметке, внимательно проверяют заготовку (нет ли на ней раковин, трещин, отбитых углов и других дефектов), затем ее очищают от грязи и пыли. Далее подробно изучают чертеж будущей детали и намечают порядок разметки: определяют, в каких положениях заготовка будет устанавливаться на плите, и в какой последовательности будут наноситься разметочные линии.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Выбор базы при разметке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Правильный выбор базы при разметке определяет качество последней. Выбор разметочных баз зависит от конструктивных особенностей и технологии изготовления детали.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Базу выбирают, руководствуясь следующими правилами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если на заготовке имеется хотя бы одна обработанная поверхность, принимают за базу;</a:t>
            </a:r>
          </a:p>
          <a:p>
            <a:pPr lvl="0"/>
            <a:r>
              <a:rPr lang="ru-RU" dirty="0" smtClean="0"/>
              <a:t>если обрабатываются не все поверхности, то за базу принимают обрабатываемую поверхность;</a:t>
            </a:r>
          </a:p>
          <a:p>
            <a:pPr lvl="0"/>
            <a:r>
              <a:rPr lang="ru-RU" dirty="0" smtClean="0"/>
              <a:t>если наружные и внутренние поверхности не обработаны, то за баз предпочтительно принимать наружную поверхность.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Все размеры наносят от одной поверхности или от одной линии принятой за базу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e-ope.ee/_download/euni_repository/file/3739/1.zip/29,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271464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e-ope.ee/_download/euni_repository/file/3739/1.zip/29,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785926"/>
            <a:ext cx="54483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знать:</a:t>
            </a:r>
            <a:endParaRPr lang="ru-RU" dirty="0" smtClean="0"/>
          </a:p>
          <a:p>
            <a:pPr lvl="0"/>
            <a:r>
              <a:rPr lang="ru-RU" dirty="0" smtClean="0"/>
              <a:t>основные виды слесарных работ, порядок их выполнения, применяемые инструменты и приспособления;</a:t>
            </a:r>
          </a:p>
          <a:p>
            <a:pPr lvl="0"/>
            <a:r>
              <a:rPr lang="ru-RU" dirty="0" smtClean="0"/>
              <a:t>технику безопасности при выполнении слесарно-сборочных работ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Накернивание</a:t>
            </a:r>
            <a:r>
              <a:rPr lang="ru-RU" b="1" dirty="0" smtClean="0">
                <a:solidFill>
                  <a:srgbClr val="FF0000"/>
                </a:solidFill>
              </a:rPr>
              <a:t> разметочных линий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e-ope.ee/_download/euni_repository/file/3739/1.zip/29,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429684" cy="480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разметки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Разметка по шаблону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Разметка по образцу</a:t>
            </a:r>
            <a:r>
              <a:rPr lang="ru-RU" dirty="0" smtClean="0"/>
              <a:t> отличается тем, что не требует изготовления шаблона. Этот способ широко применяют при ремонтных работах, когда размеры снимают </a:t>
            </a:r>
            <a:r>
              <a:rPr lang="ru-RU" dirty="0" err="1" smtClean="0"/>
              <a:t>непосредс-твенно</a:t>
            </a:r>
            <a:r>
              <a:rPr lang="ru-RU" dirty="0" smtClean="0"/>
              <a:t> с вышедшей из строя детали и переносят на размечаемый материал. При этом учитывают износ</a:t>
            </a:r>
          </a:p>
          <a:p>
            <a:r>
              <a:rPr lang="ru-RU" b="1" i="1" dirty="0" smtClean="0"/>
              <a:t>Разметку по месту</a:t>
            </a:r>
            <a:r>
              <a:rPr lang="ru-RU" dirty="0" smtClean="0"/>
              <a:t> чаще применяют при сборке больших деталей. Одну деталь размечают по другой в таком положении, в </a:t>
            </a:r>
            <a:r>
              <a:rPr lang="ru-RU" dirty="0" err="1" smtClean="0"/>
              <a:t>какомони</a:t>
            </a:r>
            <a:r>
              <a:rPr lang="ru-RU" dirty="0" smtClean="0"/>
              <a:t> должны быть соединены</a:t>
            </a:r>
          </a:p>
          <a:p>
            <a:r>
              <a:rPr lang="ru-RU" b="1" i="1" dirty="0" smtClean="0"/>
              <a:t>Разметка карандашом</a:t>
            </a:r>
            <a:r>
              <a:rPr lang="ru-RU" dirty="0" smtClean="0"/>
              <a:t> производится по линейке на заготовках из алюминия и дюралюминия. Размечать последние с </a:t>
            </a:r>
            <a:r>
              <a:rPr lang="ru-RU" dirty="0" err="1" smtClean="0"/>
              <a:t>помощью:чертилки</a:t>
            </a:r>
            <a:r>
              <a:rPr lang="ru-RU" dirty="0" smtClean="0"/>
              <a:t> не разрешается, так как при нанесении рисок разрушается защитный слой и создаются условия для появления коррозии</a:t>
            </a:r>
          </a:p>
          <a:p>
            <a:r>
              <a:rPr lang="ru-RU" b="1" i="1" dirty="0" smtClean="0"/>
              <a:t>Точную разметку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Дефекты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несоответствие размеров размеченной заготовки данным чертежа вследствие невнимательности разметчика или неточности разметочного инструмента</a:t>
            </a:r>
          </a:p>
          <a:p>
            <a:pPr lvl="0"/>
            <a:r>
              <a:rPr lang="ru-RU" dirty="0" smtClean="0"/>
              <a:t>неточность установки рейсмаса на нужный размер; причиной этого является невнимательность или неопытность разметчика, грязная поверхность плиты или заготовки</a:t>
            </a:r>
          </a:p>
          <a:p>
            <a:pPr lvl="0"/>
            <a:r>
              <a:rPr lang="ru-RU" dirty="0" smtClean="0"/>
              <a:t>небрежная установка заготовки на плите в результате неточной выверки плиты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Безопасность при разметке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установку заготовок (деталей) на плиту и снятие их с плиты необходимо выполнять только в рукавицах;</a:t>
            </a:r>
          </a:p>
          <a:p>
            <a:pPr lvl="0"/>
            <a:r>
              <a:rPr lang="ru-RU" dirty="0" smtClean="0"/>
              <a:t>заготовки (детали) и приспособления надежно устанавливать не на краю плиты, а ближе к середине;</a:t>
            </a:r>
          </a:p>
          <a:p>
            <a:pPr lvl="0"/>
            <a:r>
              <a:rPr lang="ru-RU" dirty="0" smtClean="0"/>
              <a:t>перед установкой заготовок (деталей) проверить плиту на устойчивость;</a:t>
            </a:r>
          </a:p>
          <a:p>
            <a:pPr lvl="0"/>
            <a:r>
              <a:rPr lang="ru-RU" dirty="0" smtClean="0"/>
              <a:t>во время работы на свободные (неиспользуемые) </a:t>
            </a:r>
            <a:r>
              <a:rPr lang="ru-RU" dirty="0" err="1" smtClean="0"/>
              <a:t>острозаточенные</a:t>
            </a:r>
            <a:r>
              <a:rPr lang="ru-RU" dirty="0" smtClean="0"/>
              <a:t> концы чертилок обязательно надевать предохранительные пробки или специальные колпачки;</a:t>
            </a:r>
          </a:p>
          <a:p>
            <a:pPr lvl="0"/>
            <a:r>
              <a:rPr lang="ru-RU" dirty="0" smtClean="0"/>
              <a:t>используемый для окрашивания медный купорос наносить только кисточкой, соблюдая меры предосторожности, так как он ядовит;</a:t>
            </a:r>
          </a:p>
          <a:p>
            <a:pPr lvl="0"/>
            <a:r>
              <a:rPr lang="ru-RU" dirty="0" smtClean="0"/>
              <a:t>следить за тем, чтобы проходы вокруг разметочной плиты были всегда свободными;</a:t>
            </a:r>
          </a:p>
          <a:p>
            <a:pPr lvl="0"/>
            <a:r>
              <a:rPr lang="ru-RU" dirty="0" smtClean="0"/>
              <a:t>проверять надежность крепления молотка на рукоятке;</a:t>
            </a:r>
          </a:p>
          <a:p>
            <a:pPr lvl="0"/>
            <a:r>
              <a:rPr lang="ru-RU" dirty="0" smtClean="0"/>
              <a:t>удалять пыль и окалину с разметочной плиты только щеткой, а с крупных плит - метлой;</a:t>
            </a:r>
          </a:p>
          <a:p>
            <a:pPr lvl="0"/>
            <a:r>
              <a:rPr lang="ru-RU" dirty="0" smtClean="0"/>
              <a:t>промасленную ветошь и бумагу складывать только в специальные металлические ящики с плотно закрывающейся крышкой.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>
                <a:hlinkClick r:id="rId2"/>
              </a:rPr>
              <a:t>http://www.e-ope.ee/_download/euni_repository/file/3739/1.zip/index.html</a:t>
            </a:r>
            <a:endParaRPr lang="ru-RU" sz="2000" dirty="0" smtClean="0"/>
          </a:p>
          <a:p>
            <a:r>
              <a:rPr lang="ru-RU" sz="2000" dirty="0" smtClean="0"/>
              <a:t>Слесарное дело : учебник для </a:t>
            </a:r>
            <a:r>
              <a:rPr lang="ru-RU" sz="2000" dirty="0" err="1" smtClean="0"/>
              <a:t>нач</a:t>
            </a:r>
            <a:r>
              <a:rPr lang="ru-RU" sz="2000" dirty="0" smtClean="0"/>
              <a:t>. проф. образования /Б.С.Покровский, В. А.Скакун. –      7-е изд., стер. – М. :Издательский центр «Академия», 2011.</a:t>
            </a:r>
          </a:p>
          <a:p>
            <a:r>
              <a:rPr lang="ru-RU" sz="2000" dirty="0" smtClean="0"/>
              <a:t>Общий курс слесарного дела : учебник для </a:t>
            </a:r>
            <a:r>
              <a:rPr lang="ru-RU" sz="2000" dirty="0" err="1" smtClean="0"/>
              <a:t>нач</a:t>
            </a:r>
            <a:r>
              <a:rPr lang="ru-RU" sz="2000" dirty="0" smtClean="0"/>
              <a:t>. проф. образования / </a:t>
            </a:r>
            <a:r>
              <a:rPr lang="ru-RU" sz="2000" dirty="0" err="1" smtClean="0"/>
              <a:t>Макиенко</a:t>
            </a:r>
            <a:r>
              <a:rPr lang="ru-RU" sz="2000" dirty="0" smtClean="0"/>
              <a:t> Н.И./ М.: </a:t>
            </a:r>
            <a:r>
              <a:rPr lang="ru-RU" sz="2000" dirty="0" err="1" smtClean="0"/>
              <a:t>Высш</a:t>
            </a:r>
            <a:r>
              <a:rPr lang="ru-RU" sz="2000" dirty="0" smtClean="0"/>
              <a:t>. </a:t>
            </a:r>
            <a:r>
              <a:rPr lang="ru-RU" sz="2000" dirty="0" err="1" smtClean="0"/>
              <a:t>шк</a:t>
            </a:r>
            <a:r>
              <a:rPr lang="ru-RU" sz="2000" dirty="0" smtClean="0"/>
              <a:t>. , 1989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Разметкой </a:t>
            </a:r>
            <a:r>
              <a:rPr lang="ru-RU" dirty="0" smtClean="0"/>
              <a:t>называется операция, состоящая в переносе на поверхность заготовки с чертежа или образца размерных точек или линий с учетом припусков, необходимых для последующей обработки.</a:t>
            </a:r>
          </a:p>
          <a:p>
            <a:r>
              <a:rPr lang="ru-RU" b="1" dirty="0" smtClean="0"/>
              <a:t>Припуски на обработку </a:t>
            </a:r>
            <a:r>
              <a:rPr lang="ru-RU" dirty="0" smtClean="0"/>
              <a:t>учитывают глубину обработки резанием, т. е. тот слой материала, который необходимо снять, чтобы из волнистой шероховатой поверхности заготовки получить ровную и гладкую поверхность детали согласно классу чистоты, предусмотренному чертежом.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зависимости от формы размечаемых заготовок и деталей разметка делится на </a:t>
            </a:r>
            <a:r>
              <a:rPr lang="ru-RU" b="1" u="sng" dirty="0" smtClean="0"/>
              <a:t>плоскостную</a:t>
            </a:r>
            <a:r>
              <a:rPr lang="ru-RU" u="sng" dirty="0" smtClean="0"/>
              <a:t> и</a:t>
            </a:r>
            <a:r>
              <a:rPr lang="ru-RU" b="1" u="sng" dirty="0" smtClean="0"/>
              <a:t> пространственную</a:t>
            </a:r>
            <a:r>
              <a:rPr lang="ru-RU" dirty="0" smtClean="0"/>
              <a:t> (объемную).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Плоскостная разметка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Плоскостная разметка, выполняемая обычно на поверхностях плоских деталей, на полосовом и листовом материале, заключается в нанесении на заготовку контурных параллельных и перпендикулярных линий (рисок), окружностей, дуг, углов, осевых линий, разнообразных геометрических фигур по заданным размерам или контуров различных отверстий по шаблонам.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Инструмент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Разметка заключается в нанесении на заготовку линий и точек, указывающих контуры размечаемой детали. Для этой цели используется </a:t>
            </a:r>
            <a:r>
              <a:rPr lang="ru-RU" b="1" u="sng" dirty="0" smtClean="0"/>
              <a:t>кернер и чертилка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Измерения выполняют с помощью </a:t>
            </a:r>
            <a:r>
              <a:rPr lang="ru-RU" b="1" u="sng" dirty="0" smtClean="0"/>
              <a:t>угольника </a:t>
            </a:r>
            <a:r>
              <a:rPr lang="ru-RU" dirty="0" smtClean="0"/>
              <a:t>(проверка взаимной перпендикулярности осей и плоскостей), </a:t>
            </a:r>
            <a:r>
              <a:rPr lang="ru-RU" b="1" u="sng" dirty="0" smtClean="0"/>
              <a:t>угломера</a:t>
            </a:r>
            <a:r>
              <a:rPr lang="ru-RU" dirty="0" smtClean="0"/>
              <a:t> (расположение косых поверхностей и граней), </a:t>
            </a:r>
            <a:r>
              <a:rPr lang="ru-RU" b="1" u="sng" dirty="0" smtClean="0"/>
              <a:t>кронциркуля</a:t>
            </a:r>
            <a:r>
              <a:rPr lang="ru-RU" dirty="0" smtClean="0"/>
              <a:t> (сравнение размеров диаметров отверстий, длины, толщины и т. п.), рейсмуса (нанесение параллельных линий), </a:t>
            </a:r>
            <a:r>
              <a:rPr lang="ru-RU" dirty="0" err="1" smtClean="0"/>
              <a:t>штангенрейсмуса</a:t>
            </a:r>
            <a:r>
              <a:rPr lang="ru-RU" dirty="0" smtClean="0"/>
              <a:t> и других </a:t>
            </a:r>
            <a:r>
              <a:rPr lang="ru-RU" dirty="0" err="1" smtClean="0"/>
              <a:t>штангенинструментов</a:t>
            </a:r>
            <a:r>
              <a:rPr lang="ru-RU" dirty="0" smtClean="0"/>
              <a:t>, уровня (определение горизонтальности поверхности) и т. 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Чертилка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Чертилки</a:t>
            </a:r>
            <a:r>
              <a:rPr lang="ru-RU" dirty="0" smtClean="0"/>
              <a:t> являются наиболее простым инструментом для нанесения контура детали на поверхность заготовки и представляют собой стержень с заостренным концом рабочей части.</a:t>
            </a:r>
          </a:p>
          <a:p>
            <a:r>
              <a:rPr lang="ru-RU" dirty="0" smtClean="0"/>
              <a:t>Изготавливают чертилки из инструментальных углеродистых сталей марок в двух вариантах: односторонние и двусторонние. Чертилки изготавливают длиной 100... 120 мм.</a:t>
            </a:r>
          </a:p>
          <a:p>
            <a:r>
              <a:rPr lang="ru-RU" dirty="0" smtClean="0"/>
              <a:t>Рабочая часть чертилки закаливается на длине 20 ... 30 мм до твердости HRC 58...60 и затачивается под углом 15...20°. </a:t>
            </a:r>
          </a:p>
          <a:p>
            <a:r>
              <a:rPr lang="ru-RU" dirty="0" smtClean="0"/>
              <a:t>Материал - стальной стержень длиной 150...200 мм и диаметром 4...5 мм, один конец которого закален ,на длине 20...30 мм и заострен под углом 15°, а другой согнут в кольцо диаметром 25...30 мм.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Чертилки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58204" cy="185738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Чертилка с отогнутым концом</a:t>
            </a:r>
            <a:r>
              <a:rPr lang="ru-RU" dirty="0" smtClean="0"/>
              <a:t> </a:t>
            </a:r>
            <a:endParaRPr lang="ru-RU" b="1" i="1" dirty="0" smtClean="0"/>
          </a:p>
          <a:p>
            <a:r>
              <a:rPr lang="ru-RU" b="1" i="1" dirty="0" smtClean="0"/>
              <a:t>Круглая чертилка </a:t>
            </a:r>
          </a:p>
          <a:p>
            <a:r>
              <a:rPr lang="ru-RU" b="1" i="1" dirty="0" smtClean="0"/>
              <a:t>Чертилка со вставной иглой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Карманная чертилка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http://www.e-ope.ee/_download/euni_repository/file/3739/1.zip/19,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9293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Разметочные циркули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Разметочные циркули</a:t>
            </a:r>
            <a:r>
              <a:rPr lang="ru-RU" dirty="0" smtClean="0"/>
              <a:t> применяют для нанесения дуг окружностей и деления отрезков и углов на равные части.</a:t>
            </a:r>
            <a:endParaRPr lang="ru-RU" dirty="0"/>
          </a:p>
        </p:txBody>
      </p:sp>
      <p:pic>
        <p:nvPicPr>
          <p:cNvPr id="4" name="Рисунок 3" descr="http://www.e-ope.ee/_download/euni_repository/file/3739/1.zip/19,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286124"/>
            <a:ext cx="6715172" cy="303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5500702"/>
            <a:ext cx="52149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Разметочные циркули: простой, позволяющий фиксировать положение ножек после их установки на размер, и пружинный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692</Words>
  <PresentationFormat>Экран (4:3)</PresentationFormat>
  <Paragraphs>82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МДК 03.01. Выполнение слесарных работ по ремонту автомобилей  Раздел 1. Организация слесарных работ</vt:lpstr>
      <vt:lpstr>Цели и задачи</vt:lpstr>
      <vt:lpstr>Слайд 3</vt:lpstr>
      <vt:lpstr>Слайд 4</vt:lpstr>
      <vt:lpstr>Плоскостная разметка</vt:lpstr>
      <vt:lpstr>Инструмент</vt:lpstr>
      <vt:lpstr>Чертилка</vt:lpstr>
      <vt:lpstr>Чертилки</vt:lpstr>
      <vt:lpstr>Разметочные циркули</vt:lpstr>
      <vt:lpstr>Разметочный штангенциркуль</vt:lpstr>
      <vt:lpstr>Кернер</vt:lpstr>
      <vt:lpstr>Обыкновенный кернер </vt:lpstr>
      <vt:lpstr>Центроискатели</vt:lpstr>
      <vt:lpstr>Разметочная плита</vt:lpstr>
      <vt:lpstr>Угольники</vt:lpstr>
      <vt:lpstr>Приемы, последовательность и точность разметки</vt:lpstr>
      <vt:lpstr>Выбор базы при разметке</vt:lpstr>
      <vt:lpstr>Базу выбирают, руководствуясь следующими правилами:</vt:lpstr>
      <vt:lpstr>Слайд 19</vt:lpstr>
      <vt:lpstr>Накернивание разметочных линий</vt:lpstr>
      <vt:lpstr>Способы разметки</vt:lpstr>
      <vt:lpstr>Дефекты</vt:lpstr>
      <vt:lpstr>Безопасность при разметке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Разметка металла</dc:title>
  <dc:creator>User</dc:creator>
  <cp:lastModifiedBy>User</cp:lastModifiedBy>
  <cp:revision>6</cp:revision>
  <dcterms:created xsi:type="dcterms:W3CDTF">2017-09-15T17:25:31Z</dcterms:created>
  <dcterms:modified xsi:type="dcterms:W3CDTF">2017-09-22T13:02:27Z</dcterms:modified>
</cp:coreProperties>
</file>