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-ope.ee/_download/euni_repository/file/3739/1.zip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32432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МДК 03.01. Выполнение слесарных работ по ремонту автомобилей</a:t>
            </a:r>
            <a:br>
              <a:rPr lang="ru-RU" dirty="0" smtClean="0"/>
            </a:br>
            <a:r>
              <a:rPr lang="ru-RU" dirty="0" smtClean="0"/>
              <a:t> Раздел 1. Организация слесарных работ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Тема занятия: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Рубка </a:t>
            </a:r>
            <a:r>
              <a:rPr lang="ru-RU" sz="4000" b="1" dirty="0" smtClean="0">
                <a:solidFill>
                  <a:srgbClr val="FF0000"/>
                </a:solidFill>
              </a:rPr>
              <a:t>металла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Молотки слесарные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Изготовляются молотки из целого куска кованой инструментальной углеродистой стали марок У7, стали 50, 60.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Вес </a:t>
            </a:r>
            <a:r>
              <a:rPr lang="ru-RU" dirty="0" smtClean="0"/>
              <a:t>молотков в зависимости от характера выполняемых работ бывает разный: 50, 100, 150, 200 и 300 г (применяются для выполнения инструментальных работ), 400 и 500 г (для слесарных работ) и 600, 800 г (для ремонтных работ). Молотки весом от 4 до 16 кг называют кувалдами (для тяжелых работ</a:t>
            </a:r>
            <a:r>
              <a:rPr lang="ru-RU" dirty="0" smtClean="0"/>
              <a:t>).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Ручка </a:t>
            </a:r>
            <a:r>
              <a:rPr lang="ru-RU" dirty="0" smtClean="0"/>
              <a:t>делается из наиболее твердых и упругих пород дерева (березы, бука, кизила, рябины, дуба, клена и др.). Дерево для ручек должно быть без сучков и трещин, а поверхность ручки - гладкой, без бугорков и неровностей, которые могут натирать мозоли на руке при работе.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Правильное держание инструмента при рубке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90063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Молоток берут за ручку так, чтобы рука находилась на расстоянии 15-30 мм от конца ручки. Ручку обхватывают четырьмя пальцами и прижимают к ладони: большой палец накладывают на указательный, все пальцы крепко </a:t>
            </a:r>
            <a:r>
              <a:rPr lang="ru-RU" dirty="0" smtClean="0"/>
              <a:t>сжимают.</a:t>
            </a:r>
          </a:p>
          <a:p>
            <a:pPr marL="0" indent="0">
              <a:buNone/>
            </a:pPr>
            <a:r>
              <a:rPr lang="ru-RU" dirty="0" smtClean="0"/>
              <a:t>Зубило берут в левую руку (рис. 87, а) на расстоянии 20- 25 мм от головки. Левая рука должна только держать зубило в определенном положении, поэтому усилие ее не должно быть большим; сильно сжимать в руке зубило не следует.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Хватка инструмента при рубке металл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714488"/>
            <a:ext cx="4545965" cy="385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Зубило нужно держать с наклоном, под углом 30-35° по отношению к обрабатываемой поверхности, а лезвие должно лежать на линии слоя металла, намеченного к снятию. При меньшем угле наклона зубило будет скользить, а не резать, а при большем - углубляться в металл и давать большую неровность.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Рубка металла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5286388"/>
            <a:ext cx="5429288" cy="11430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 - по уровню губок тисков,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 </a:t>
            </a:r>
            <a:r>
              <a:rPr lang="ru-RU" dirty="0" smtClean="0"/>
              <a:t>- по разметочным рискам</a:t>
            </a:r>
          </a:p>
          <a:p>
            <a:endParaRPr lang="ru-RU" dirty="0"/>
          </a:p>
        </p:txBody>
      </p:sp>
      <p:pic>
        <p:nvPicPr>
          <p:cNvPr id="1026" name="Рисунок 24" descr="Рубка металла  по уровню губок тис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810000" cy="3324225"/>
          </a:xfrm>
          <a:prstGeom prst="rect">
            <a:avLst/>
          </a:prstGeom>
          <a:noFill/>
        </p:spPr>
      </p:pic>
      <p:pic>
        <p:nvPicPr>
          <p:cNvPr id="1025" name="Рисунок 25" descr="Рубка металла по разметочным риска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3116"/>
            <a:ext cx="3810000" cy="23145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09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Рубка круглого металла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 smtClean="0"/>
              <a:t>Рубка круглого металла</a:t>
            </a:r>
            <a:r>
              <a:rPr lang="ru-RU" dirty="0" smtClean="0"/>
              <a:t> производится на плите. На разрубаемой детали мелом наносят круговые риски, обозначающие место разруба. Деталь кладется на плиту, а зубило ставят на риску вертикально. Сначала легкими ударами молотка по зубилу делают </a:t>
            </a:r>
            <a:r>
              <a:rPr lang="ru-RU" dirty="0" err="1" smtClean="0"/>
              <a:t>надрезки</a:t>
            </a:r>
            <a:r>
              <a:rPr lang="ru-RU" dirty="0" smtClean="0"/>
              <a:t>, а затем, поворачивая деталь после каждого сильного удара, разрубают ее. После глубокой надрубки часть детали можно отломить.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Рубка </a:t>
            </a:r>
            <a:r>
              <a:rPr lang="ru-RU" b="1" dirty="0" smtClean="0">
                <a:solidFill>
                  <a:srgbClr val="FF0000"/>
                </a:solidFill>
              </a:rPr>
              <a:t>полосового металла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Рубку полосового металла </a:t>
            </a:r>
            <a:r>
              <a:rPr lang="ru-RU" dirty="0" smtClean="0"/>
              <a:t>следует вести сначала с одной стороны на половину глубины, а потом перевернуть и рубить с другой.</a:t>
            </a:r>
          </a:p>
          <a:p>
            <a:r>
              <a:rPr lang="ru-RU" dirty="0" smtClean="0"/>
              <a:t>Листовой металл больших размеров рубят на плите, а малых - в тисках, только по уровню губок тисков.</a:t>
            </a:r>
          </a:p>
          <a:p>
            <a:r>
              <a:rPr lang="ru-RU" dirty="0" smtClean="0"/>
              <a:t>Перед рубкой наносят на металле контур и рубят, отступив •от контурной линии на 2-3 мм; надрубив контур, окончательную рубку производят в 2-3 приема.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Рубка листового металла</a:t>
            </a:r>
            <a:r>
              <a:rPr lang="ru-RU" dirty="0" smtClean="0"/>
              <a:t> осуществляется в такой последовательности: сначала по шаблону или по чертежу детали на листе наносят риски, после этого лист кладут на плиту и приступают к рубке.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Вырубание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Вырубание ведется в три приема:</a:t>
            </a:r>
          </a:p>
          <a:p>
            <a:pPr marL="514350" indent="-514350" algn="just">
              <a:buAutoNum type="arabicParenR"/>
            </a:pPr>
            <a:r>
              <a:rPr lang="ru-RU" dirty="0" smtClean="0"/>
              <a:t>точно </a:t>
            </a:r>
            <a:r>
              <a:rPr lang="ru-RU" dirty="0" smtClean="0"/>
              <a:t>придерживаясь рисок, делают надрубку контура заготовки</a:t>
            </a:r>
            <a:r>
              <a:rPr lang="ru-RU" dirty="0" smtClean="0"/>
              <a:t>,</a:t>
            </a:r>
          </a:p>
          <a:p>
            <a:pPr marL="514350" indent="-514350" algn="just">
              <a:buAutoNum type="arabicParenR"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2) вторично рубят заготовку по контуру, нанося по зубилу сильные удары</a:t>
            </a:r>
            <a:r>
              <a:rPr lang="ru-RU" dirty="0" smtClean="0"/>
              <a:t>,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3) перевернув лист, проходят зубилом по ясно обозначенному контуру. При последнем переходе лист поворачивают другой стороной, на этом и заканчивают рубку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При толщине листового металла свыше 8 мм вырубить заготовку описанными способами очень трудно. В этом случае или же когда помятые кромки портят заготовку, а разрезание ножовкой невозможно или требует много времени, применяют предварительное </a:t>
            </a:r>
            <a:r>
              <a:rPr lang="ru-RU" dirty="0" err="1" smtClean="0"/>
              <a:t>обсверливание</a:t>
            </a:r>
            <a:r>
              <a:rPr lang="ru-RU" dirty="0" smtClean="0"/>
              <a:t> размеченного контура.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Правила техники </a:t>
            </a:r>
            <a:r>
              <a:rPr lang="ru-RU" b="1" dirty="0" smtClean="0">
                <a:solidFill>
                  <a:srgbClr val="FF0000"/>
                </a:solidFill>
              </a:rPr>
              <a:t>безопасности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>При рубке металлов следует выполнять следующие правила техники безопасности:</a:t>
            </a:r>
          </a:p>
          <a:p>
            <a:r>
              <a:rPr lang="ru-RU" dirty="0" smtClean="0"/>
              <a:t>1) работать только исправным молотком, без выкрошенных мест на головке, с хорошо насаженной ручкой;</a:t>
            </a:r>
          </a:p>
          <a:p>
            <a:r>
              <a:rPr lang="ru-RU" dirty="0" smtClean="0"/>
              <a:t>2) не пользоваться тупыми зубилами или </a:t>
            </a:r>
            <a:r>
              <a:rPr lang="ru-RU" dirty="0" err="1" smtClean="0"/>
              <a:t>крейцмейселями</a:t>
            </a:r>
            <a:r>
              <a:rPr lang="ru-RU" dirty="0" smtClean="0"/>
              <a:t>, а также с выкрошенными местами на головке;</a:t>
            </a:r>
          </a:p>
          <a:p>
            <a:r>
              <a:rPr lang="ru-RU" dirty="0" smtClean="0"/>
              <a:t>3) при рубке металлов в тисках обязательно ставить на верстак предохранительную сетку или деревянный щит.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hlinkClick r:id="rId2"/>
              </a:rPr>
              <a:t>http://www.e-ope.ee/_download/euni_repository/file/3739/1.zip/index.html</a:t>
            </a:r>
            <a:endParaRPr lang="ru-RU" dirty="0" smtClean="0"/>
          </a:p>
          <a:p>
            <a:r>
              <a:rPr lang="ru-RU" dirty="0" smtClean="0"/>
              <a:t>Слесарное дело : учебник для </a:t>
            </a:r>
            <a:r>
              <a:rPr lang="ru-RU" dirty="0" err="1" smtClean="0"/>
              <a:t>нач</a:t>
            </a:r>
            <a:r>
              <a:rPr lang="ru-RU" dirty="0" smtClean="0"/>
              <a:t>. проф. образования /Б.С.Покровский, В. А.Скакун. –      7-е изд., стер. – М. :Издательский центр «Академия», 2011.</a:t>
            </a:r>
          </a:p>
          <a:p>
            <a:r>
              <a:rPr lang="ru-RU" dirty="0" smtClean="0"/>
              <a:t>Общий курс слесарного дела : учебник для </a:t>
            </a:r>
            <a:r>
              <a:rPr lang="ru-RU" dirty="0" err="1" smtClean="0"/>
              <a:t>нач</a:t>
            </a:r>
            <a:r>
              <a:rPr lang="ru-RU" dirty="0" smtClean="0"/>
              <a:t>. проф. образования / </a:t>
            </a:r>
            <a:r>
              <a:rPr lang="ru-RU" dirty="0" err="1" smtClean="0"/>
              <a:t>Макиенко</a:t>
            </a:r>
            <a:r>
              <a:rPr lang="ru-RU" dirty="0" smtClean="0"/>
              <a:t> Н.И./ М.: </a:t>
            </a:r>
            <a:r>
              <a:rPr lang="ru-RU" dirty="0" err="1" smtClean="0"/>
              <a:t>Высш</a:t>
            </a:r>
            <a:r>
              <a:rPr lang="ru-RU" dirty="0" smtClean="0"/>
              <a:t>. </a:t>
            </a:r>
            <a:r>
              <a:rPr lang="ru-RU" dirty="0" err="1" smtClean="0"/>
              <a:t>шк</a:t>
            </a:r>
            <a:r>
              <a:rPr lang="ru-RU" dirty="0" smtClean="0"/>
              <a:t>. , 1989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 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знать:</a:t>
            </a:r>
            <a:endParaRPr lang="ru-RU" dirty="0" smtClean="0"/>
          </a:p>
          <a:p>
            <a:pPr lvl="0"/>
            <a:r>
              <a:rPr lang="ru-RU" dirty="0" smtClean="0"/>
              <a:t>основные </a:t>
            </a:r>
            <a:r>
              <a:rPr lang="ru-RU" dirty="0" smtClean="0"/>
              <a:t>виды слесарных работ, порядок их выполнения, применяемые инструменты и приспособления;</a:t>
            </a:r>
          </a:p>
          <a:p>
            <a:pPr lvl="0"/>
            <a:r>
              <a:rPr lang="ru-RU" dirty="0" smtClean="0"/>
              <a:t>технику безопасности при выполнении слесарно-сборочных работ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Назначение рубки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Рубкой</a:t>
            </a:r>
            <a:r>
              <a:rPr lang="ru-RU" dirty="0" smtClean="0"/>
              <a:t> называется слесарная операция, при которой с помощью режущего инструмента - зубила или </a:t>
            </a:r>
            <a:r>
              <a:rPr lang="ru-RU" dirty="0" err="1" smtClean="0"/>
              <a:t>крейцмейселя</a:t>
            </a:r>
            <a:r>
              <a:rPr lang="ru-RU" dirty="0" smtClean="0"/>
              <a:t> и ударного инструмента - молотка снимается с детали или заготовки слой металла.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274638"/>
            <a:ext cx="3214710" cy="172560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Инструмент для рубки металла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785926"/>
            <a:ext cx="3514692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а - зубило,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б </a:t>
            </a:r>
            <a:r>
              <a:rPr lang="ru-RU" b="1" dirty="0" smtClean="0"/>
              <a:t>- </a:t>
            </a:r>
            <a:r>
              <a:rPr lang="ru-RU" b="1" dirty="0" err="1" smtClean="0"/>
              <a:t>крейцмейсель</a:t>
            </a:r>
            <a:r>
              <a:rPr lang="ru-RU" b="1" dirty="0" smtClean="0"/>
              <a:t>,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в </a:t>
            </a:r>
            <a:r>
              <a:rPr lang="ru-RU" b="1" dirty="0" smtClean="0"/>
              <a:t>- </a:t>
            </a:r>
            <a:r>
              <a:rPr lang="ru-RU" b="1" dirty="0" err="1" smtClean="0"/>
              <a:t>канавочник</a:t>
            </a:r>
            <a:r>
              <a:rPr lang="ru-RU" b="1" dirty="0" smtClean="0"/>
              <a:t>: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1 </a:t>
            </a:r>
            <a:r>
              <a:rPr lang="ru-RU" dirty="0" smtClean="0"/>
              <a:t>- угол заточки,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 </a:t>
            </a:r>
            <a:r>
              <a:rPr lang="ru-RU" dirty="0" smtClean="0"/>
              <a:t>- рабочая часть,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 </a:t>
            </a:r>
            <a:r>
              <a:rPr lang="ru-RU" dirty="0" smtClean="0"/>
              <a:t>- средняя часть,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 </a:t>
            </a:r>
            <a:r>
              <a:rPr lang="ru-RU" dirty="0" smtClean="0"/>
              <a:t>- головка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зубил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191738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рейцмейсел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857232"/>
            <a:ext cx="205803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навочник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809625"/>
            <a:ext cx="762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Слесарное зубило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5686436" cy="578647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Изготовляется </a:t>
            </a:r>
            <a:r>
              <a:rPr lang="ru-RU" dirty="0" smtClean="0"/>
              <a:t>из инструментальной углеродистой стали У7А или </a:t>
            </a:r>
            <a:r>
              <a:rPr lang="ru-RU" dirty="0" smtClean="0"/>
              <a:t>У8А. </a:t>
            </a:r>
          </a:p>
          <a:p>
            <a:pPr marL="0" indent="0">
              <a:buNone/>
            </a:pPr>
            <a:r>
              <a:rPr lang="ru-RU" dirty="0" smtClean="0"/>
              <a:t>Ширина </a:t>
            </a:r>
            <a:r>
              <a:rPr lang="ru-RU" dirty="0" smtClean="0"/>
              <a:t>режущей кромки зубила обычно равна 20-25 мм.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Угол </a:t>
            </a:r>
            <a:r>
              <a:rPr lang="ru-RU" dirty="0" smtClean="0"/>
              <a:t>заточки 1 зубила выбирается в зависимости от твердости обрабатываемого металла.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Чем </a:t>
            </a:r>
            <a:r>
              <a:rPr lang="ru-RU" dirty="0" smtClean="0"/>
              <a:t>тверже металл, тем угол заточки зубила берется больше, и наоборот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Обычно угол заточки принимается при рубке чугуна, твердой стали и твердой бронзы 70</a:t>
            </a:r>
            <a:r>
              <a:rPr lang="ru-RU" dirty="0" smtClean="0"/>
              <a:t>°,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средней и мягкой стали 60</a:t>
            </a:r>
            <a:r>
              <a:rPr lang="ru-RU" dirty="0" smtClean="0"/>
              <a:t>°,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латуни, меди и цинка 45°,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smtClean="0"/>
              <a:t>очень мягких металлов: алюминия, электрона и других - 35-40°.</a:t>
            </a:r>
          </a:p>
          <a:p>
            <a:pPr marL="0" indent="0">
              <a:buNone/>
            </a:pPr>
            <a:r>
              <a:rPr lang="ru-RU" dirty="0" smtClean="0"/>
              <a:t>Зубила применяются длиной 100, 125, 150, 175 и 200 мм. Рабочая часть зубила закаливается на длину 25-30 мм и отпускается до твердости HRC = 52-57. Ударная часть (головка) зубила закаливается на длину 15-25 мм и отпускается до твердости HRC 32-40.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зубил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428736"/>
            <a:ext cx="1845945" cy="495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Крейцмейсель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Предназначен для вырубания узких канавок и шпоночных пазов, срубания заклепок и т. п. Однако довольно часто им пользуются перед применением зубила для обрубки больших плоскостей. Например, если нужно обрубить всю верхнюю грань чугунной широкой плиты, то обработка будет легче и точнее, если предварительно </a:t>
            </a:r>
            <a:r>
              <a:rPr lang="ru-RU" dirty="0" err="1" smtClean="0"/>
              <a:t>крейцмейселем</a:t>
            </a:r>
            <a:r>
              <a:rPr lang="ru-RU" dirty="0" smtClean="0"/>
              <a:t> прорубить канавки, а затем снять оставшуюся часть зубилом.</a:t>
            </a:r>
            <a:r>
              <a:rPr lang="ru-RU" i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рейцмейсел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428736"/>
            <a:ext cx="1915160" cy="494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86502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Канавочник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525963"/>
          </a:xfrm>
        </p:spPr>
        <p:txBody>
          <a:bodyPr/>
          <a:lstStyle/>
          <a:p>
            <a:r>
              <a:rPr lang="ru-RU" dirty="0" smtClean="0"/>
              <a:t>Применяют для вырубания профильных канавок: полукруглых, двугранных и т. п. От </a:t>
            </a:r>
            <a:r>
              <a:rPr lang="ru-RU" dirty="0" err="1" smtClean="0"/>
              <a:t>крейцмейселя</a:t>
            </a:r>
            <a:r>
              <a:rPr lang="ru-RU" dirty="0" smtClean="0"/>
              <a:t> он отличается только формой режущей кромки.</a:t>
            </a:r>
          </a:p>
          <a:p>
            <a:endParaRPr lang="ru-RU" dirty="0"/>
          </a:p>
        </p:txBody>
      </p:sp>
      <p:pic>
        <p:nvPicPr>
          <p:cNvPr id="4" name="Рисунок 3" descr="канавочни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57166"/>
            <a:ext cx="1285884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Заточка зубил и </a:t>
            </a:r>
            <a:r>
              <a:rPr lang="ru-RU" b="1" dirty="0" err="1" smtClean="0">
                <a:solidFill>
                  <a:srgbClr val="FF0000"/>
                </a:solidFill>
              </a:rPr>
              <a:t>крейцмейселей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равильная заточка зубил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4286280" cy="393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зазор между подручником и кругом  при заточке зубил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357430"/>
            <a:ext cx="3918650" cy="421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Молотки слесарные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4357694"/>
            <a:ext cx="3186106" cy="221457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а - с квадратным бойком,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 </a:t>
            </a:r>
            <a:r>
              <a:rPr lang="ru-RU" dirty="0" smtClean="0"/>
              <a:t>- с круглым бойком,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 smtClean="0"/>
              <a:t>- с вставками из мягкого металла,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 </a:t>
            </a:r>
            <a:r>
              <a:rPr lang="ru-RU" dirty="0" smtClean="0"/>
              <a:t>- деревянный (киянка),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д</a:t>
            </a:r>
            <a:r>
              <a:rPr lang="ru-RU" dirty="0" smtClean="0"/>
              <a:t> </a:t>
            </a:r>
            <a:r>
              <a:rPr lang="ru-RU" dirty="0" smtClean="0"/>
              <a:t>- расклинивание ручек молотка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5" name="Рисунок 14" descr="Молоток с квадратным бойк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2019300" cy="2505075"/>
          </a:xfrm>
          <a:prstGeom prst="rect">
            <a:avLst/>
          </a:prstGeom>
          <a:noFill/>
        </p:spPr>
      </p:pic>
      <p:pic>
        <p:nvPicPr>
          <p:cNvPr id="5124" name="Рисунок 15" descr="Молоток с круглым бойк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86190"/>
            <a:ext cx="2000264" cy="2514600"/>
          </a:xfrm>
          <a:prstGeom prst="rect">
            <a:avLst/>
          </a:prstGeom>
          <a:noFill/>
        </p:spPr>
      </p:pic>
      <p:pic>
        <p:nvPicPr>
          <p:cNvPr id="5123" name="Рисунок 16" descr="Молоток с вставками из мягкого металл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285860"/>
            <a:ext cx="2695575" cy="2895600"/>
          </a:xfrm>
          <a:prstGeom prst="rect">
            <a:avLst/>
          </a:prstGeom>
          <a:noFill/>
        </p:spPr>
      </p:pic>
      <p:pic>
        <p:nvPicPr>
          <p:cNvPr id="5122" name="Рисунок 17" descr="Молот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4357694"/>
            <a:ext cx="2714644" cy="1842868"/>
          </a:xfrm>
          <a:prstGeom prst="rect">
            <a:avLst/>
          </a:prstGeom>
          <a:noFill/>
        </p:spPr>
      </p:pic>
      <p:pic>
        <p:nvPicPr>
          <p:cNvPr id="5121" name="Рисунок 18" descr="расклинивание ручек молот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1285860"/>
            <a:ext cx="2905125" cy="300990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837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4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297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803</Words>
  <PresentationFormat>Экран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МДК 03.01. Выполнение слесарных работ по ремонту автомобилей  Раздел 1. Организация слесарных работ</vt:lpstr>
      <vt:lpstr>Цели и задачи</vt:lpstr>
      <vt:lpstr>Назначение рубки</vt:lpstr>
      <vt:lpstr>Инструмент для рубки металла</vt:lpstr>
      <vt:lpstr>Слесарное зубило</vt:lpstr>
      <vt:lpstr>Крейцмейсель</vt:lpstr>
      <vt:lpstr>Канавочник</vt:lpstr>
      <vt:lpstr>Заточка зубил и крейцмейселей </vt:lpstr>
      <vt:lpstr>Молотки слесарные </vt:lpstr>
      <vt:lpstr>Молотки слесарные</vt:lpstr>
      <vt:lpstr>Правильное держание инструмента при рубке </vt:lpstr>
      <vt:lpstr>Слайд 12</vt:lpstr>
      <vt:lpstr>Рубка металла</vt:lpstr>
      <vt:lpstr>Рубка круглого металла</vt:lpstr>
      <vt:lpstr>Рубка полосового металла</vt:lpstr>
      <vt:lpstr>Слайд 16</vt:lpstr>
      <vt:lpstr>Вырубание</vt:lpstr>
      <vt:lpstr>Правила техники безопасности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2017-09-22T12:27:11Z</dcterms:created>
  <dcterms:modified xsi:type="dcterms:W3CDTF">2017-09-22T12:56:36Z</dcterms:modified>
</cp:coreProperties>
</file>