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7" r:id="rId2"/>
    <p:sldId id="261" r:id="rId3"/>
    <p:sldId id="256" r:id="rId4"/>
    <p:sldId id="265" r:id="rId5"/>
    <p:sldId id="260" r:id="rId6"/>
    <p:sldId id="258" r:id="rId7"/>
    <p:sldId id="259" r:id="rId8"/>
    <p:sldId id="268" r:id="rId9"/>
    <p:sldId id="269" r:id="rId10"/>
    <p:sldId id="266" r:id="rId11"/>
    <p:sldId id="262" r:id="rId12"/>
    <p:sldId id="263" r:id="rId13"/>
    <p:sldId id="264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65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02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9380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142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6858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902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36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34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1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682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83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6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5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35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5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1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79189-7F4C-4455-8B10-2E4175EEE72F}" type="datetimeFigureOut">
              <a:rPr lang="ru-RU" smtClean="0"/>
              <a:t>23.03.2016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8D3D3C-0AAD-4FFD-B3BF-F46B3A774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9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7067" y="557561"/>
            <a:ext cx="7766936" cy="1929161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«Детское </a:t>
            </a:r>
            <a:r>
              <a:rPr lang="ru-RU" sz="3600" dirty="0" smtClean="0">
                <a:solidFill>
                  <a:schemeClr val="tx1"/>
                </a:solidFill>
              </a:rPr>
              <a:t>экспериментирование</a:t>
            </a:r>
            <a:r>
              <a:rPr lang="en-US" sz="3600" dirty="0" smtClean="0">
                <a:solidFill>
                  <a:schemeClr val="tx1"/>
                </a:solidFill>
              </a:rPr>
              <a:t>,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как метод развития познавательной активности </a:t>
            </a:r>
            <a:r>
              <a:rPr lang="ru-RU" sz="3600" dirty="0" smtClean="0">
                <a:solidFill>
                  <a:schemeClr val="tx1"/>
                </a:solidFill>
              </a:rPr>
              <a:t>детей</a:t>
            </a:r>
            <a:r>
              <a:rPr lang="ru-RU" sz="3600" dirty="0" smtClean="0">
                <a:solidFill>
                  <a:schemeClr val="tx1"/>
                </a:solidFill>
              </a:rPr>
              <a:t>»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www.maam.ru/images/catalog/small/60ef61c8252347b40179b2d31210f3bc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31" y="2660073"/>
            <a:ext cx="5736796" cy="359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6363" y="5985164"/>
            <a:ext cx="8317157" cy="58992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руководитель РМО для воспитателей разновозрастных групп </a:t>
            </a:r>
            <a:r>
              <a:rPr lang="ru-RU" dirty="0" err="1" smtClean="0">
                <a:solidFill>
                  <a:schemeClr val="tx1"/>
                </a:solidFill>
              </a:rPr>
              <a:t>Чумарина</a:t>
            </a:r>
            <a:r>
              <a:rPr lang="ru-RU" dirty="0" smtClean="0">
                <a:solidFill>
                  <a:schemeClr val="tx1"/>
                </a:solidFill>
              </a:rPr>
              <a:t> Н.В.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4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структура занятия-экспериментирования: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83113"/>
            <a:ext cx="8596668" cy="45582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Постановка исследовательской задачи в виде того или иного варианта проблемной ситуации.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Уточнение правил безопасности жизнедеятельности в ходе осуществления экспериментирования.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Уточнение плана исследования.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Выбор оборудования, самостоятельное его размещение детьми в зоне исследования.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Распределение детей на подгруппы, выбор ведущих, помогающих организовать сверстников, комментирующих ход и результаты совместной деятельности детей в группах.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Анализ и обобщение полученных детьми результатов экспериментирования.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954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88" y="1170878"/>
            <a:ext cx="9545444" cy="530798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289932"/>
            <a:ext cx="8596668" cy="8809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26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14" y="267629"/>
            <a:ext cx="9779620" cy="589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26" y="289560"/>
            <a:ext cx="9596554" cy="656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3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91015"/>
            <a:ext cx="8596668" cy="3233853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Умейте открыть перед ребёнком в окружающем мире что-то одно но открыть так, чтобы кусочек жизни заиграл перед детьми всеми красками радуги. Оставляйте всегда что-то недосказанное, чтобы ребёнку захотелось ещё и ещё раз возвратиться к тому, что он узнал»</a:t>
            </a:r>
            <a:b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Сухомлинский В.А.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1.smartmoms.ru/wordpress/wp-content/uploads/%D0%B4%D0%B5%D1%82%D0%B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12" y="2999677"/>
            <a:ext cx="5776874" cy="304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342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255" y="667711"/>
            <a:ext cx="89500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effectLst/>
                <a:latin typeface="Open Sans"/>
              </a:rPr>
              <a:t>Экспериментирование</a:t>
            </a:r>
            <a:r>
              <a:rPr lang="ru-RU" sz="2400" b="1" i="0" dirty="0" smtClean="0">
                <a:solidFill>
                  <a:srgbClr val="444444"/>
                </a:solidFill>
                <a:effectLst/>
                <a:latin typeface="Open Sans"/>
              </a:rPr>
              <a:t> </a:t>
            </a:r>
            <a:r>
              <a:rPr lang="ru-RU" sz="2400" b="0" i="0" dirty="0" smtClean="0">
                <a:solidFill>
                  <a:srgbClr val="444444"/>
                </a:solidFill>
                <a:effectLst/>
                <a:latin typeface="Open Sans"/>
              </a:rPr>
              <a:t>– </a:t>
            </a:r>
            <a:r>
              <a:rPr lang="ru-RU" sz="2400" b="0" i="0" dirty="0" smtClean="0">
                <a:effectLst/>
                <a:latin typeface="Open Sans"/>
              </a:rPr>
              <a:t>эффективный метод познания закономерностей и явлений окружающего мира. Детское экспериментирование имеет огромный развивающий потенциал. Главное его достоинство заключается в том, что оно дает детям реальные представления о различных сторонах изучаемого объекта, о его взаимоотношениях с другими объектами и средой обитания. </a:t>
            </a:r>
            <a:endParaRPr lang="ru-RU" sz="2400" b="0" i="0" dirty="0" smtClean="0">
              <a:effectLst/>
              <a:latin typeface="Open Sans"/>
            </a:endParaRPr>
          </a:p>
          <a:p>
            <a:r>
              <a:rPr lang="ru-RU" sz="2000" b="1" i="1" dirty="0" smtClean="0">
                <a:latin typeface="Open Sans"/>
              </a:rPr>
              <a:t>Экспериментирование делится на: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Open Sans"/>
              </a:rPr>
              <a:t>На поисково-исследовательскую деятельность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Open Sans"/>
              </a:rPr>
              <a:t>Опыты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Open Sans"/>
              </a:rPr>
              <a:t>эксперименты</a:t>
            </a:r>
          </a:p>
          <a:p>
            <a:endParaRPr lang="ru-RU" sz="2400" dirty="0" smtClean="0">
              <a:solidFill>
                <a:srgbClr val="444444"/>
              </a:solidFill>
              <a:latin typeface="Open Sans"/>
            </a:endParaRPr>
          </a:p>
        </p:txBody>
      </p:sp>
      <p:pic>
        <p:nvPicPr>
          <p:cNvPr id="3074" name="Picture 2" descr="http://s4.pic4you.ru/y2014/08-13/12216/45439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020" y="3422100"/>
            <a:ext cx="2380954" cy="343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5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178420"/>
            <a:ext cx="8596668" cy="8586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Задачи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3023" y="1355143"/>
            <a:ext cx="9144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* </a:t>
            </a: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обобщенными способами исследования разных объектов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*Стимулировать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*Включать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 практические познавательные действия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3023" y="2938287"/>
            <a:ext cx="8920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обобщенным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 исследования разных объектов окружающей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специально разработанных систем эталонов,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перцептивных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*Стимулировать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исследовательских действий.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3023" y="3688526"/>
            <a:ext cx="9935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*Включать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совместные с взрослыми практические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экспериментального характера, в процессе которых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ранее скрытые свойства изучаемого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объекта.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действия в соответствии с задачей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алгоритма деятельности. С помощью взрослого использовать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моделирующего характера.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3023" y="449833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4 до 5 лет)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3023" y="5144668"/>
            <a:ext cx="1032231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знакомить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обобщенными способами исследования разных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специально разработанных систем сенсорных эталонов,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осваивать перцептивные действия.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*Формировать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новом объекте в процессе его практического исследования.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выполнять ряд последовательных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задачей и предлагаемым алгоритмом деятельности.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*Учить понимать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использовать в познавательно-исследовательской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модели, предложенные взрослым.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3023" y="219847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3 до 4 лет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3023" y="78704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группа раннего возраста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2 до 3 лет)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0556" y="27342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5 до 6 лет)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345" y="919756"/>
            <a:ext cx="110359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обобщенные способы обследования объектов с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разработанной системы сенсорных эталонов,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перцептивных действий.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функциональные связи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системами объектов и явлений, применяя различные средства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действий.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самостоятельному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использованию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экспериментального характера для выявления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скрытых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получать информацию о новом объекте в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его исследования.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детей действовать в соответствии с предлагаемым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алгоритмом.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определять алгоритм собственной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с помощью взрослого составлять модели и использовать их в познавательно- исследовательской деятельности.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345" y="316652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6 до 7 лет)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344" y="3812856"/>
            <a:ext cx="1053418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содержание обобщенных способов исследования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специально созданной системы сенсорных эталонов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перцептивных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осуществлять их оптимальный выбор в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познавательной задачей.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самостоятельного установления связей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системами объектов и явлений с применением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*Совершенствовать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действий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направленных на выявление скрытых свойств объектов.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определять способ получения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условиями и целями деятельности.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самостоятельно действовать в соответствии с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предлагаемым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алгоритмом; ставить цель, составлять соответствующий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обнаруживать несоответствие результата и цели; корректировать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деятельность.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самостоятельно составлять модели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 познавательно-исследовательской деятельности.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9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184" y="347459"/>
            <a:ext cx="102662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Опытно-экспериментальную</a:t>
            </a:r>
            <a:r>
              <a:rPr lang="en-US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можно распределить по направлениям:</a:t>
            </a:r>
            <a:r>
              <a:rPr lang="ru-RU" sz="2400" b="1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ивая природа</a:t>
            </a:r>
            <a:r>
              <a:rPr lang="ru-RU" sz="2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0" i="0" dirty="0" smtClean="0">
                <a:effectLst/>
                <a:latin typeface="Open Sans"/>
              </a:rPr>
              <a:t>характерные особенности сезонов разных природно- климатических зон, многообразие живых организмов и их приспособленность к окружающей среде. </a:t>
            </a:r>
          </a:p>
          <a:p>
            <a:pPr algn="just"/>
            <a:endParaRPr lang="ru-RU" b="0" i="0" dirty="0" smtClean="0">
              <a:effectLst/>
              <a:latin typeface="Open Sans"/>
            </a:endParaRPr>
          </a:p>
          <a:p>
            <a:pPr algn="just"/>
            <a:endParaRPr lang="ru-RU" dirty="0">
              <a:latin typeface="Open Sans"/>
            </a:endParaRPr>
          </a:p>
          <a:p>
            <a:pPr algn="just"/>
            <a:endParaRPr lang="ru-RU" b="0" i="0" dirty="0" smtClean="0">
              <a:effectLst/>
              <a:latin typeface="Open Sans"/>
            </a:endParaRPr>
          </a:p>
          <a:p>
            <a:pPr algn="just"/>
            <a:endParaRPr lang="ru-RU" dirty="0">
              <a:latin typeface="Open Sans"/>
            </a:endParaRPr>
          </a:p>
          <a:p>
            <a:pPr algn="just"/>
            <a:endParaRPr lang="ru-RU" b="0" i="0" dirty="0" smtClean="0">
              <a:effectLst/>
              <a:latin typeface="Open Sans"/>
            </a:endParaRPr>
          </a:p>
          <a:p>
            <a:endParaRPr lang="ru-RU" dirty="0">
              <a:latin typeface="Open Sans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Неживая природа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/>
              <a:t>воздух, вода, почва, свет, магнит, звук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Open Sans"/>
              </a:rPr>
              <a:t>Ч</a:t>
            </a:r>
            <a:r>
              <a:rPr lang="ru-RU" sz="2000" b="1" i="0" dirty="0" smtClean="0">
                <a:effectLst/>
                <a:latin typeface="Open Sans"/>
              </a:rPr>
              <a:t>еловек</a:t>
            </a:r>
            <a:r>
              <a:rPr lang="ru-RU" sz="2000" dirty="0">
                <a:latin typeface="Open Sans"/>
              </a:rPr>
              <a:t>:</a:t>
            </a:r>
            <a:r>
              <a:rPr lang="ru-RU" sz="2000" b="0" i="0" dirty="0" smtClean="0">
                <a:effectLst/>
                <a:latin typeface="Open Sans"/>
              </a:rPr>
              <a:t> </a:t>
            </a:r>
            <a:r>
              <a:rPr lang="ru-RU" b="0" i="0" dirty="0" smtClean="0">
                <a:effectLst/>
                <a:latin typeface="Open Sans"/>
              </a:rPr>
              <a:t>функционирование организма, рукотворный мир, материалы и их свойства. </a:t>
            </a:r>
            <a:endParaRPr lang="ru-RU" b="0" i="0" dirty="0">
              <a:effectLst/>
              <a:latin typeface="Open Sans"/>
            </a:endParaRPr>
          </a:p>
        </p:txBody>
      </p:sp>
      <p:pic>
        <p:nvPicPr>
          <p:cNvPr id="6" name="Picture 2" descr="F:\мои рисунки\iCAV93ZQ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32" y="1685804"/>
            <a:ext cx="2414124" cy="1481143"/>
          </a:xfrm>
          <a:prstGeom prst="rect">
            <a:avLst/>
          </a:prstGeom>
          <a:noFill/>
        </p:spPr>
      </p:pic>
      <p:pic>
        <p:nvPicPr>
          <p:cNvPr id="7" name="Picture 7" descr="F:\мои рисунки\iCAU21XQ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0221" y="1685805"/>
            <a:ext cx="2553072" cy="1481142"/>
          </a:xfrm>
          <a:prstGeom prst="rect">
            <a:avLst/>
          </a:prstGeom>
          <a:noFill/>
        </p:spPr>
      </p:pic>
      <p:pic>
        <p:nvPicPr>
          <p:cNvPr id="8" name="Picture 5" descr="F:\мои рисунки\iCA3F65J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22" y="3776213"/>
            <a:ext cx="1838325" cy="1428750"/>
          </a:xfrm>
          <a:prstGeom prst="rect">
            <a:avLst/>
          </a:prstGeom>
          <a:noFill/>
        </p:spPr>
      </p:pic>
      <p:pic>
        <p:nvPicPr>
          <p:cNvPr id="9" name="Picture 7" descr="F:\мои рисунки\iCAV8KOA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7721" y="3776213"/>
            <a:ext cx="1905000" cy="1428750"/>
          </a:xfrm>
          <a:prstGeom prst="rect">
            <a:avLst/>
          </a:prstGeom>
          <a:noFill/>
        </p:spPr>
      </p:pic>
      <p:pic>
        <p:nvPicPr>
          <p:cNvPr id="10" name="Picture 6" descr="F:\мои рисунки\iCAHY4LA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3852" y="3768128"/>
            <a:ext cx="1905000" cy="1428750"/>
          </a:xfrm>
          <a:prstGeom prst="rect">
            <a:avLst/>
          </a:prstGeom>
          <a:noFill/>
        </p:spPr>
      </p:pic>
      <p:pic>
        <p:nvPicPr>
          <p:cNvPr id="11" name="Picture 8" descr="F:\мои рисунки\iCA6DVQOQ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08852" y="3776213"/>
            <a:ext cx="1866131" cy="1412581"/>
          </a:xfrm>
          <a:prstGeom prst="rect">
            <a:avLst/>
          </a:prstGeom>
          <a:noFill/>
        </p:spPr>
      </p:pic>
      <p:pic>
        <p:nvPicPr>
          <p:cNvPr id="12" name="Picture 4" descr="F:\мои рисунки\iCAT2IMX0.jpg"/>
          <p:cNvPicPr>
            <a:picLocks noGrp="1"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7383257" y="3798228"/>
            <a:ext cx="2076450" cy="1428750"/>
          </a:xfrm>
          <a:prstGeom prst="rect">
            <a:avLst/>
          </a:prstGeom>
          <a:noFill/>
        </p:spPr>
      </p:pic>
      <p:pic>
        <p:nvPicPr>
          <p:cNvPr id="13" name="Picture 9" descr="F:\мои рисунки\iCAJEZHI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435558" y="3776213"/>
            <a:ext cx="1640061" cy="1428750"/>
          </a:xfrm>
          <a:prstGeom prst="rect">
            <a:avLst/>
          </a:prstGeom>
          <a:noFill/>
        </p:spPr>
      </p:pic>
      <p:pic>
        <p:nvPicPr>
          <p:cNvPr id="14" name="Picture 3" descr="F:\мои рисунки\iCAFQI17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8678" y="5595140"/>
            <a:ext cx="2303578" cy="1262860"/>
          </a:xfrm>
          <a:prstGeom prst="rect">
            <a:avLst/>
          </a:prstGeom>
          <a:noFill/>
        </p:spPr>
      </p:pic>
      <p:pic>
        <p:nvPicPr>
          <p:cNvPr id="15" name="Picture 2" descr="F:\мои рисунки\iCAVF92I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38779" y="5595140"/>
            <a:ext cx="1836204" cy="1262860"/>
          </a:xfrm>
          <a:prstGeom prst="rect">
            <a:avLst/>
          </a:prstGeom>
          <a:noFill/>
        </p:spPr>
      </p:pic>
      <p:pic>
        <p:nvPicPr>
          <p:cNvPr id="16" name="Picture 6" descr="F:\мои рисунки\iCAF3PW3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25503" y="5595140"/>
            <a:ext cx="2783349" cy="1262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795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Структура детского экспериментирования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23758" y="2205990"/>
            <a:ext cx="1436562" cy="9258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2.задачи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7264" y="1257300"/>
            <a:ext cx="1508760" cy="94869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цель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3040" y="3234690"/>
            <a:ext cx="1784889" cy="868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3.содержание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24282" y="4103370"/>
            <a:ext cx="1545147" cy="868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 средства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51103" y="3200400"/>
            <a:ext cx="1405890" cy="868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6.форма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402637" y="2240280"/>
            <a:ext cx="1405890" cy="9258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7.условия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05582" y="1267460"/>
            <a:ext cx="1575627" cy="9385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8.результат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47929" y="4103370"/>
            <a:ext cx="1405890" cy="8686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4.мотив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28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6996" y="427145"/>
            <a:ext cx="9294283" cy="11926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Последовательность детского экспериментирования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7016" y="664521"/>
            <a:ext cx="9134263" cy="1331547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 </a:t>
            </a:r>
            <a:r>
              <a:rPr lang="ru-RU" sz="2000" b="1" i="1" dirty="0" smtClean="0">
                <a:solidFill>
                  <a:schemeClr val="tx1"/>
                </a:solidFill>
              </a:rPr>
              <a:t>Задание</a:t>
            </a:r>
            <a:r>
              <a:rPr lang="ru-RU" sz="2000" i="1" dirty="0" smtClean="0">
                <a:solidFill>
                  <a:schemeClr val="tx1"/>
                </a:solidFill>
              </a:rPr>
              <a:t>: Выстроить последовательность детского экспериментирования (Выдвижение гипотезы, проверка предположения, целеполагание, проблемная ситуация, формулировка вывода, новая гипотеза)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1580" y="2514600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1.Проблемная ситуация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1580" y="3204210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2.Целеполагание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1580" y="3893820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3.Выдвижение гипотез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1580" y="4638675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4.Проверка предположения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1580" y="5455920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5.Формулировка вывода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11580" y="6153150"/>
            <a:ext cx="3851910" cy="5715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6.Новая гипотеза</a:t>
            </a:r>
            <a:endParaRPr lang="ru-RU" dirty="0"/>
          </a:p>
        </p:txBody>
      </p:sp>
      <p:pic>
        <p:nvPicPr>
          <p:cNvPr id="3074" name="Picture 2" descr="http://edu.mari.ru/mouo-yoshkarola/dou35/DocLib/%D0%B4%D0%B5%D1%82%D0%B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873" y="2632364"/>
            <a:ext cx="4031672" cy="393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66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469" y="1739590"/>
            <a:ext cx="6496398" cy="4728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Опыты с апельсином: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77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5" y="261241"/>
            <a:ext cx="5113647" cy="287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561" y="3409835"/>
            <a:ext cx="4774233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8283" y="702527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419492" y="3702203"/>
            <a:ext cx="413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707183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508</TotalTime>
  <Words>477</Words>
  <Application>Microsoft Office PowerPoint</Application>
  <PresentationFormat>Широкоэкранный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Open Sans</vt:lpstr>
      <vt:lpstr>Times New Roman</vt:lpstr>
      <vt:lpstr>Trebuchet MS</vt:lpstr>
      <vt:lpstr>Wingdings 3</vt:lpstr>
      <vt:lpstr>Грань</vt:lpstr>
      <vt:lpstr>«Детское экспериментирование, как метод развития познавательной активности детей»</vt:lpstr>
      <vt:lpstr>Презентация PowerPoint</vt:lpstr>
      <vt:lpstr>Задачи </vt:lpstr>
      <vt:lpstr>Презентация PowerPoint</vt:lpstr>
      <vt:lpstr>Презентация PowerPoint</vt:lpstr>
      <vt:lpstr>Структура детского экспериментирования</vt:lpstr>
      <vt:lpstr>Последовательность детского экспериментирования</vt:lpstr>
      <vt:lpstr>Опыты с апельсином: 1.</vt:lpstr>
      <vt:lpstr>Презентация PowerPoint</vt:lpstr>
      <vt:lpstr>Примерная структура занятия-экспериментирования:</vt:lpstr>
      <vt:lpstr>Младший дошкольный возраст</vt:lpstr>
      <vt:lpstr>Презентация PowerPoint</vt:lpstr>
      <vt:lpstr>Презентация PowerPoint</vt:lpstr>
      <vt:lpstr>« Умейте открыть перед ребёнком в окружающем мире что-то одно но открыть так, чтобы кусочек жизни заиграл перед детьми всеми красками радуги. Оставляйте всегда что-то недосказанное, чтобы ребёнку захотелось ещё и ещё раз возвратиться к тому, что он узнал»                                                                          Сухомлинский В.А.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«Детское экспериментирование как метод развития познавательной активности детей</dc:title>
  <dc:creator>PC</dc:creator>
  <cp:lastModifiedBy>PC</cp:lastModifiedBy>
  <cp:revision>26</cp:revision>
  <dcterms:created xsi:type="dcterms:W3CDTF">2016-03-19T16:17:30Z</dcterms:created>
  <dcterms:modified xsi:type="dcterms:W3CDTF">2016-03-23T18:45:16Z</dcterms:modified>
</cp:coreProperties>
</file>