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10"/>
  </p:notesMasterIdLst>
  <p:sldIdLst>
    <p:sldId id="256" r:id="rId2"/>
    <p:sldId id="263" r:id="rId3"/>
    <p:sldId id="257" r:id="rId4"/>
    <p:sldId id="258" r:id="rId5"/>
    <p:sldId id="259" r:id="rId6"/>
    <p:sldId id="264" r:id="rId7"/>
    <p:sldId id="265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FF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57651" autoAdjust="0"/>
  </p:normalViewPr>
  <p:slideViewPr>
    <p:cSldViewPr>
      <p:cViewPr varScale="1">
        <p:scale>
          <a:sx n="84" d="100"/>
          <a:sy n="84" d="100"/>
        </p:scale>
        <p:origin x="-84" y="-7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B5F7C8-3121-4D9F-AA0C-F67A35F9B43B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E8D23B-0476-4FAE-9643-1BC70DA622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79737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E8D23B-0476-4FAE-9643-1BC70DA6227F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18778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548680"/>
            <a:ext cx="5858503" cy="4140000"/>
          </a:xfrm>
          <a:prstGeom prst="round2DiagRect">
            <a:avLst>
              <a:gd name="adj1" fmla="val 16667"/>
              <a:gd name="adj2" fmla="val 0"/>
            </a:avLst>
          </a:prstGeom>
          <a:ln w="38100">
            <a:solidFill>
              <a:srgbClr val="7030A0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 rot="10800000" flipV="1">
            <a:off x="1979712" y="4365104"/>
            <a:ext cx="6192688" cy="1800200"/>
          </a:xfrm>
        </p:spPr>
        <p:txBody>
          <a:bodyPr/>
          <a:lstStyle/>
          <a:p>
            <a:r>
              <a:rPr lang="ru-RU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Игра – тренажёр по</a:t>
            </a:r>
            <a:br>
              <a:rPr lang="ru-RU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ru-RU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ПДД</a:t>
            </a:r>
            <a:endParaRPr lang="ru-RU" b="1" i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60032" y="32241"/>
            <a:ext cx="4482406" cy="3631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1100" kern="0" dirty="0">
                <a:solidFill>
                  <a:srgbClr val="000000"/>
                </a:solidFill>
                <a:latin typeface="Arial"/>
                <a:cs typeface="Arial"/>
              </a:rPr>
              <a:t>Муниципальное дошкольное образовательное    учреждение детский сад №57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732240" y="6237312"/>
            <a:ext cx="18935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Автор: </a:t>
            </a:r>
            <a:r>
              <a:rPr lang="ru-RU" sz="1400" dirty="0" err="1" smtClean="0"/>
              <a:t>Бучкина</a:t>
            </a:r>
            <a:r>
              <a:rPr lang="ru-RU" sz="1400" dirty="0" smtClean="0"/>
              <a:t> Ирина</a:t>
            </a:r>
          </a:p>
          <a:p>
            <a:r>
              <a:rPr lang="ru-RU" sz="1400" dirty="0" smtClean="0"/>
              <a:t>             Геннадьевна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xmlns="" val="156730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548680"/>
            <a:ext cx="7520940" cy="4131797"/>
          </a:xfrm>
        </p:spPr>
        <p:txBody>
          <a:bodyPr>
            <a:normAutofit fontScale="85000" lnSpcReduction="20000"/>
          </a:bodyPr>
          <a:lstStyle/>
          <a:p>
            <a:pPr marL="0" lvl="0" indent="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sz="24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  <a:cs typeface="Arial" charset="0"/>
              </a:rPr>
              <a:t>Цель игры:</a:t>
            </a:r>
            <a:r>
              <a:rPr lang="ru-RU" sz="2000" i="1" dirty="0">
                <a:solidFill>
                  <a:srgbClr val="000000"/>
                </a:solidFill>
                <a:latin typeface="Book Antiqua" pitchFamily="18" charset="0"/>
                <a:cs typeface="Arial" charset="0"/>
              </a:rPr>
              <a:t>  </a:t>
            </a:r>
            <a:r>
              <a:rPr lang="ru-RU" sz="1800" i="1" dirty="0">
                <a:solidFill>
                  <a:srgbClr val="000000"/>
                </a:solidFill>
                <a:latin typeface="Book Antiqua" pitchFamily="18" charset="0"/>
                <a:cs typeface="Arial" charset="0"/>
              </a:rPr>
              <a:t>Формировать у дошкольников устойчивые навыки соблюдения и выполнения правил дорожного движения.</a:t>
            </a:r>
          </a:p>
          <a:p>
            <a:pPr marL="0" lvl="0" indent="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sz="24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  <a:cs typeface="Arial" charset="0"/>
              </a:rPr>
              <a:t>Задачи игры:</a:t>
            </a:r>
            <a:r>
              <a:rPr lang="ru-RU" sz="2400" i="1" dirty="0">
                <a:solidFill>
                  <a:srgbClr val="FF0000"/>
                </a:solidFill>
                <a:latin typeface="Book Antiqua" pitchFamily="18" charset="0"/>
                <a:cs typeface="Arial" charset="0"/>
              </a:rPr>
              <a:t> </a:t>
            </a:r>
          </a:p>
          <a:p>
            <a:pPr marL="0" lvl="0" indent="0" fontAlgn="base">
              <a:spcBef>
                <a:spcPct val="50000"/>
              </a:spcBef>
              <a:spcAft>
                <a:spcPct val="0"/>
              </a:spcAft>
              <a:buFont typeface="Arial" charset="0"/>
              <a:buChar char="•"/>
              <a:defRPr/>
            </a:pPr>
            <a:r>
              <a:rPr lang="ru-RU" sz="2000" i="1" dirty="0">
                <a:solidFill>
                  <a:srgbClr val="000000"/>
                </a:solidFill>
                <a:latin typeface="Book Antiqua" pitchFamily="18" charset="0"/>
                <a:cs typeface="Arial" charset="0"/>
              </a:rPr>
              <a:t> </a:t>
            </a:r>
            <a:r>
              <a:rPr lang="ru-RU" sz="1800" i="1" dirty="0">
                <a:solidFill>
                  <a:srgbClr val="000000"/>
                </a:solidFill>
                <a:latin typeface="Book Antiqua" pitchFamily="18" charset="0"/>
                <a:cs typeface="Arial" charset="0"/>
              </a:rPr>
              <a:t>Закреплять знания детей о правилах дорожного движения и поведения на улице;</a:t>
            </a:r>
          </a:p>
          <a:p>
            <a:pPr marL="0" lvl="0" indent="0" fontAlgn="base">
              <a:spcBef>
                <a:spcPct val="50000"/>
              </a:spcBef>
              <a:spcAft>
                <a:spcPct val="0"/>
              </a:spcAft>
              <a:buFont typeface="Arial" charset="0"/>
              <a:buChar char="•"/>
              <a:defRPr/>
            </a:pPr>
            <a:r>
              <a:rPr lang="ru-RU" sz="1800" i="1" dirty="0">
                <a:solidFill>
                  <a:srgbClr val="000000"/>
                </a:solidFill>
                <a:latin typeface="Book Antiqua" pitchFamily="18" charset="0"/>
                <a:cs typeface="Arial" charset="0"/>
              </a:rPr>
              <a:t>Расширять знания о светофоре, который регулирует движения на дороге;</a:t>
            </a:r>
          </a:p>
          <a:p>
            <a:pPr marL="0" lvl="0" indent="0" fontAlgn="base">
              <a:spcBef>
                <a:spcPct val="50000"/>
              </a:spcBef>
              <a:spcAft>
                <a:spcPct val="0"/>
              </a:spcAft>
              <a:buFont typeface="Arial" charset="0"/>
              <a:buChar char="•"/>
              <a:defRPr/>
            </a:pPr>
            <a:r>
              <a:rPr lang="ru-RU" sz="1800" i="1" dirty="0">
                <a:solidFill>
                  <a:srgbClr val="000000"/>
                </a:solidFill>
                <a:latin typeface="Book Antiqua" pitchFamily="18" charset="0"/>
                <a:cs typeface="Arial" charset="0"/>
              </a:rPr>
              <a:t>Продолжать знакомить детей с дорожными знаками: «Пешеходный переход», «Остановка общественного транспорта», «Подземный пешеходный переход». «Пункт медицинской помощи»</a:t>
            </a:r>
          </a:p>
          <a:p>
            <a:pPr marL="0" lvl="0" indent="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sz="2400" i="1" dirty="0">
                <a:solidFill>
                  <a:srgbClr val="F9070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  <a:cs typeface="Arial" charset="0"/>
              </a:rPr>
              <a:t>Оборудование:</a:t>
            </a:r>
            <a:r>
              <a:rPr lang="ru-RU" sz="2000" i="1" dirty="0">
                <a:solidFill>
                  <a:srgbClr val="F90707"/>
                </a:solidFill>
                <a:latin typeface="Book Antiqua" pitchFamily="18" charset="0"/>
                <a:cs typeface="Arial" charset="0"/>
              </a:rPr>
              <a:t> </a:t>
            </a:r>
            <a:r>
              <a:rPr lang="ru-RU" sz="1800" i="1" dirty="0" smtClean="0">
                <a:solidFill>
                  <a:prstClr val="black"/>
                </a:solidFill>
                <a:latin typeface="Book Antiqua" pitchFamily="18" charset="0"/>
                <a:cs typeface="Arial" charset="0"/>
              </a:rPr>
              <a:t>ноутбук</a:t>
            </a:r>
            <a:r>
              <a:rPr lang="ru-RU" sz="1800" i="1" dirty="0">
                <a:solidFill>
                  <a:prstClr val="black"/>
                </a:solidFill>
                <a:latin typeface="Book Antiqua" pitchFamily="18" charset="0"/>
                <a:cs typeface="Arial" charset="0"/>
              </a:rPr>
              <a:t>.</a:t>
            </a:r>
          </a:p>
          <a:p>
            <a:pPr marL="0" lvl="0" indent="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sz="24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  <a:cs typeface="Arial" charset="0"/>
              </a:rPr>
              <a:t>Форма проведения игры:</a:t>
            </a:r>
            <a:r>
              <a:rPr lang="ru-RU" sz="2000" i="1" dirty="0">
                <a:solidFill>
                  <a:srgbClr val="F90707"/>
                </a:solidFill>
                <a:latin typeface="Book Antiqua" pitchFamily="18" charset="0"/>
                <a:cs typeface="Arial" charset="0"/>
              </a:rPr>
              <a:t> </a:t>
            </a:r>
            <a:r>
              <a:rPr lang="ru-RU" sz="1800" i="1" dirty="0">
                <a:solidFill>
                  <a:prstClr val="black"/>
                </a:solidFill>
                <a:latin typeface="Book Antiqua" pitchFamily="18" charset="0"/>
                <a:cs typeface="Arial" charset="0"/>
              </a:rPr>
              <a:t>индивидуальная работа взрослого с </a:t>
            </a:r>
            <a:r>
              <a:rPr lang="ru-RU" sz="1800" i="1" dirty="0" smtClean="0">
                <a:solidFill>
                  <a:prstClr val="black"/>
                </a:solidFill>
                <a:latin typeface="Book Antiqua" pitchFamily="18" charset="0"/>
                <a:cs typeface="Arial" charset="0"/>
              </a:rPr>
              <a:t>ребенком и подгрупповая.</a:t>
            </a:r>
            <a:endParaRPr lang="ru-RU" sz="1800" i="1" dirty="0">
              <a:solidFill>
                <a:prstClr val="black"/>
              </a:solidFill>
              <a:latin typeface="Book Antiqua" pitchFamily="18" charset="0"/>
              <a:cs typeface="Arial" charset="0"/>
            </a:endParaRPr>
          </a:p>
          <a:p>
            <a:pPr marL="0" lvl="0" indent="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sz="24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  <a:cs typeface="Arial" charset="0"/>
              </a:rPr>
              <a:t>Правила игры:</a:t>
            </a:r>
            <a:r>
              <a:rPr lang="ru-RU" sz="2000" i="1" dirty="0">
                <a:solidFill>
                  <a:srgbClr val="F90707"/>
                </a:solidFill>
                <a:latin typeface="Book Antiqua" pitchFamily="18" charset="0"/>
                <a:cs typeface="Arial" charset="0"/>
              </a:rPr>
              <a:t> </a:t>
            </a:r>
            <a:r>
              <a:rPr lang="ru-RU" sz="1800" i="1" dirty="0">
                <a:solidFill>
                  <a:prstClr val="black"/>
                </a:solidFill>
                <a:latin typeface="Book Antiqua" pitchFamily="18" charset="0"/>
                <a:cs typeface="Arial" charset="0"/>
              </a:rPr>
              <a:t>решать проблемные ситуации, которые возникают в ходе игры, щелкать мышкой по указанию в комментариях.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3884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b="1" i="1" dirty="0" smtClean="0">
                <a:solidFill>
                  <a:srgbClr val="FF0000"/>
                </a:solidFill>
                <a:latin typeface="Arial Narrow" pitchFamily="34" charset="0"/>
              </a:rPr>
              <a:t>На</a:t>
            </a:r>
            <a:r>
              <a:rPr lang="ru-RU" sz="6000" b="1" i="1" dirty="0" smtClean="0">
                <a:latin typeface="Arial Narrow" pitchFamily="34" charset="0"/>
              </a:rPr>
              <a:t> </a:t>
            </a:r>
            <a:r>
              <a:rPr lang="ru-RU" sz="6000" b="1" i="1" dirty="0" smtClean="0">
                <a:solidFill>
                  <a:srgbClr val="00B0F0"/>
                </a:solidFill>
                <a:latin typeface="Arial Narrow" pitchFamily="34" charset="0"/>
              </a:rPr>
              <a:t>какой</a:t>
            </a:r>
            <a:r>
              <a:rPr lang="ru-RU" sz="6000" b="1" i="1" dirty="0" smtClean="0">
                <a:latin typeface="Arial Narrow" pitchFamily="34" charset="0"/>
              </a:rPr>
              <a:t> </a:t>
            </a:r>
            <a:r>
              <a:rPr lang="ru-RU" sz="6000" b="1" i="1" dirty="0" smtClean="0">
                <a:solidFill>
                  <a:srgbClr val="00B050"/>
                </a:solidFill>
                <a:latin typeface="Arial Narrow" pitchFamily="34" charset="0"/>
              </a:rPr>
              <a:t>свет</a:t>
            </a:r>
          </a:p>
          <a:p>
            <a:pPr marL="0" indent="0" algn="ctr">
              <a:buNone/>
            </a:pPr>
            <a:r>
              <a:rPr lang="ru-RU" sz="6000" b="1" i="1" dirty="0">
                <a:solidFill>
                  <a:srgbClr val="FF3300"/>
                </a:solidFill>
                <a:latin typeface="Arial Narrow" pitchFamily="34" charset="0"/>
              </a:rPr>
              <a:t>м</a:t>
            </a:r>
            <a:r>
              <a:rPr lang="ru-RU" sz="6000" b="1" i="1" dirty="0" smtClean="0">
                <a:solidFill>
                  <a:srgbClr val="FF3300"/>
                </a:solidFill>
                <a:latin typeface="Arial Narrow" pitchFamily="34" charset="0"/>
              </a:rPr>
              <a:t>ожно</a:t>
            </a:r>
            <a:r>
              <a:rPr lang="ru-RU" sz="6000" b="1" i="1" dirty="0" smtClean="0">
                <a:latin typeface="Arial Narrow" pitchFamily="34" charset="0"/>
              </a:rPr>
              <a:t> </a:t>
            </a:r>
            <a:r>
              <a:rPr lang="ru-RU" sz="6000" b="1" i="1" dirty="0" smtClean="0">
                <a:solidFill>
                  <a:srgbClr val="7030A0"/>
                </a:solidFill>
                <a:latin typeface="Arial Narrow" pitchFamily="34" charset="0"/>
              </a:rPr>
              <a:t>переходить </a:t>
            </a:r>
            <a:r>
              <a:rPr lang="ru-RU" sz="6000" b="1" i="1" dirty="0" smtClean="0">
                <a:solidFill>
                  <a:srgbClr val="FF0000"/>
                </a:solidFill>
                <a:latin typeface="Arial Narrow" pitchFamily="34" charset="0"/>
              </a:rPr>
              <a:t>улицу</a:t>
            </a:r>
            <a:r>
              <a:rPr lang="ru-RU" sz="6000" b="1" i="1" dirty="0" smtClean="0">
                <a:solidFill>
                  <a:srgbClr val="00B0F0"/>
                </a:solidFill>
                <a:latin typeface="Arial Narrow" pitchFamily="34" charset="0"/>
              </a:rPr>
              <a:t>?</a:t>
            </a:r>
            <a:endParaRPr lang="ru-RU" sz="6000" b="1" i="1" dirty="0">
              <a:solidFill>
                <a:srgbClr val="00B0F0"/>
              </a:solidFill>
              <a:latin typeface="Arial Narrow" pitchFamily="34" charset="0"/>
            </a:endParaRPr>
          </a:p>
        </p:txBody>
      </p:sp>
      <p:sp>
        <p:nvSpPr>
          <p:cNvPr id="4" name="Блок-схема: узел 3"/>
          <p:cNvSpPr/>
          <p:nvPr/>
        </p:nvSpPr>
        <p:spPr>
          <a:xfrm>
            <a:off x="6300192" y="5157192"/>
            <a:ext cx="1152128" cy="973832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>
            <a:off x="1619672" y="5157192"/>
            <a:ext cx="1249288" cy="973832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50400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 marL="0" indent="0" algn="ctr">
              <a:buNone/>
            </a:pPr>
            <a:r>
              <a:rPr lang="ru-RU" sz="6000" b="1" i="1" dirty="0" smtClean="0">
                <a:solidFill>
                  <a:srgbClr val="002060"/>
                </a:solidFill>
              </a:rPr>
              <a:t>Что за </a:t>
            </a:r>
            <a:r>
              <a:rPr lang="ru-RU" sz="6000" b="1" i="1" dirty="0" smtClean="0">
                <a:solidFill>
                  <a:srgbClr val="00B0F0"/>
                </a:solidFill>
              </a:rPr>
              <a:t>зебра</a:t>
            </a:r>
            <a:r>
              <a:rPr lang="ru-RU" sz="6000" b="1" i="1" dirty="0" smtClean="0"/>
              <a:t> </a:t>
            </a:r>
            <a:r>
              <a:rPr lang="ru-RU" sz="6000" b="1" i="1" dirty="0">
                <a:solidFill>
                  <a:srgbClr val="FF0000"/>
                </a:solidFill>
              </a:rPr>
              <a:t>есть</a:t>
            </a:r>
            <a:r>
              <a:rPr lang="ru-RU" sz="6000" b="1" i="1" dirty="0"/>
              <a:t> </a:t>
            </a:r>
            <a:r>
              <a:rPr lang="ru-RU" sz="6000" b="1" i="1" dirty="0">
                <a:solidFill>
                  <a:srgbClr val="FF3300"/>
                </a:solidFill>
              </a:rPr>
              <a:t>у  нас </a:t>
            </a:r>
            <a:r>
              <a:rPr lang="ru-RU" sz="6000" b="1" i="1" dirty="0">
                <a:solidFill>
                  <a:srgbClr val="7030A0"/>
                </a:solidFill>
              </a:rPr>
              <a:t>на</a:t>
            </a:r>
            <a:r>
              <a:rPr lang="ru-RU" sz="6000" b="1" i="1" dirty="0"/>
              <a:t> </a:t>
            </a:r>
            <a:r>
              <a:rPr lang="ru-RU" sz="6000" b="1" i="1" dirty="0" smtClean="0">
                <a:solidFill>
                  <a:srgbClr val="00B050"/>
                </a:solidFill>
              </a:rPr>
              <a:t>дороге </a:t>
            </a:r>
            <a:r>
              <a:rPr lang="ru-RU" sz="6000" b="1" i="1" dirty="0" smtClean="0">
                <a:solidFill>
                  <a:srgbClr val="FF0000"/>
                </a:solidFill>
              </a:rPr>
              <a:t>?</a:t>
            </a:r>
            <a:endParaRPr lang="ru-RU" sz="6000" b="1" i="1" dirty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39552" y="3212976"/>
            <a:ext cx="2410413" cy="974084"/>
          </a:xfrm>
          <a:prstGeom prst="flowChartInputOutpu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636912"/>
            <a:ext cx="1980000" cy="19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970126"/>
            <a:ext cx="1982633" cy="1243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39450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1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                              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2531426" cy="1588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915816" y="332655"/>
            <a:ext cx="3054767" cy="1588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39527"/>
            <a:ext cx="2381250" cy="158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74814" y="3322108"/>
            <a:ext cx="1008592" cy="1136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887166" y="3392582"/>
            <a:ext cx="1037355" cy="1136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526980" y="3187477"/>
            <a:ext cx="961989" cy="1136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187477"/>
            <a:ext cx="1271144" cy="1271144"/>
          </a:xfrm>
          <a:prstGeom prst="flowChartConnector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3568" y="5445224"/>
            <a:ext cx="8452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Рассмотрите картинки. Какой знак должен применяться в каждой из них 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00087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2 -0.0821 L -0.0125 -0.29811 " pathEditMode="relative" rAng="0" ptsTypes="AA">
                                      <p:cBhvr>
                                        <p:cTn id="6" dur="175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-10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517 -0.02682 L 0.02517 -0.2768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-0.0599 L 0.12448 -0.0599 C 0.18056 -0.0599 0.24948 -0.12882 0.24948 -0.18478 L 0.24948 -0.3099 " pathEditMode="relative" rAng="0" ptsTypes="FfFF">
                                      <p:cBhvr>
                                        <p:cTn id="14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-125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404664"/>
            <a:ext cx="7520940" cy="4515953"/>
          </a:xfrm>
        </p:spPr>
        <p:txBody>
          <a:bodyPr>
            <a:normAutofit/>
          </a:bodyPr>
          <a:lstStyle/>
          <a:p>
            <a:r>
              <a:rPr lang="ru-RU" sz="4400" i="1" dirty="0" smtClean="0">
                <a:solidFill>
                  <a:srgbClr val="00B050"/>
                </a:solidFill>
                <a:latin typeface="Arial Narrow" pitchFamily="34" charset="0"/>
              </a:rPr>
              <a:t>С помощью </a:t>
            </a:r>
            <a:r>
              <a:rPr lang="ru-RU" sz="4400" i="1" dirty="0" smtClean="0">
                <a:solidFill>
                  <a:srgbClr val="002060"/>
                </a:solidFill>
                <a:latin typeface="Arial Narrow" pitchFamily="34" charset="0"/>
              </a:rPr>
              <a:t>какого</a:t>
            </a:r>
            <a:r>
              <a:rPr lang="ru-RU" sz="4400" i="1" dirty="0" smtClean="0">
                <a:solidFill>
                  <a:srgbClr val="7030A0"/>
                </a:solidFill>
                <a:latin typeface="Arial Narrow" pitchFamily="34" charset="0"/>
              </a:rPr>
              <a:t> предмета </a:t>
            </a:r>
            <a:r>
              <a:rPr lang="ru-RU" sz="4400" i="1" dirty="0" smtClean="0">
                <a:solidFill>
                  <a:srgbClr val="FF0000"/>
                </a:solidFill>
                <a:latin typeface="Arial Narrow" pitchFamily="34" charset="0"/>
              </a:rPr>
              <a:t>регулировщик</a:t>
            </a:r>
            <a:r>
              <a:rPr lang="ru-RU" sz="4400" i="1" dirty="0" smtClean="0">
                <a:latin typeface="Arial Narrow" pitchFamily="34" charset="0"/>
              </a:rPr>
              <a:t>  </a:t>
            </a:r>
            <a:r>
              <a:rPr lang="ru-RU" sz="4400" i="1" dirty="0" smtClean="0">
                <a:solidFill>
                  <a:srgbClr val="00B0F0"/>
                </a:solidFill>
                <a:latin typeface="Arial Narrow" pitchFamily="34" charset="0"/>
              </a:rPr>
              <a:t>регулирует</a:t>
            </a:r>
            <a:r>
              <a:rPr lang="ru-RU" sz="4400" i="1" dirty="0" smtClean="0">
                <a:latin typeface="Arial Narrow" pitchFamily="34" charset="0"/>
              </a:rPr>
              <a:t> </a:t>
            </a:r>
            <a:r>
              <a:rPr lang="ru-RU" sz="4400" i="1" dirty="0" smtClean="0">
                <a:solidFill>
                  <a:srgbClr val="CC3300"/>
                </a:solidFill>
                <a:latin typeface="Arial Narrow" pitchFamily="34" charset="0"/>
              </a:rPr>
              <a:t>дорожное</a:t>
            </a:r>
            <a:r>
              <a:rPr lang="ru-RU" sz="4400" i="1" dirty="0" smtClean="0">
                <a:latin typeface="Arial Narrow" pitchFamily="34" charset="0"/>
              </a:rPr>
              <a:t> </a:t>
            </a:r>
            <a:r>
              <a:rPr lang="ru-RU" sz="4400" i="1" dirty="0" smtClean="0">
                <a:solidFill>
                  <a:srgbClr val="FFFF00"/>
                </a:solidFill>
                <a:latin typeface="Arial Narrow" pitchFamily="34" charset="0"/>
              </a:rPr>
              <a:t>движение </a:t>
            </a:r>
            <a:r>
              <a:rPr lang="ru-RU" sz="4400" i="1" dirty="0" smtClean="0">
                <a:solidFill>
                  <a:srgbClr val="FF0000"/>
                </a:solidFill>
                <a:latin typeface="Arial Narrow" pitchFamily="34" charset="0"/>
              </a:rPr>
              <a:t>?</a:t>
            </a:r>
          </a:p>
          <a:p>
            <a:endParaRPr lang="ru-RU" sz="4400" i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2862131"/>
            <a:ext cx="1944216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901347"/>
            <a:ext cx="19050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901347"/>
            <a:ext cx="1610613" cy="1651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96125" y="2758472"/>
            <a:ext cx="2047875" cy="204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49285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750" tmFilter="0, 0; .2, .5; .8, .5; 1, 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375" autoRev="1" fill="hold"/>
                                        <p:tgtEl>
                                          <p:spTgt spid="10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830992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На каких </a:t>
            </a:r>
            <a:r>
              <a:rPr lang="ru-RU" dirty="0" smtClean="0">
                <a:solidFill>
                  <a:srgbClr val="92D050"/>
                </a:solidFill>
              </a:rPr>
              <a:t>машинах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00B0F0"/>
                </a:solidFill>
              </a:rPr>
              <a:t>устанавливают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7030A0"/>
                </a:solidFill>
              </a:rPr>
              <a:t>сигнал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«Сирена»?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1268760"/>
            <a:ext cx="7520940" cy="374441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2850561"/>
            <a:ext cx="2375925" cy="1781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780328"/>
            <a:ext cx="2327920" cy="1745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41986" y="2663788"/>
            <a:ext cx="2037606" cy="2037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13499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</a:rPr>
              <a:t>Спасибо за внимание!</a:t>
            </a:r>
            <a:endParaRPr lang="ru-RU" sz="5400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484784"/>
            <a:ext cx="2191494" cy="3024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026418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332</TotalTime>
  <Words>173</Words>
  <Application>Microsoft Office PowerPoint</Application>
  <PresentationFormat>Экран (4:3)</PresentationFormat>
  <Paragraphs>21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Углы</vt:lpstr>
      <vt:lpstr>Игра – тренажёр по ПДД</vt:lpstr>
      <vt:lpstr>Слайд 2</vt:lpstr>
      <vt:lpstr>Слайд 3</vt:lpstr>
      <vt:lpstr>Слайд 4</vt:lpstr>
      <vt:lpstr>Слайд 5</vt:lpstr>
      <vt:lpstr>Слайд 6</vt:lpstr>
      <vt:lpstr>На каких машинах устанавливают сигнал «Сирена»?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– тренажёр по ПДД</dc:title>
  <dc:creator>детский сад</dc:creator>
  <cp:lastModifiedBy>Евгений</cp:lastModifiedBy>
  <cp:revision>23</cp:revision>
  <dcterms:created xsi:type="dcterms:W3CDTF">2016-04-04T06:31:46Z</dcterms:created>
  <dcterms:modified xsi:type="dcterms:W3CDTF">2017-09-22T13:01:17Z</dcterms:modified>
</cp:coreProperties>
</file>