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9F1F-C078-4F67-9908-66DC923EC6B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C403-BFA5-4344-AA1E-CEC84ACFB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9F1F-C078-4F67-9908-66DC923EC6B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C403-BFA5-4344-AA1E-CEC84ACFB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9F1F-C078-4F67-9908-66DC923EC6B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C403-BFA5-4344-AA1E-CEC84ACFB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9F1F-C078-4F67-9908-66DC923EC6B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C403-BFA5-4344-AA1E-CEC84ACFB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9F1F-C078-4F67-9908-66DC923EC6B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C403-BFA5-4344-AA1E-CEC84ACFB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9F1F-C078-4F67-9908-66DC923EC6B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C403-BFA5-4344-AA1E-CEC84ACFB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9F1F-C078-4F67-9908-66DC923EC6B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C403-BFA5-4344-AA1E-CEC84ACFB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9F1F-C078-4F67-9908-66DC923EC6B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C403-BFA5-4344-AA1E-CEC84ACFB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9F1F-C078-4F67-9908-66DC923EC6B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C403-BFA5-4344-AA1E-CEC84ACFB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9F1F-C078-4F67-9908-66DC923EC6B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C403-BFA5-4344-AA1E-CEC84ACFB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9F1F-C078-4F67-9908-66DC923EC6B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C403-BFA5-4344-AA1E-CEC84ACFB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99F1F-C078-4F67-9908-66DC923EC6BB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3C403-BFA5-4344-AA1E-CEC84ACFB7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916832"/>
            <a:ext cx="6696744" cy="3816424"/>
          </a:xfrm>
        </p:spPr>
        <p:txBody>
          <a:bodyPr>
            <a:noAutofit/>
          </a:bodyPr>
          <a:lstStyle/>
          <a:p>
            <a:pPr algn="l"/>
            <a:r>
              <a:rPr lang="ru-RU" sz="66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00B05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МЫ РАБОТАЕМ ПО ФГОС ДО</a:t>
            </a:r>
            <a:endParaRPr lang="ru-RU" sz="6600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rgbClr val="00B05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pic>
        <p:nvPicPr>
          <p:cNvPr id="4" name="Рисунок 3" descr="Рисунок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6176" y="980728"/>
            <a:ext cx="2592288" cy="2592288"/>
          </a:xfrm>
          <a:prstGeom prst="rect">
            <a:avLst/>
          </a:prstGeom>
        </p:spPr>
      </p:pic>
      <p:pic>
        <p:nvPicPr>
          <p:cNvPr id="5" name="Рисунок 4" descr="планета детства 1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641" r="12989" b="6173"/>
          <a:stretch>
            <a:fillRect/>
          </a:stretch>
        </p:blipFill>
        <p:spPr>
          <a:xfrm>
            <a:off x="179512" y="260648"/>
            <a:ext cx="1368152" cy="13681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87624" y="476672"/>
            <a:ext cx="54726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Arial Black" pitchFamily="34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sz="2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Arial Black" pitchFamily="34" charset="0"/>
              </a:rPr>
              <a:t>«Детский сад комбинированного вида №8 «Планета детства»</a:t>
            </a:r>
            <a:endParaRPr lang="ru-RU" sz="20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508518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Bef>
                <a:spcPts val="0"/>
              </a:spcBef>
            </a:pPr>
            <a:r>
              <a:rPr lang="ru-RU" dirty="0" smtClean="0">
                <a:ln>
                  <a:solidFill>
                    <a:srgbClr val="006600"/>
                  </a:solidFill>
                </a:ln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Подготовил:</a:t>
            </a:r>
          </a:p>
          <a:p>
            <a:pPr algn="r">
              <a:spcBef>
                <a:spcPts val="0"/>
              </a:spcBef>
            </a:pPr>
            <a:r>
              <a:rPr lang="ru-RU" dirty="0" smtClean="0">
                <a:ln>
                  <a:solidFill>
                    <a:srgbClr val="006600"/>
                  </a:solidFill>
                </a:ln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старший </a:t>
            </a:r>
            <a:r>
              <a:rPr lang="ru-RU" dirty="0" smtClean="0">
                <a:ln>
                  <a:solidFill>
                    <a:srgbClr val="006600"/>
                  </a:solidFill>
                </a:ln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воспитатель</a:t>
            </a:r>
          </a:p>
          <a:p>
            <a:pPr algn="r">
              <a:spcBef>
                <a:spcPts val="0"/>
              </a:spcBef>
            </a:pPr>
            <a:r>
              <a:rPr lang="ru-RU" dirty="0" smtClean="0">
                <a:ln>
                  <a:solidFill>
                    <a:srgbClr val="006600"/>
                  </a:solidFill>
                </a:ln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МАДОУ №8 «Планета детства»</a:t>
            </a:r>
          </a:p>
          <a:p>
            <a:pPr algn="r">
              <a:spcBef>
                <a:spcPts val="0"/>
              </a:spcBef>
            </a:pPr>
            <a:r>
              <a:rPr lang="ru-RU" dirty="0" smtClean="0">
                <a:ln>
                  <a:solidFill>
                    <a:srgbClr val="006600"/>
                  </a:solidFill>
                </a:ln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Авилова</a:t>
            </a:r>
          </a:p>
          <a:p>
            <a:pPr algn="r">
              <a:spcBef>
                <a:spcPts val="0"/>
              </a:spcBef>
            </a:pPr>
            <a:r>
              <a:rPr lang="ru-RU" dirty="0" smtClean="0">
                <a:ln>
                  <a:solidFill>
                    <a:srgbClr val="006600"/>
                  </a:solidFill>
                </a:ln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Ольга Владимировна</a:t>
            </a:r>
            <a:endParaRPr lang="ru-RU" dirty="0">
              <a:ln>
                <a:solidFill>
                  <a:srgbClr val="006600"/>
                </a:solidFill>
              </a:ln>
              <a:solidFill>
                <a:srgbClr val="008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6488668"/>
            <a:ext cx="1566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>
                  <a:solidFill>
                    <a:srgbClr val="006600"/>
                  </a:solidFill>
                </a:ln>
                <a:solidFill>
                  <a:srgbClr val="33CC33"/>
                </a:solidFill>
              </a:rPr>
              <a:t>Реутов, 2017г.</a:t>
            </a:r>
            <a:endParaRPr lang="ru-RU" b="1" dirty="0">
              <a:ln>
                <a:solidFill>
                  <a:srgbClr val="006600"/>
                </a:solidFill>
              </a:ln>
              <a:solidFill>
                <a:srgbClr val="33CC3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964488" cy="6480720"/>
          </a:xfrm>
        </p:spPr>
        <p:txBody>
          <a:bodyPr>
            <a:noAutofit/>
          </a:bodyPr>
          <a:lstStyle/>
          <a:p>
            <a:pPr marL="0" indent="342900">
              <a:spcBef>
                <a:spcPts val="0"/>
              </a:spcBef>
              <a:buNone/>
            </a:pPr>
            <a:r>
              <a:rPr lang="ru-RU" sz="2400" u="sng" dirty="0" smtClean="0">
                <a:solidFill>
                  <a:srgbClr val="FF0000"/>
                </a:solidFill>
                <a:latin typeface="Cambria" pitchFamily="18" charset="0"/>
              </a:rPr>
              <a:t>Физическое развитие </a:t>
            </a: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включает приобретение опыта в следующих видах деятельности детей: двигательной, в том числе связанной с выполнением упражнений, направленных на развитие таких физических качеств, как координация и гибкость; способствующих правильному формированию опорно-двигательной системы организма, развитию равновесия, координации движения, крупной и мелкой моторики обеих рук, а также с правильным, не наносящем ущерба организму, выполнением основных движений (ходьба, бег, мягкие прыжки, повороты в обе стороны), формирование начальных представлений о некоторых видах спорта, овладение подвижными играми с правилами; становление целенаправленности и саморегуляции в двигательной сфере; становление ценностей здорового образа жизни, овладение его элементарными нормами и правилами (в питании, двигательном режиме, закаливании, при формировании полезных привычек и др.).</a:t>
            </a:r>
            <a:endParaRPr lang="ru-RU" sz="24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 txBox="1">
            <a:spLocks noGrp="1"/>
          </p:cNvSpPr>
          <p:nvPr>
            <p:ph idx="1"/>
          </p:nvPr>
        </p:nvSpPr>
        <p:spPr>
          <a:xfrm>
            <a:off x="179513" y="404665"/>
            <a:ext cx="8784975" cy="624786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ru-RU" sz="2400" dirty="0" smtClean="0"/>
          </a:p>
          <a:p>
            <a:pPr marL="0" indent="0" defTabSz="360000">
              <a:spcBef>
                <a:spcPts val="0"/>
              </a:spcBef>
              <a:buClr>
                <a:srgbClr val="0070C0"/>
              </a:buClr>
            </a:pP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  Главное</a:t>
            </a:r>
            <a:r>
              <a:rPr lang="ru-RU" sz="24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– формирование ценностей и мотивационной</a:t>
            </a:r>
          </a:p>
          <a:p>
            <a:pPr marL="0" indent="0" defTabSz="360000">
              <a:spcBef>
                <a:spcPts val="0"/>
              </a:spcBef>
              <a:spcAft>
                <a:spcPts val="1200"/>
              </a:spcAft>
              <a:buClr>
                <a:srgbClr val="0070C0"/>
              </a:buClr>
              <a:buNone/>
            </a:pPr>
            <a:r>
              <a:rPr lang="ru-RU" sz="24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   сферы. </a:t>
            </a:r>
          </a:p>
          <a:p>
            <a:pPr marL="0" indent="0" defTabSz="360000">
              <a:spcBef>
                <a:spcPts val="0"/>
              </a:spcBef>
              <a:buClr>
                <a:srgbClr val="0070C0"/>
              </a:buClr>
            </a:pP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  Главное не то, что ты знаешь, а </a:t>
            </a: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то, как ты это узнал и где </a:t>
            </a:r>
          </a:p>
          <a:p>
            <a:pPr marL="0" indent="0" defTabSz="360000">
              <a:spcBef>
                <a:spcPts val="0"/>
              </a:spcBef>
              <a:buClr>
                <a:srgbClr val="0070C0"/>
              </a:buClr>
              <a:buNone/>
            </a:pP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   </a:t>
            </a: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можешь применить.</a:t>
            </a:r>
            <a:endParaRPr lang="ru-RU" sz="2400" dirty="0" smtClean="0">
              <a:solidFill>
                <a:srgbClr val="002060"/>
              </a:solidFill>
              <a:latin typeface="Cambria" pitchFamily="18" charset="0"/>
              <a:cs typeface="Times New Roman" pitchFamily="18" charset="0"/>
            </a:endParaRPr>
          </a:p>
          <a:p>
            <a:pPr marL="0" indent="0" defTabSz="360000">
              <a:spcBef>
                <a:spcPts val="0"/>
              </a:spcBef>
              <a:buClr>
                <a:srgbClr val="0070C0"/>
              </a:buClr>
              <a:buNone/>
            </a:pPr>
            <a:endParaRPr lang="ru-RU" sz="800" dirty="0" smtClean="0">
              <a:solidFill>
                <a:srgbClr val="002060"/>
              </a:solidFill>
              <a:latin typeface="Cambria" pitchFamily="18" charset="0"/>
              <a:cs typeface="Times New Roman" pitchFamily="18" charset="0"/>
            </a:endParaRPr>
          </a:p>
          <a:p>
            <a:pPr marL="0" indent="0" defTabSz="360000">
              <a:spcBef>
                <a:spcPts val="0"/>
              </a:spcBef>
              <a:buClr>
                <a:srgbClr val="0070C0"/>
              </a:buClr>
            </a:pP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   Главное не ЗУН, а позитивная социализация и движение к </a:t>
            </a:r>
          </a:p>
          <a:p>
            <a:pPr marL="0" indent="0" defTabSz="360000">
              <a:spcBef>
                <a:spcPts val="0"/>
              </a:spcBef>
              <a:spcAft>
                <a:spcPts val="1200"/>
              </a:spcAft>
              <a:buClr>
                <a:srgbClr val="0070C0"/>
              </a:buClr>
              <a:buNone/>
            </a:pPr>
            <a:r>
              <a:rPr lang="ru-RU" sz="240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   целевым ориентирам.</a:t>
            </a:r>
          </a:p>
          <a:p>
            <a:pPr marL="0" indent="0" defTabSz="360000">
              <a:spcBef>
                <a:spcPts val="0"/>
              </a:spcBef>
              <a:buClr>
                <a:srgbClr val="0070C0"/>
              </a:buClr>
            </a:pPr>
            <a:r>
              <a:rPr lang="ru-RU" sz="240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  Главное помнить, что</a:t>
            </a:r>
            <a:r>
              <a:rPr lang="ru-RU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 </a:t>
            </a:r>
          </a:p>
          <a:p>
            <a:pPr marL="0" indent="0" defTabSz="360000">
              <a:spcBef>
                <a:spcPts val="0"/>
              </a:spcBef>
              <a:buClr>
                <a:srgbClr val="0070C0"/>
              </a:buClr>
              <a:buNone/>
            </a:pPr>
            <a:r>
              <a:rPr lang="ru-RU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  «Дети – это не пустой сосуд, который </a:t>
            </a:r>
          </a:p>
          <a:p>
            <a:pPr marL="0" indent="0" defTabSz="360000">
              <a:spcBef>
                <a:spcPts val="0"/>
              </a:spcBef>
              <a:buClr>
                <a:srgbClr val="0070C0"/>
              </a:buClr>
              <a:buNone/>
            </a:pPr>
            <a:r>
              <a:rPr lang="ru-RU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   надо наполнить, а факел, который надо </a:t>
            </a:r>
          </a:p>
          <a:p>
            <a:pPr marL="0" indent="0" defTabSz="360000">
              <a:spcBef>
                <a:spcPts val="0"/>
              </a:spcBef>
              <a:spcAft>
                <a:spcPts val="1200"/>
              </a:spcAft>
              <a:buClr>
                <a:srgbClr val="0070C0"/>
              </a:buClr>
              <a:buNone/>
            </a:pPr>
            <a:r>
              <a:rPr lang="ru-RU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    </a:t>
            </a:r>
            <a:r>
              <a:rPr lang="ru-RU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зажечь</a:t>
            </a:r>
            <a:r>
              <a:rPr lang="ru-RU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!»</a:t>
            </a:r>
          </a:p>
          <a:p>
            <a:pPr marL="0" indent="0" algn="r" defTabSz="360000">
              <a:spcBef>
                <a:spcPts val="0"/>
              </a:spcBef>
              <a:spcAft>
                <a:spcPts val="1200"/>
              </a:spcAft>
              <a:buClr>
                <a:srgbClr val="0070C0"/>
              </a:buClr>
              <a:buNone/>
            </a:pPr>
            <a:r>
              <a:rPr lang="ru-RU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Плутарх</a:t>
            </a:r>
            <a:endParaRPr lang="ru-RU" dirty="0" smtClean="0">
              <a:solidFill>
                <a:srgbClr val="002060"/>
              </a:solidFill>
              <a:latin typeface="Cambria" pitchFamily="18" charset="0"/>
              <a:cs typeface="Times New Roman" pitchFamily="18" charset="0"/>
            </a:endParaRPr>
          </a:p>
          <a:p>
            <a:pPr marL="0" indent="0" defTabSz="360000">
              <a:spcBef>
                <a:spcPts val="0"/>
              </a:spcBef>
              <a:buClr>
                <a:srgbClr val="0070C0"/>
              </a:buClr>
              <a:buNone/>
            </a:pPr>
            <a:endParaRPr lang="ru-RU" sz="24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04664"/>
            <a:ext cx="8712968" cy="5721499"/>
          </a:xfrm>
        </p:spPr>
        <p:txBody>
          <a:bodyPr>
            <a:normAutofit fontScale="92500"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70C0"/>
                </a:solidFill>
                <a:latin typeface="Cambria" pitchFamily="18" charset="0"/>
              </a:rPr>
              <a:t>Федеральный государственный образовательный стандарт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70C0"/>
                </a:solidFill>
                <a:latin typeface="Cambria" pitchFamily="18" charset="0"/>
              </a:rPr>
              <a:t>дошкольного образования</a:t>
            </a:r>
          </a:p>
          <a:p>
            <a:pPr>
              <a:buNone/>
            </a:pPr>
            <a:endParaRPr lang="ru-RU" dirty="0" smtClean="0"/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rgbClr val="0070C0"/>
                </a:solidFill>
              </a:rPr>
              <a:t>     Зарегистрирован в Минюсте РФ 14 ноября 2013 г.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rgbClr val="0070C0"/>
                </a:solidFill>
              </a:rPr>
              <a:t>(Регистрационный № 30384)  на основании Приказа Министерства образования и науки РФ от 17 октября 2013 г. № 1155 "Об утверждении федерального государственного образовательного стандарта дошкольного образования"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I. Общие положения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1.1. Настоящий федеральный государственный образовательный стандарт дошкольного образования (далее - Стандарт) представляет собой </a:t>
            </a:r>
            <a:r>
              <a:rPr lang="ru-RU" u="sng" dirty="0" smtClean="0">
                <a:solidFill>
                  <a:srgbClr val="002060"/>
                </a:solidFill>
                <a:latin typeface="Cambria" pitchFamily="18" charset="0"/>
              </a:rPr>
              <a:t>совокупность обязательных требований к дошкольному образованию.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Предметом регулирования Стандарта являются отношения в сфере образования, возникающие при реализации образовательной программы дошкольного образования</a:t>
            </a:r>
            <a:endParaRPr lang="ru-RU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597352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Cambria" pitchFamily="18" charset="0"/>
              </a:rPr>
              <a:t>1.2. Стандарт разработан на основе Конституции Российской Федерации*(1) и законодательства Российской Федерации и с учётом Конвенции ООН о правах ребёнка*(2), в основе которых заложены следующие основные принципы: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Cambria" pitchFamily="18" charset="0"/>
              </a:rPr>
              <a:t>1)  </a:t>
            </a:r>
            <a:r>
              <a:rPr lang="ru-RU" sz="2000" u="sng" dirty="0" smtClean="0">
                <a:solidFill>
                  <a:srgbClr val="002060"/>
                </a:solidFill>
                <a:uFill>
                  <a:solidFill>
                    <a:srgbClr val="FF0000"/>
                  </a:solidFill>
                </a:uFill>
                <a:latin typeface="Cambria" pitchFamily="18" charset="0"/>
              </a:rPr>
              <a:t>поддержка разнообразия детства</a:t>
            </a:r>
            <a:r>
              <a:rPr lang="ru-RU" sz="2000" dirty="0" smtClean="0">
                <a:solidFill>
                  <a:srgbClr val="002060"/>
                </a:solidFill>
                <a:latin typeface="Cambria" pitchFamily="18" charset="0"/>
              </a:rPr>
              <a:t>; сохранение уникальности и самоценности детства как важного этапа в общем развитии человека, </a:t>
            </a:r>
            <a:r>
              <a:rPr lang="ru-RU" sz="2000" u="sng" dirty="0" err="1" smtClean="0">
                <a:solidFill>
                  <a:srgbClr val="002060"/>
                </a:solidFill>
                <a:uFill>
                  <a:solidFill>
                    <a:srgbClr val="FF0000"/>
                  </a:solidFill>
                </a:uFill>
                <a:latin typeface="Cambria" pitchFamily="18" charset="0"/>
              </a:rPr>
              <a:t>самоценность</a:t>
            </a:r>
            <a:r>
              <a:rPr lang="ru-RU" sz="2000" u="sng" dirty="0" smtClean="0">
                <a:solidFill>
                  <a:srgbClr val="002060"/>
                </a:solidFill>
                <a:uFill>
                  <a:solidFill>
                    <a:srgbClr val="FF0000"/>
                  </a:solidFill>
                </a:uFill>
                <a:latin typeface="Cambria" pitchFamily="18" charset="0"/>
              </a:rPr>
              <a:t> детства - понимание (рассмотрение) детства как периода жизни значимого самого по себе, без всяких условий; значимого тем, что происходит с ребенком сейчас, а не тем, что этот период есть период подготовки к следующему периоду;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Cambria" pitchFamily="18" charset="0"/>
              </a:rPr>
              <a:t>2)  </a:t>
            </a:r>
            <a:r>
              <a:rPr lang="ru-RU" sz="2000" u="sng" dirty="0" smtClean="0">
                <a:solidFill>
                  <a:srgbClr val="002060"/>
                </a:solidFill>
                <a:uFill>
                  <a:solidFill>
                    <a:srgbClr val="FF0000"/>
                  </a:solidFill>
                </a:uFill>
                <a:latin typeface="Cambria" pitchFamily="18" charset="0"/>
              </a:rPr>
              <a:t>личностно-развивающий и гуманистический характер взаимодействия</a:t>
            </a:r>
            <a:r>
              <a:rPr lang="ru-RU" sz="2000" dirty="0" smtClean="0">
                <a:solidFill>
                  <a:srgbClr val="002060"/>
                </a:solidFill>
                <a:latin typeface="Cambria" pitchFamily="18" charset="0"/>
              </a:rPr>
              <a:t> взрослых (родителей (законных представителей), педагогических и иных работников Организации) и детей;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Cambria" pitchFamily="18" charset="0"/>
              </a:rPr>
              <a:t>3)  </a:t>
            </a:r>
            <a:r>
              <a:rPr lang="ru-RU" sz="2000" u="sng" dirty="0" smtClean="0">
                <a:solidFill>
                  <a:srgbClr val="002060"/>
                </a:solidFill>
                <a:uFill>
                  <a:solidFill>
                    <a:srgbClr val="FF0000"/>
                  </a:solidFill>
                </a:uFill>
                <a:latin typeface="Cambria" pitchFamily="18" charset="0"/>
              </a:rPr>
              <a:t>уважение личности ребенка</a:t>
            </a:r>
            <a:r>
              <a:rPr lang="ru-RU" sz="2000" u="sng" dirty="0" smtClean="0">
                <a:solidFill>
                  <a:srgbClr val="002060"/>
                </a:solidFill>
                <a:latin typeface="Cambria" pitchFamily="18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Cambria" pitchFamily="18" charset="0"/>
              </a:rPr>
              <a:t>4)  </a:t>
            </a:r>
            <a:r>
              <a:rPr lang="ru-RU" sz="2000" u="sng" dirty="0" smtClean="0">
                <a:solidFill>
                  <a:srgbClr val="002060"/>
                </a:solidFill>
                <a:uFill>
                  <a:solidFill>
                    <a:srgbClr val="FF0000"/>
                  </a:solidFill>
                </a:uFill>
                <a:latin typeface="Cambria" pitchFamily="18" charset="0"/>
              </a:rPr>
              <a:t>реализация Программы в формах, специфических для детей данной возрастной группы</a:t>
            </a:r>
            <a:r>
              <a:rPr lang="ru-RU" sz="2000" dirty="0" smtClean="0">
                <a:solidFill>
                  <a:srgbClr val="002060"/>
                </a:solidFill>
                <a:latin typeface="Cambria" pitchFamily="18" charset="0"/>
              </a:rPr>
              <a:t>, прежде всего в форме игры, познавательной и исследовательской деятельности, в форме творческой активности, обеспечивающей художественно-эстетическое развитие ребенка.</a:t>
            </a:r>
            <a:endParaRPr lang="ru-RU" sz="20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597352"/>
          </a:xfrm>
        </p:spPr>
        <p:txBody>
          <a:bodyPr>
            <a:normAutofit fontScale="62500" lnSpcReduction="20000"/>
          </a:bodyPr>
          <a:lstStyle/>
          <a:p>
            <a:pPr marL="0" indent="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dirty="0" smtClean="0"/>
              <a:t>2.1. </a:t>
            </a:r>
            <a:r>
              <a:rPr lang="ru-RU" sz="3400" dirty="0" smtClean="0">
                <a:solidFill>
                  <a:srgbClr val="002060"/>
                </a:solidFill>
                <a:latin typeface="Cambria" pitchFamily="18" charset="0"/>
              </a:rPr>
              <a:t>Программа определяет содержание и организацию образовательной деятельности на уровне дошкольного образования.</a:t>
            </a:r>
          </a:p>
          <a:p>
            <a:pPr marL="0" indent="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3400" dirty="0" smtClean="0">
                <a:solidFill>
                  <a:srgbClr val="002060"/>
                </a:solidFill>
                <a:latin typeface="Cambria" pitchFamily="18" charset="0"/>
              </a:rPr>
              <a:t>Программа обеспечивает развитие личности детей дошкольного возраста в различных видах общения и деятельности с учётом их возрастных, индивидуальных психологических и физиологических особенностей</a:t>
            </a:r>
          </a:p>
          <a:p>
            <a:pPr marL="0" indent="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3400" dirty="0" smtClean="0">
                <a:solidFill>
                  <a:srgbClr val="002060"/>
                </a:solidFill>
                <a:latin typeface="Cambria" pitchFamily="18" charset="0"/>
              </a:rPr>
              <a:t>2.6. Содержание Программы должно обеспечивать развитие личности, мотивации и способностей детей в различных видах деятельности и охватывать следующие структурные единицы, представляющие определенные направления развития и образования детей (далее - образовательные области):</a:t>
            </a:r>
          </a:p>
          <a:p>
            <a:pPr marL="800100" lvl="2" indent="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0070C0"/>
              </a:buClr>
            </a:pPr>
            <a:r>
              <a:rPr lang="ru-RU" sz="3800" dirty="0" smtClean="0">
                <a:solidFill>
                  <a:srgbClr val="002060"/>
                </a:solidFill>
                <a:latin typeface="Cambria" pitchFamily="18" charset="0"/>
              </a:rPr>
              <a:t>социально-коммуникативное развитие;</a:t>
            </a:r>
          </a:p>
          <a:p>
            <a:pPr marL="800100" lvl="2" indent="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0070C0"/>
              </a:buClr>
            </a:pPr>
            <a:r>
              <a:rPr lang="ru-RU" sz="3800" dirty="0" smtClean="0">
                <a:solidFill>
                  <a:srgbClr val="002060"/>
                </a:solidFill>
                <a:latin typeface="Cambria" pitchFamily="18" charset="0"/>
              </a:rPr>
              <a:t>познавательное развитие;</a:t>
            </a:r>
          </a:p>
          <a:p>
            <a:pPr marL="800100" lvl="2" indent="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0070C0"/>
              </a:buClr>
            </a:pPr>
            <a:r>
              <a:rPr lang="ru-RU" sz="3800" dirty="0" smtClean="0">
                <a:solidFill>
                  <a:srgbClr val="002060"/>
                </a:solidFill>
                <a:latin typeface="Cambria" pitchFamily="18" charset="0"/>
              </a:rPr>
              <a:t>речевое развитие;</a:t>
            </a:r>
          </a:p>
          <a:p>
            <a:pPr marL="800100" lvl="2" indent="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0070C0"/>
              </a:buClr>
            </a:pPr>
            <a:r>
              <a:rPr lang="ru-RU" sz="3800" dirty="0" smtClean="0">
                <a:solidFill>
                  <a:srgbClr val="002060"/>
                </a:solidFill>
                <a:latin typeface="Cambria" pitchFamily="18" charset="0"/>
              </a:rPr>
              <a:t>художественно-эстетическое развитие;</a:t>
            </a:r>
          </a:p>
          <a:p>
            <a:pPr marL="800100" lvl="2" indent="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0070C0"/>
              </a:buClr>
            </a:pPr>
            <a:r>
              <a:rPr lang="ru-RU" sz="3800" dirty="0" smtClean="0">
                <a:solidFill>
                  <a:srgbClr val="002060"/>
                </a:solidFill>
                <a:latin typeface="Cambria" pitchFamily="18" charset="0"/>
              </a:rPr>
              <a:t>физическое развитие.</a:t>
            </a:r>
            <a:endParaRPr lang="ru-RU" sz="38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525344"/>
          </a:xfrm>
        </p:spPr>
        <p:txBody>
          <a:bodyPr>
            <a:normAutofit fontScale="85000" lnSpcReduction="20000"/>
          </a:bodyPr>
          <a:lstStyle/>
          <a:p>
            <a:pPr marL="0" indent="3429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ru-RU" u="sng" dirty="0" smtClean="0">
                <a:solidFill>
                  <a:srgbClr val="FF0000"/>
                </a:solidFill>
                <a:latin typeface="Cambria" pitchFamily="18" charset="0"/>
              </a:rPr>
              <a:t>Социально-коммуникативное развитие </a:t>
            </a: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направлено на усвоение норм и ценностей, принятых в обществе, включая моральные и нравственные ценности; развитие общения и взаимодействия ребёнка со взрослыми и сверстниками; становление самостоятельности, целенаправленности и саморегуляции собственных действий; развитие социального и эмоционального интеллекта, эмоциональной отзывчивости, сопереживания, формирование готовности к совместной деятельности со сверстниками, формирование уважительного отношения и чувства принадлежности к своей семье и к сообществу детей и взрослых в Организации; формирование позитивных установок к различным видам труда и творчества; формирование основ безопасного поведения в быту, социуме, природе.</a:t>
            </a:r>
            <a:endParaRPr lang="ru-RU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0"/>
            <a:ext cx="8784976" cy="6858000"/>
          </a:xfrm>
        </p:spPr>
        <p:txBody>
          <a:bodyPr>
            <a:noAutofit/>
          </a:bodyPr>
          <a:lstStyle/>
          <a:p>
            <a:pPr marL="0" indent="342900">
              <a:spcBef>
                <a:spcPts val="0"/>
              </a:spcBef>
              <a:buNone/>
            </a:pPr>
            <a:r>
              <a:rPr lang="ru-RU" sz="2700" u="sng" dirty="0" smtClean="0">
                <a:solidFill>
                  <a:srgbClr val="FF0000"/>
                </a:solidFill>
                <a:latin typeface="Cambria" pitchFamily="18" charset="0"/>
              </a:rPr>
              <a:t>Познавательное развитие </a:t>
            </a:r>
            <a:r>
              <a:rPr lang="ru-RU" sz="2700" dirty="0" smtClean="0">
                <a:solidFill>
                  <a:srgbClr val="002060"/>
                </a:solidFill>
                <a:latin typeface="Cambria" pitchFamily="18" charset="0"/>
              </a:rPr>
              <a:t>предполагает развитие интересов детей, любознательности и познавательной мотивации; формирование познавательных действий, становление сознания; развитие воображения и творческой активности; формирование первичных представлений о себе, других людях, объектах окружающего мира, о свойствах и отношениях объектов окружающего мира 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др.), о малой родине и Отечестве, представлений о социокультурных ценностях нашего народа, об отечественных традициях и праздниках, о планете Земля как общем доме людей, об особенностях её природы, многообразии стран и народов мира.</a:t>
            </a:r>
            <a:endParaRPr lang="ru-RU" sz="27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 fontScale="92500" lnSpcReduction="10000"/>
          </a:bodyPr>
          <a:lstStyle/>
          <a:p>
            <a:pPr marL="0" indent="3429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u="sng" dirty="0" smtClean="0">
                <a:solidFill>
                  <a:srgbClr val="FF0000"/>
                </a:solidFill>
                <a:latin typeface="Cambria" pitchFamily="18" charset="0"/>
              </a:rPr>
              <a:t>Речевое развитие </a:t>
            </a: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включает владение речью как средством общения и культуры; обогащение активного словаря; развитие связной, грамматически правильной диалогической и монологической речи; развитие речевого творчества; развитие звуковой и интонационной культуры речи, фонематического слуха; знакомство с книжной культурой, детской литературой, понимание на слух текстов различных жанров детской литературы; формирование звуковой аналитико-синтетической активности как предпосылки обучения грамоте.</a:t>
            </a:r>
            <a:endParaRPr lang="ru-RU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336704"/>
          </a:xfrm>
        </p:spPr>
        <p:txBody>
          <a:bodyPr>
            <a:normAutofit fontScale="85000" lnSpcReduction="10000"/>
          </a:bodyPr>
          <a:lstStyle/>
          <a:p>
            <a:pPr marL="0" indent="3429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u="sng" dirty="0" smtClean="0">
                <a:solidFill>
                  <a:srgbClr val="FF0000"/>
                </a:solidFill>
                <a:latin typeface="Cambria" pitchFamily="18" charset="0"/>
              </a:rPr>
              <a:t>Художественно-эстетическое развитие </a:t>
            </a: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предполагает развитие предпосылок ценностно-смыслового восприятия и понимания произведений искусства (словесного, музыкального, изобразительного), мира природы; становление эстетического отношения к окружающему миру; формирование элементарных представлений о видах искусства; восприятие музыки, художественной литературы, фольклора; стимулирование сопереживания персонажам художественных произведений; реализацию самостоятельной творческой деятельности детей (изобразительной, конструктивно-модельной, музыкальной и др.).</a:t>
            </a:r>
            <a:endParaRPr lang="ru-RU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927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МЫ РАБОТАЕМ ПО ФГОС ДО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РАБОТАЕМ ПО ФГОС ДО</dc:title>
  <dc:creator>metodist</dc:creator>
  <cp:lastModifiedBy>metodist</cp:lastModifiedBy>
  <cp:revision>40</cp:revision>
  <dcterms:created xsi:type="dcterms:W3CDTF">2017-09-05T07:52:51Z</dcterms:created>
  <dcterms:modified xsi:type="dcterms:W3CDTF">2017-09-22T08:43:16Z</dcterms:modified>
</cp:coreProperties>
</file>