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2"/>
    <p:sldMasterId id="2147483674" r:id="rId3"/>
  </p:sldMasterIdLst>
  <p:notesMasterIdLst>
    <p:notesMasterId r:id="rId26"/>
  </p:notesMasterIdLst>
  <p:sldIdLst>
    <p:sldId id="269" r:id="rId4"/>
    <p:sldId id="270" r:id="rId5"/>
    <p:sldId id="271" r:id="rId6"/>
    <p:sldId id="272" r:id="rId7"/>
    <p:sldId id="289" r:id="rId8"/>
    <p:sldId id="291" r:id="rId9"/>
    <p:sldId id="292" r:id="rId10"/>
    <p:sldId id="290" r:id="rId11"/>
    <p:sldId id="273" r:id="rId12"/>
    <p:sldId id="293" r:id="rId13"/>
    <p:sldId id="294" r:id="rId14"/>
    <p:sldId id="284" r:id="rId15"/>
    <p:sldId id="295" r:id="rId16"/>
    <p:sldId id="296" r:id="rId17"/>
    <p:sldId id="297" r:id="rId18"/>
    <p:sldId id="298" r:id="rId19"/>
    <p:sldId id="299" r:id="rId20"/>
    <p:sldId id="300" r:id="rId21"/>
    <p:sldId id="301" r:id="rId22"/>
    <p:sldId id="288" r:id="rId23"/>
    <p:sldId id="302" r:id="rId24"/>
    <p:sldId id="303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FA06"/>
    <a:srgbClr val="A8C36B"/>
    <a:srgbClr val="0033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5" d="100"/>
          <a:sy n="55" d="100"/>
        </p:scale>
        <p:origin x="-1248" y="-3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2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A5AC7D9-FC43-4A9E-9250-E5402763B219}" type="doc">
      <dgm:prSet loTypeId="urn:microsoft.com/office/officeart/2005/8/layout/hierarchy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C39EAA5-E290-449C-A78E-3A75AA37DA3B}" type="pres">
      <dgm:prSet presAssocID="{3A5AC7D9-FC43-4A9E-9250-E5402763B219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</dgm:ptLst>
  <dgm:cxnLst>
    <dgm:cxn modelId="{15E98264-C1BB-4790-B468-C583D2E858C5}" type="presOf" srcId="{3A5AC7D9-FC43-4A9E-9250-E5402763B219}" destId="{7C39EAA5-E290-449C-A78E-3A75AA37DA3B}" srcOrd="0" destOrd="0" presId="urn:microsoft.com/office/officeart/2005/8/layout/hierarchy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39956C-1727-44B4-AC11-69081DDDEDF8}" type="datetimeFigureOut">
              <a:rPr lang="en-US" smtClean="0"/>
              <a:pPr/>
              <a:t>11/23/2014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A500F7-EE76-48C8-9A19-4444F2A51A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580878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9838C5-D61F-416E-8D22-35E451D63A6B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9838C5-D61F-416E-8D22-35E451D63A6B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9838C5-D61F-416E-8D22-35E451D63A6B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30250" y="1905000"/>
            <a:ext cx="7681913" cy="1523495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30249" y="4344988"/>
            <a:ext cx="7681913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Заголовок и объект">
    <p:bg bwMode="black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1pPr>
            <a:lvl2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4pPr>
            <a:lvl5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Заголовок и объект">
    <p:bg bwMode="black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1pPr>
            <a:lvl2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4pPr>
            <a:lvl5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Текст 6"/>
          <p:cNvSpPr>
            <a:spLocks noGrp="1"/>
          </p:cNvSpPr>
          <p:nvPr>
            <p:ph type="body" sz="quarter" idx="11"/>
          </p:nvPr>
        </p:nvSpPr>
        <p:spPr>
          <a:xfrm>
            <a:off x="0" y="6238875"/>
            <a:ext cx="9144001" cy="619125"/>
          </a:xfrm>
          <a:solidFill>
            <a:srgbClr val="FFFF99"/>
          </a:solidFill>
        </p:spPr>
        <p:txBody>
          <a:bodyPr wrap="square" lIns="152394" tIns="76197" rIns="152394" bIns="76197" anchor="b" anchorCtr="0">
            <a:noAutofit/>
          </a:bodyPr>
          <a:lstStyle>
            <a:lvl1pPr algn="r">
              <a:buFont typeface="Arial" pitchFamily="34" charset="0"/>
              <a:buNone/>
              <a:defRPr>
                <a:solidFill>
                  <a:srgbClr val="000000"/>
                </a:solidFill>
                <a:effectLst/>
                <a:latin typeface="+mj-lt"/>
              </a:defRPr>
            </a:lvl1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</p:spTree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ролик, видео и прочие особые слайд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white bar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55850"/>
            <a:ext cx="7623810" cy="162306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vert="horz" lIns="0" tIns="0" rIns="0" bIns="0" rtlCol="0"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 typeface="Arial" pitchFamily="34" charset="0"/>
              <a:buNone/>
              <a:defRPr lang="en-US" sz="6500" b="0" i="1" kern="1200" baseline="0" dirty="0" smtClean="0">
                <a:ln>
                  <a:solidFill>
                    <a:schemeClr val="tx1">
                      <a:alpha val="21000"/>
                    </a:schemeClr>
                  </a:solidFill>
                </a:ln>
                <a:gradFill>
                  <a:gsLst>
                    <a:gs pos="6000">
                      <a:schemeClr val="accent4">
                        <a:lumMod val="75000"/>
                      </a:schemeClr>
                    </a:gs>
                    <a:gs pos="50000">
                      <a:schemeClr val="accent4">
                        <a:lumMod val="50000"/>
                      </a:schemeClr>
                    </a:gs>
                    <a:gs pos="100000">
                      <a:schemeClr val="bg2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139700" dir="16200000" rotWithShape="0">
                    <a:schemeClr val="tx1">
                      <a:alpha val="34000"/>
                    </a:schemeClr>
                  </a:outerShdw>
                </a:effectLst>
                <a:latin typeface="+mn-lt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ru-RU" noProof="0" smtClean="0"/>
              <a:t>щелкните, чтобы…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пользуется для слайдов с кодом программного обеспеч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>
          <a:xfrm>
            <a:off x="722313" y="1905000"/>
            <a:ext cx="8040688" cy="2117503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ролик, видео и прочие особые слайд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white bar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55850"/>
            <a:ext cx="7623810" cy="162306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vert="horz" lIns="0" tIns="0" rIns="0" bIns="0" rtlCol="0"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 typeface="Arial" pitchFamily="34" charset="0"/>
              <a:buNone/>
              <a:defRPr lang="en-US" sz="6500" b="0" i="1" kern="1200" baseline="0" dirty="0" smtClean="0">
                <a:ln>
                  <a:solidFill>
                    <a:schemeClr val="tx1">
                      <a:alpha val="21000"/>
                    </a:schemeClr>
                  </a:solidFill>
                </a:ln>
                <a:gradFill>
                  <a:gsLst>
                    <a:gs pos="6000">
                      <a:schemeClr val="accent4">
                        <a:lumMod val="75000"/>
                      </a:schemeClr>
                    </a:gs>
                    <a:gs pos="50000">
                      <a:schemeClr val="accent4">
                        <a:lumMod val="50000"/>
                      </a:schemeClr>
                    </a:gs>
                    <a:gs pos="100000">
                      <a:schemeClr val="bg2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139700" dir="16200000" rotWithShape="0">
                    <a:schemeClr val="tx1">
                      <a:alpha val="34000"/>
                    </a:schemeClr>
                  </a:outerShdw>
                </a:effectLst>
                <a:latin typeface="+mn-lt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ru-RU" noProof="0" smtClean="0"/>
              <a:t>щелкните, чтобы…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81000" y="1411553"/>
            <a:ext cx="4114800" cy="1742015"/>
          </a:xfrm>
        </p:spPr>
        <p:txBody>
          <a:bodyPr/>
          <a:lstStyle>
            <a:lvl1pPr marL="339976" indent="-339976">
              <a:lnSpc>
                <a:spcPct val="90000"/>
              </a:lnSpc>
              <a:defRPr sz="2800"/>
            </a:lvl1pPr>
            <a:lvl2pPr marL="673338" indent="-325424">
              <a:lnSpc>
                <a:spcPct val="90000"/>
              </a:lnSpc>
              <a:defRPr sz="2400"/>
            </a:lvl2pPr>
            <a:lvl3pPr marL="953785" indent="-288384">
              <a:lnSpc>
                <a:spcPct val="90000"/>
              </a:lnSpc>
              <a:defRPr sz="2000"/>
            </a:lvl3pPr>
            <a:lvl4pPr marL="1227618" indent="-273833">
              <a:lnSpc>
                <a:spcPct val="90000"/>
              </a:lnSpc>
              <a:defRPr sz="1800"/>
            </a:lvl4pPr>
            <a:lvl5pPr marL="1516002" indent="-280447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11553"/>
            <a:ext cx="4114800" cy="1742015"/>
          </a:xfrm>
        </p:spPr>
        <p:txBody>
          <a:bodyPr/>
          <a:lstStyle>
            <a:lvl1pPr marL="347914" indent="-347914">
              <a:lnSpc>
                <a:spcPct val="90000"/>
              </a:lnSpc>
              <a:defRPr sz="2800"/>
            </a:lvl1pPr>
            <a:lvl2pPr marL="673338" indent="-339976">
              <a:lnSpc>
                <a:spcPct val="90000"/>
              </a:lnSpc>
              <a:defRPr sz="2400"/>
            </a:lvl2pPr>
            <a:lvl3pPr marL="961722" indent="-302936">
              <a:lnSpc>
                <a:spcPct val="90000"/>
              </a:lnSpc>
              <a:defRPr sz="2000"/>
            </a:lvl3pPr>
            <a:lvl4pPr marL="1227618" indent="-265896">
              <a:lnSpc>
                <a:spcPct val="90000"/>
              </a:lnSpc>
              <a:defRPr sz="1800"/>
            </a:lvl4pPr>
            <a:lvl5pPr marL="1516002" indent="-273833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757802"/>
            <a:ext cx="4114800" cy="346249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80999" y="2174875"/>
            <a:ext cx="4114800" cy="1537344"/>
          </a:xfrm>
        </p:spPr>
        <p:txBody>
          <a:bodyPr/>
          <a:lstStyle>
            <a:lvl1pPr marL="281770" indent="-281770">
              <a:defRPr sz="2300"/>
            </a:lvl1pPr>
            <a:lvl2pPr marL="562218" indent="-265896">
              <a:defRPr sz="2000"/>
            </a:lvl2pPr>
            <a:lvl3pPr marL="813562" indent="-243407">
              <a:defRPr sz="1800"/>
            </a:lvl3pPr>
            <a:lvl4pPr marL="1050354" indent="-228856">
              <a:defRPr sz="1700"/>
            </a:lvl4pPr>
            <a:lvl5pPr marL="1279210" indent="-206367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981" y="1757802"/>
            <a:ext cx="4117019" cy="346249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117974" cy="1537344"/>
          </a:xfrm>
        </p:spPr>
        <p:txBody>
          <a:bodyPr/>
          <a:lstStyle>
            <a:lvl1pPr marL="296321" indent="-296321">
              <a:defRPr sz="2300"/>
            </a:lvl1pPr>
            <a:lvl2pPr marL="570155" indent="-273833">
              <a:defRPr sz="2000"/>
            </a:lvl2pPr>
            <a:lvl3pPr marL="821499" indent="-244730">
              <a:defRPr sz="1800"/>
            </a:lvl3pPr>
            <a:lvl4pPr marL="1050354" indent="-236793">
              <a:defRPr sz="1700"/>
            </a:lvl4pPr>
            <a:lvl5pPr marL="1279210" indent="-220919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ALKIN: печать с использованием оттенков серог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412875"/>
            <a:ext cx="8382000" cy="2135969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pic>
        <p:nvPicPr>
          <p:cNvPr id="4" name="Рисунок 3" descr="bottombar.pn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0" y="6299337"/>
            <a:ext cx="9144000" cy="55707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61" r:id="rId12"/>
  </p:sldLayoutIdLst>
  <p:transition spd="med"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0" cap="none" spc="-150" dirty="0">
          <a:ln w="3175">
            <a:noFill/>
          </a:ln>
          <a:solidFill>
            <a:srgbClr val="005825"/>
          </a:solidFill>
          <a:effectLst/>
          <a:latin typeface="+mj-lt"/>
          <a:ea typeface="+mn-ea"/>
          <a:cs typeface="Arial" pitchFamily="34" charset="0"/>
        </a:defRPr>
      </a:lvl1pPr>
    </p:titleStyle>
    <p:bodyStyle>
      <a:lvl1pPr marL="396875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7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258888" indent="-344488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7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4963" indent="-3460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7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941513" indent="-336550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7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white rectangle.png"/>
          <p:cNvPicPr>
            <a:picLocks noChangeAspect="1"/>
          </p:cNvPicPr>
          <p:nvPr/>
        </p:nvPicPr>
        <p:blipFill>
          <a:blip r:embed="rId4" cstate="print"/>
          <a:srcRect b="10453"/>
          <a:stretch>
            <a:fillRect/>
          </a:stretch>
        </p:blipFill>
        <p:spPr>
          <a:xfrm>
            <a:off x="0" y="1299706"/>
            <a:ext cx="9144000" cy="55582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2" y="1905000"/>
            <a:ext cx="8040688" cy="21082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ransition spd="med"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0" cap="none" spc="-150" dirty="0">
          <a:ln w="3175">
            <a:noFill/>
          </a:ln>
          <a:solidFill>
            <a:srgbClr val="005825"/>
          </a:solidFill>
          <a:effectLst/>
          <a:latin typeface="+mj-lt"/>
          <a:ea typeface="+mn-ea"/>
          <a:cs typeface="Arial" pitchFamily="34" charset="0"/>
        </a:defRPr>
      </a:lvl1pPr>
    </p:titleStyle>
    <p:bodyStyle>
      <a:lvl1pPr marL="0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30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1pPr>
      <a:lvl2pPr marL="384954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8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2pPr>
      <a:lvl3pPr marL="761970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3pPr>
      <a:lvl4pPr marL="1094009" indent="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4pPr>
      <a:lvl5pPr marL="1426047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Box 8"/>
          <p:cNvSpPr txBox="1">
            <a:spLocks noChangeArrowheads="1"/>
          </p:cNvSpPr>
          <p:nvPr/>
        </p:nvSpPr>
        <p:spPr bwMode="auto">
          <a:xfrm>
            <a:off x="2051720" y="3571876"/>
            <a:ext cx="590465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tt-RU" sz="2000" b="1" dirty="0">
                <a:latin typeface="Times New Roman" pitchFamily="18" charset="0"/>
                <a:cs typeface="Times New Roman" pitchFamily="18" charset="0"/>
              </a:rPr>
              <a:t>Түбән Кама шәһәре “МБББУ </a:t>
            </a:r>
            <a:r>
              <a:rPr lang="tt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sz="2000" b="1" dirty="0">
                <a:latin typeface="Times New Roman" pitchFamily="18" charset="0"/>
                <a:cs typeface="Times New Roman" pitchFamily="18" charset="0"/>
              </a:rPr>
              <a:t>№</a:t>
            </a:r>
            <a:r>
              <a:rPr lang="tt-RU" sz="2000" b="1" dirty="0" smtClean="0">
                <a:latin typeface="Times New Roman" pitchFamily="18" charset="0"/>
                <a:cs typeface="Times New Roman" pitchFamily="18" charset="0"/>
              </a:rPr>
              <a:t>31 мәктәп”</a:t>
            </a:r>
            <a:endParaRPr lang="tt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tt-RU" sz="2000" b="1" dirty="0" smtClean="0">
                <a:latin typeface="Times New Roman" pitchFamily="18" charset="0"/>
                <a:cs typeface="Times New Roman" pitchFamily="18" charset="0"/>
              </a:rPr>
              <a:t> квалификацион категорияле</a:t>
            </a:r>
            <a:endParaRPr lang="tt-RU" sz="20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2000" b="1" dirty="0">
                <a:latin typeface="Times New Roman" pitchFamily="18" charset="0"/>
                <a:cs typeface="Times New Roman" pitchFamily="18" charset="0"/>
              </a:rPr>
              <a:t>Татар теле һәм әдәбияты укытучысы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Ибраһимова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Эльмира</a:t>
            </a:r>
            <a:r>
              <a:rPr lang="tt-RU" sz="2000" b="1" dirty="0">
                <a:latin typeface="Times New Roman" pitchFamily="18" charset="0"/>
                <a:cs typeface="Times New Roman" pitchFamily="18" charset="0"/>
              </a:rPr>
              <a:t> Гомәр кызы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395536" y="908720"/>
            <a:ext cx="8060432" cy="2377404"/>
          </a:xfrm>
        </p:spPr>
        <p:txBody>
          <a:bodyPr/>
          <a:lstStyle/>
          <a:p>
            <a:pPr algn="ctr"/>
            <a:r>
              <a:rPr lang="tt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tt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t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tt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t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ТЕМА</a:t>
            </a:r>
            <a:r>
              <a:rPr lang="tt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: Тезмә кушма җөмләләрне кабатлау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539552" y="7605464"/>
            <a:ext cx="7681913" cy="461665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0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0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0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 build="allAtOnce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z="4800" b="1" smtClean="0">
              <a:solidFill>
                <a:srgbClr val="FF9933"/>
              </a:solidFill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500034" y="285729"/>
          <a:ext cx="8215370" cy="62151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357422" y="500063"/>
          <a:ext cx="4643483" cy="785819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643483"/>
              </a:tblGrid>
              <a:tr h="7858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/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280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Тезмә кушма җөмлә</a:t>
                      </a:r>
                      <a:endParaRPr lang="ru-RU" sz="2800" dirty="0">
                        <a:solidFill>
                          <a:srgbClr val="00206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11275" name="Прямая со стрелкой 11"/>
          <p:cNvCxnSpPr>
            <a:cxnSpLocks noChangeShapeType="1"/>
          </p:cNvCxnSpPr>
          <p:nvPr/>
        </p:nvCxnSpPr>
        <p:spPr bwMode="auto">
          <a:xfrm rot="10800000" flipV="1">
            <a:off x="3214688" y="1285875"/>
            <a:ext cx="1428750" cy="500063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arrow" w="med" len="med"/>
          </a:ln>
        </p:spPr>
      </p:cxnSp>
      <p:cxnSp>
        <p:nvCxnSpPr>
          <p:cNvPr id="11276" name="Прямая со стрелкой 13"/>
          <p:cNvCxnSpPr>
            <a:cxnSpLocks noChangeShapeType="1"/>
          </p:cNvCxnSpPr>
          <p:nvPr/>
        </p:nvCxnSpPr>
        <p:spPr bwMode="auto">
          <a:xfrm>
            <a:off x="4643438" y="1285875"/>
            <a:ext cx="1500187" cy="42862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arrow" w="med" len="med"/>
          </a:ln>
        </p:spPr>
      </p:cxnSp>
      <p:graphicFrame>
        <p:nvGraphicFramePr>
          <p:cNvPr id="20" name="Таблица 19"/>
          <p:cNvGraphicFramePr>
            <a:graphicFrameLocks noGrp="1"/>
          </p:cNvGraphicFramePr>
          <p:nvPr/>
        </p:nvGraphicFramePr>
        <p:xfrm>
          <a:off x="5072066" y="1857375"/>
          <a:ext cx="3571900" cy="8229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571900"/>
              </a:tblGrid>
              <a:tr h="714380">
                <a:tc>
                  <a:txBody>
                    <a:bodyPr/>
                    <a:lstStyle/>
                    <a:p>
                      <a:pPr algn="ctr"/>
                      <a:r>
                        <a:rPr lang="tt-RU" sz="2400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теркәгечсез тезмә кушма җөмлә</a:t>
                      </a:r>
                      <a:endParaRPr lang="ru-RU" sz="2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1" name="Таблица 20"/>
          <p:cNvGraphicFramePr>
            <a:graphicFrameLocks noGrp="1"/>
          </p:cNvGraphicFramePr>
          <p:nvPr/>
        </p:nvGraphicFramePr>
        <p:xfrm>
          <a:off x="357158" y="1857375"/>
          <a:ext cx="4214842" cy="8229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214842"/>
              </a:tblGrid>
              <a:tr h="714380">
                <a:tc>
                  <a:txBody>
                    <a:bodyPr/>
                    <a:lstStyle/>
                    <a:p>
                      <a:pPr algn="ctr"/>
                      <a:r>
                        <a:rPr lang="tt-RU" sz="2400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теркәгечле тезмә кушма җөмлә</a:t>
                      </a:r>
                      <a:endParaRPr lang="ru-RU" sz="2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11289" name="Прямая со стрелкой 25"/>
          <p:cNvCxnSpPr>
            <a:cxnSpLocks noChangeShapeType="1"/>
          </p:cNvCxnSpPr>
          <p:nvPr/>
        </p:nvCxnSpPr>
        <p:spPr bwMode="auto">
          <a:xfrm rot="5400000">
            <a:off x="3036888" y="2749550"/>
            <a:ext cx="357188" cy="158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arrow" w="med" len="med"/>
          </a:ln>
        </p:spPr>
      </p:cxnSp>
      <p:cxnSp>
        <p:nvCxnSpPr>
          <p:cNvPr id="11290" name="Прямая со стрелкой 27"/>
          <p:cNvCxnSpPr>
            <a:cxnSpLocks noChangeShapeType="1"/>
          </p:cNvCxnSpPr>
          <p:nvPr/>
        </p:nvCxnSpPr>
        <p:spPr bwMode="auto">
          <a:xfrm rot="5400000">
            <a:off x="6252369" y="2748756"/>
            <a:ext cx="355600" cy="158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arrow" w="med" len="med"/>
          </a:ln>
        </p:spPr>
      </p:cxnSp>
      <p:graphicFrame>
        <p:nvGraphicFramePr>
          <p:cNvPr id="32" name="Таблица 31"/>
          <p:cNvGraphicFramePr>
            <a:graphicFrameLocks noGrp="1"/>
          </p:cNvGraphicFramePr>
          <p:nvPr/>
        </p:nvGraphicFramePr>
        <p:xfrm>
          <a:off x="5286380" y="3000374"/>
          <a:ext cx="3429024" cy="1643071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429024"/>
              </a:tblGrid>
              <a:tr h="164307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67760" algn="l"/>
                        </a:tabLst>
                      </a:pPr>
                      <a:r>
                        <a:rPr lang="tt-RU" sz="200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бәйләүче чаралары:</a:t>
                      </a:r>
                      <a:endParaRPr lang="ru-RU" sz="20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3667760" algn="l"/>
                        </a:tabLst>
                      </a:pPr>
                      <a:r>
                        <a:rPr lang="tt-RU" sz="200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Санау интонациясе.</a:t>
                      </a:r>
                      <a:endParaRPr lang="ru-RU" sz="20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3667760" algn="l"/>
                        </a:tabLst>
                      </a:pPr>
                      <a:r>
                        <a:rPr lang="tt-RU" sz="200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Каршы кую интонациясе.</a:t>
                      </a:r>
                      <a:endParaRPr lang="ru-RU" sz="2000" dirty="0">
                        <a:solidFill>
                          <a:srgbClr val="00206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14300" marR="1143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3" name="Таблица 32"/>
          <p:cNvGraphicFramePr>
            <a:graphicFrameLocks noGrp="1"/>
          </p:cNvGraphicFramePr>
          <p:nvPr/>
        </p:nvGraphicFramePr>
        <p:xfrm>
          <a:off x="571472" y="2928938"/>
          <a:ext cx="4357719" cy="25603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357719"/>
              </a:tblGrid>
              <a:tr h="2488886">
                <a:tc>
                  <a:txBody>
                    <a:bodyPr/>
                    <a:lstStyle/>
                    <a:p>
                      <a:r>
                        <a:rPr lang="tt-RU" sz="1800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бәйләүче чаралары:</a:t>
                      </a:r>
                      <a:endParaRPr lang="ru-RU" sz="1800" kern="1200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/>
                      <a:r>
                        <a:rPr lang="tt-RU" sz="1800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Тезүче теркәгечләр</a:t>
                      </a:r>
                      <a:r>
                        <a:rPr lang="ru-RU" sz="1800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:</a:t>
                      </a:r>
                    </a:p>
                    <a:p>
                      <a:pPr lvl="0"/>
                      <a:r>
                        <a:rPr lang="tt-RU" sz="1800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Җыючы теркәгечләр: һәм, да, дә, да-да, ни-ни.</a:t>
                      </a:r>
                      <a:endParaRPr lang="ru-RU" sz="1800" kern="1200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/>
                      <a:r>
                        <a:rPr lang="tt-RU" sz="1800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Каршы куючы теркәгечләр: ләкин, ә, әмма, тик, бары, бәлки.</a:t>
                      </a:r>
                      <a:endParaRPr lang="ru-RU" sz="1800" kern="1200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/>
                      <a:r>
                        <a:rPr lang="tt-RU" sz="1800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Бүлүче теркәгечләр: я-я, яки, яисә, әллә-әллә, әле-әле.</a:t>
                      </a:r>
                      <a:endParaRPr lang="ru-RU" sz="1800" kern="1200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11303" name="Прямая со стрелкой 34"/>
          <p:cNvCxnSpPr>
            <a:cxnSpLocks noChangeShapeType="1"/>
          </p:cNvCxnSpPr>
          <p:nvPr/>
        </p:nvCxnSpPr>
        <p:spPr bwMode="auto">
          <a:xfrm rot="5400000">
            <a:off x="3035301" y="5680075"/>
            <a:ext cx="214312" cy="158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arrow" w="med" len="med"/>
          </a:ln>
        </p:spPr>
      </p:cxnSp>
      <p:cxnSp>
        <p:nvCxnSpPr>
          <p:cNvPr id="11304" name="Прямая со стрелкой 36"/>
          <p:cNvCxnSpPr>
            <a:cxnSpLocks noChangeShapeType="1"/>
          </p:cNvCxnSpPr>
          <p:nvPr/>
        </p:nvCxnSpPr>
        <p:spPr bwMode="auto">
          <a:xfrm rot="5400000">
            <a:off x="6573841" y="4927621"/>
            <a:ext cx="427047" cy="1574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arrow" w="med" len="med"/>
          </a:ln>
        </p:spPr>
      </p:cxnSp>
      <p:graphicFrame>
        <p:nvGraphicFramePr>
          <p:cNvPr id="38" name="Таблица 37"/>
          <p:cNvGraphicFramePr>
            <a:graphicFrameLocks noGrp="1"/>
          </p:cNvGraphicFramePr>
          <p:nvPr/>
        </p:nvGraphicFramePr>
        <p:xfrm>
          <a:off x="5643571" y="5429264"/>
          <a:ext cx="2500329" cy="1071558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500329"/>
              </a:tblGrid>
              <a:tr h="1071558">
                <a:tc>
                  <a:txBody>
                    <a:bodyPr/>
                    <a:lstStyle/>
                    <a:p>
                      <a:pPr algn="ctr"/>
                      <a:r>
                        <a:rPr lang="tt-RU" sz="4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   –    ;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9" name="Таблица 38"/>
          <p:cNvGraphicFramePr>
            <a:graphicFrameLocks noGrp="1"/>
          </p:cNvGraphicFramePr>
          <p:nvPr/>
        </p:nvGraphicFramePr>
        <p:xfrm>
          <a:off x="2357438" y="5857875"/>
          <a:ext cx="1785950" cy="70104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785950"/>
              </a:tblGrid>
              <a:tr h="571504">
                <a:tc>
                  <a:txBody>
                    <a:bodyPr/>
                    <a:lstStyle/>
                    <a:p>
                      <a:pPr algn="ctr"/>
                      <a:r>
                        <a:rPr lang="tt-RU" sz="4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96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5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132856"/>
            <a:ext cx="8382000" cy="2573012"/>
          </a:xfrm>
        </p:spPr>
        <p:txBody>
          <a:bodyPr/>
          <a:lstStyle/>
          <a:p>
            <a:pPr>
              <a:buNone/>
            </a:pPr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Дәреснең максаты – </a:t>
            </a:r>
            <a:r>
              <a:rPr lang="tt-RU" sz="4400" b="1" i="1" dirty="0" smtClean="0"/>
              <a:t>кабатлау дәресе</a:t>
            </a:r>
            <a:r>
              <a:rPr lang="tt-RU" sz="4400" b="1" dirty="0" smtClean="0"/>
              <a:t> , </a:t>
            </a:r>
            <a:r>
              <a:rPr lang="tt-RU" sz="4400" b="1" i="1" dirty="0" smtClean="0"/>
              <a:t>ягъни белемнәрне системага салу </a:t>
            </a:r>
            <a:r>
              <a:rPr lang="tt-RU" sz="4400" b="1" i="1" dirty="0" smtClean="0"/>
              <a:t>дәресе</a:t>
            </a:r>
            <a:endParaRPr lang="ru-RU" sz="4400" i="1" dirty="0" smtClean="0">
              <a:solidFill>
                <a:srgbClr val="D2430A"/>
              </a:solidFill>
            </a:endParaRPr>
          </a:p>
          <a:p>
            <a:pPr>
              <a:buNone/>
            </a:pP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2049792"/>
          </a:xfrm>
        </p:spPr>
        <p:txBody>
          <a:bodyPr/>
          <a:lstStyle/>
          <a:p>
            <a:r>
              <a:rPr lang="ru-RU" altLang="ru-RU" sz="3600" b="1" u="sng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Бирем 1</a:t>
            </a:r>
            <a:r>
              <a:rPr lang="ru-RU" altLang="ru-RU" sz="36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tt-RU" sz="36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tt-RU" sz="32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Бирелгән сүзләрне ия итеп, теркәгечсез тезмә кушма җөмлә </a:t>
            </a:r>
            <a:r>
              <a:rPr lang="tt-RU" sz="32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ләр төзегез </a:t>
            </a:r>
            <a:r>
              <a:rPr lang="tt-RU" sz="32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( иягә тартым кушымчалары өстәргә мөмкин).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643051"/>
            <a:ext cx="8319868" cy="3262432"/>
          </a:xfrm>
        </p:spPr>
        <p:txBody>
          <a:bodyPr/>
          <a:lstStyle/>
          <a:p>
            <a:pPr>
              <a:buNone/>
            </a:pPr>
            <a:endParaRPr lang="tt-RU" sz="4000" b="1" i="1" dirty="0" smtClean="0"/>
          </a:p>
          <a:p>
            <a:pPr>
              <a:buNone/>
            </a:pPr>
            <a:r>
              <a:rPr lang="tt-RU" sz="4000" b="1" i="1" dirty="0" smtClean="0"/>
              <a:t>1. Ноябрь ае. Әниләр бәйрәме.</a:t>
            </a:r>
          </a:p>
          <a:p>
            <a:pPr>
              <a:buNone/>
            </a:pPr>
            <a:r>
              <a:rPr lang="tt-RU" sz="4000" b="1" i="1" dirty="0" smtClean="0"/>
              <a:t>2. Әниләр. Мәхәббәт</a:t>
            </a:r>
            <a:r>
              <a:rPr lang="en-US" sz="4000" b="1" i="1" dirty="0" smtClean="0"/>
              <a:t> </a:t>
            </a:r>
            <a:r>
              <a:rPr lang="ru-RU" sz="4000" b="1" i="1" dirty="0" smtClean="0"/>
              <a:t>нурлары</a:t>
            </a:r>
            <a:r>
              <a:rPr lang="tt-RU" sz="4000" b="1" i="1" dirty="0" smtClean="0"/>
              <a:t>.</a:t>
            </a:r>
          </a:p>
          <a:p>
            <a:pPr>
              <a:buNone/>
            </a:pPr>
            <a:r>
              <a:rPr lang="tt-RU" sz="4000" b="1" i="1" dirty="0" smtClean="0"/>
              <a:t>3. Якын кешеләр. Әни.</a:t>
            </a:r>
          </a:p>
          <a:p>
            <a:pPr>
              <a:buNone/>
            </a:pPr>
            <a:r>
              <a:rPr lang="tt-RU" sz="4000" b="1" i="1" dirty="0" smtClean="0"/>
              <a:t>4. Тырышу. Нәтиҗәсе</a:t>
            </a:r>
            <a:endParaRPr lang="ru-RU" altLang="ru-RU" sz="4000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2520690"/>
          </a:xfrm>
        </p:spPr>
        <p:txBody>
          <a:bodyPr/>
          <a:lstStyle/>
          <a:p>
            <a:r>
              <a:rPr lang="ru-RU" altLang="ru-RU" sz="3600" b="1" u="sng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Бирем 2.</a:t>
            </a:r>
            <a:r>
              <a:rPr lang="tt-RU" sz="5400" u="sng" dirty="0" smtClean="0"/>
              <a:t> </a:t>
            </a:r>
            <a:r>
              <a:rPr lang="tt-RU" sz="32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Тезүче теркәгечләр кулланып, бирелгән җөмләләрдән  кушма  җөмләләр ясагыз</a:t>
            </a:r>
            <a:r>
              <a:rPr lang="tt-RU" sz="3200" dirty="0" smtClean="0">
                <a:solidFill>
                  <a:srgbClr val="003300"/>
                </a:solidFill>
              </a:rPr>
              <a:t>.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285860"/>
            <a:ext cx="8319868" cy="5133882"/>
          </a:xfrm>
        </p:spPr>
        <p:txBody>
          <a:bodyPr/>
          <a:lstStyle/>
          <a:p>
            <a:pPr>
              <a:buNone/>
            </a:pPr>
            <a:endParaRPr lang="tt-RU" sz="4000" b="1" i="1" dirty="0" smtClean="0"/>
          </a:p>
          <a:p>
            <a:pPr algn="just">
              <a:buNone/>
            </a:pPr>
            <a:r>
              <a:rPr lang="tt-RU" sz="2800" b="1" i="1" dirty="0" smtClean="0">
                <a:latin typeface="Times New Roman" pitchFamily="18" charset="0"/>
                <a:cs typeface="Times New Roman" pitchFamily="18" charset="0"/>
              </a:rPr>
              <a:t>1. Көн матурланды. Кошлар сайрый башлады</a:t>
            </a:r>
          </a:p>
          <a:p>
            <a:pPr algn="just">
              <a:buNone/>
            </a:pPr>
            <a:r>
              <a:rPr lang="tt-RU" sz="2800" i="1" dirty="0" smtClean="0">
                <a:latin typeface="Times New Roman" pitchFamily="18" charset="0"/>
                <a:cs typeface="Times New Roman" pitchFamily="18" charset="0"/>
              </a:rPr>
              <a:t>     Көн матурланды, </a:t>
            </a:r>
            <a:r>
              <a:rPr lang="tt-RU" sz="2800" b="1" i="1" dirty="0" smtClean="0">
                <a:latin typeface="Times New Roman" pitchFamily="18" charset="0"/>
                <a:cs typeface="Times New Roman" pitchFamily="18" charset="0"/>
              </a:rPr>
              <a:t>һәм</a:t>
            </a:r>
            <a:r>
              <a:rPr lang="tt-RU" sz="2800" i="1" dirty="0" smtClean="0">
                <a:latin typeface="Times New Roman" pitchFamily="18" charset="0"/>
                <a:cs typeface="Times New Roman" pitchFamily="18" charset="0"/>
              </a:rPr>
              <a:t> кошлар сайрый башлады. Көн матурланды </a:t>
            </a:r>
            <a:r>
              <a:rPr lang="tt-RU" sz="2800" b="1" i="1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tt-RU" sz="2800" i="1" dirty="0" smtClean="0">
                <a:latin typeface="Times New Roman" pitchFamily="18" charset="0"/>
                <a:cs typeface="Times New Roman" pitchFamily="18" charset="0"/>
              </a:rPr>
              <a:t>, кошлар сайрый башлады. Көн </a:t>
            </a:r>
            <a:r>
              <a:rPr lang="tt-RU" sz="2800" b="1" i="1" dirty="0" smtClean="0">
                <a:latin typeface="Times New Roman" pitchFamily="18" charset="0"/>
                <a:cs typeface="Times New Roman" pitchFamily="18" charset="0"/>
              </a:rPr>
              <a:t>дә</a:t>
            </a:r>
            <a:r>
              <a:rPr lang="tt-RU" sz="2800" i="1" dirty="0" smtClean="0">
                <a:latin typeface="Times New Roman" pitchFamily="18" charset="0"/>
                <a:cs typeface="Times New Roman" pitchFamily="18" charset="0"/>
              </a:rPr>
              <a:t> матурланды, кошлар </a:t>
            </a:r>
            <a:r>
              <a:rPr lang="tt-RU" sz="2800" b="1" i="1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tt-RU" sz="2800" i="1" dirty="0" smtClean="0">
                <a:latin typeface="Times New Roman" pitchFamily="18" charset="0"/>
                <a:cs typeface="Times New Roman" pitchFamily="18" charset="0"/>
              </a:rPr>
              <a:t> сайрый башлады. </a:t>
            </a:r>
            <a:r>
              <a:rPr lang="tt-RU" sz="2800" b="1" i="1" dirty="0" smtClean="0">
                <a:latin typeface="Times New Roman" pitchFamily="18" charset="0"/>
                <a:cs typeface="Times New Roman" pitchFamily="18" charset="0"/>
              </a:rPr>
              <a:t>Ни</a:t>
            </a:r>
            <a:r>
              <a:rPr lang="tt-RU" sz="2800" i="1" dirty="0" smtClean="0">
                <a:latin typeface="Times New Roman" pitchFamily="18" charset="0"/>
                <a:cs typeface="Times New Roman" pitchFamily="18" charset="0"/>
              </a:rPr>
              <a:t> көннәр матурланмый, </a:t>
            </a:r>
            <a:r>
              <a:rPr lang="tt-RU" sz="2800" b="1" i="1" dirty="0" smtClean="0">
                <a:latin typeface="Times New Roman" pitchFamily="18" charset="0"/>
                <a:cs typeface="Times New Roman" pitchFamily="18" charset="0"/>
              </a:rPr>
              <a:t>ни</a:t>
            </a:r>
            <a:r>
              <a:rPr lang="tt-RU" sz="2800" i="1" dirty="0" smtClean="0">
                <a:latin typeface="Times New Roman" pitchFamily="18" charset="0"/>
                <a:cs typeface="Times New Roman" pitchFamily="18" charset="0"/>
              </a:rPr>
              <a:t> кошлар сайрамый</a:t>
            </a:r>
            <a:endParaRPr lang="tt-RU" sz="28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tt-RU" sz="2800" b="1" i="1" dirty="0" smtClean="0">
                <a:latin typeface="Times New Roman" pitchFamily="18" charset="0"/>
                <a:cs typeface="Times New Roman" pitchFamily="18" charset="0"/>
              </a:rPr>
              <a:t>2. Җил исте. Болытлар таралдылар.</a:t>
            </a:r>
          </a:p>
          <a:p>
            <a:pPr algn="just">
              <a:buNone/>
            </a:pPr>
            <a:r>
              <a:rPr lang="tt-RU" sz="2800" i="1" dirty="0" smtClean="0">
                <a:latin typeface="Times New Roman" pitchFamily="18" charset="0"/>
                <a:cs typeface="Times New Roman" pitchFamily="18" charset="0"/>
              </a:rPr>
              <a:t>     Җил исте, </a:t>
            </a:r>
            <a:r>
              <a:rPr lang="tt-RU" sz="2800" b="1" i="1" dirty="0" smtClean="0">
                <a:latin typeface="Times New Roman" pitchFamily="18" charset="0"/>
                <a:cs typeface="Times New Roman" pitchFamily="18" charset="0"/>
              </a:rPr>
              <a:t>һәм</a:t>
            </a:r>
            <a:r>
              <a:rPr lang="tt-RU" sz="2800" i="1" dirty="0" smtClean="0">
                <a:latin typeface="Times New Roman" pitchFamily="18" charset="0"/>
                <a:cs typeface="Times New Roman" pitchFamily="18" charset="0"/>
              </a:rPr>
              <a:t> болытлар таралдылар. Җил исте </a:t>
            </a:r>
            <a:r>
              <a:rPr lang="tt-RU" sz="2800" b="1" i="1" dirty="0" smtClean="0">
                <a:latin typeface="Times New Roman" pitchFamily="18" charset="0"/>
                <a:cs typeface="Times New Roman" pitchFamily="18" charset="0"/>
              </a:rPr>
              <a:t>дә</a:t>
            </a:r>
            <a:r>
              <a:rPr lang="tt-RU" sz="2800" i="1" dirty="0" smtClean="0">
                <a:latin typeface="Times New Roman" pitchFamily="18" charset="0"/>
                <a:cs typeface="Times New Roman" pitchFamily="18" charset="0"/>
              </a:rPr>
              <a:t>, болытлар таралдылар. Җил </a:t>
            </a:r>
            <a:r>
              <a:rPr lang="tt-RU" sz="2800" b="1" i="1" dirty="0" smtClean="0">
                <a:latin typeface="Times New Roman" pitchFamily="18" charset="0"/>
                <a:cs typeface="Times New Roman" pitchFamily="18" charset="0"/>
              </a:rPr>
              <a:t>дә</a:t>
            </a:r>
            <a:r>
              <a:rPr lang="tt-RU" sz="2800" i="1" dirty="0" smtClean="0">
                <a:latin typeface="Times New Roman" pitchFamily="18" charset="0"/>
                <a:cs typeface="Times New Roman" pitchFamily="18" charset="0"/>
              </a:rPr>
              <a:t> исте, болытлар </a:t>
            </a:r>
            <a:r>
              <a:rPr lang="tt-RU" sz="2800" b="1" i="1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tt-RU" sz="2800" i="1" dirty="0" smtClean="0">
                <a:latin typeface="Times New Roman" pitchFamily="18" charset="0"/>
                <a:cs typeface="Times New Roman" pitchFamily="18" charset="0"/>
              </a:rPr>
              <a:t> таралдылар. </a:t>
            </a:r>
            <a:r>
              <a:rPr lang="tt-RU" sz="2800" b="1" i="1" dirty="0" smtClean="0">
                <a:latin typeface="Times New Roman" pitchFamily="18" charset="0"/>
                <a:cs typeface="Times New Roman" pitchFamily="18" charset="0"/>
              </a:rPr>
              <a:t>Ни</a:t>
            </a:r>
            <a:r>
              <a:rPr lang="tt-RU" sz="2800" i="1" dirty="0" smtClean="0">
                <a:latin typeface="Times New Roman" pitchFamily="18" charset="0"/>
                <a:cs typeface="Times New Roman" pitchFamily="18" charset="0"/>
              </a:rPr>
              <a:t> җил исми, </a:t>
            </a:r>
            <a:r>
              <a:rPr lang="tt-RU" sz="2800" b="1" i="1" dirty="0" smtClean="0">
                <a:latin typeface="Times New Roman" pitchFamily="18" charset="0"/>
                <a:cs typeface="Times New Roman" pitchFamily="18" charset="0"/>
              </a:rPr>
              <a:t>ни </a:t>
            </a:r>
            <a:r>
              <a:rPr lang="tt-RU" sz="2800" i="1" dirty="0" smtClean="0">
                <a:latin typeface="Times New Roman" pitchFamily="18" charset="0"/>
                <a:cs typeface="Times New Roman" pitchFamily="18" charset="0"/>
              </a:rPr>
              <a:t>болытлар таралмый.</a:t>
            </a:r>
            <a:endParaRPr lang="tt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2963888"/>
          </a:xfrm>
        </p:spPr>
        <p:txBody>
          <a:bodyPr/>
          <a:lstStyle/>
          <a:p>
            <a:r>
              <a:rPr lang="ru-RU" altLang="ru-RU" sz="3600" b="1" u="sng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Бирем </a:t>
            </a:r>
            <a:r>
              <a:rPr lang="ru-RU" altLang="ru-RU" sz="3600" b="1" u="sng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altLang="ru-RU" sz="3600" b="1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tt-RU" sz="5400" smtClean="0"/>
              <a:t> </a:t>
            </a:r>
            <a:r>
              <a:rPr lang="tt-RU" sz="3200" smtClean="0">
                <a:latin typeface="Times New Roman" pitchFamily="18" charset="0"/>
                <a:cs typeface="Times New Roman" pitchFamily="18" charset="0"/>
              </a:rPr>
              <a:t>Һәр төркемдә карточкада җөмләләр бирелгән. Тыныш билгеләрен куегыз, аларның куелышын аңлатыгыз</a:t>
            </a:r>
            <a:r>
              <a:rPr lang="tt-RU" sz="280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714488"/>
            <a:ext cx="8319868" cy="4001095"/>
          </a:xfrm>
        </p:spPr>
        <p:txBody>
          <a:bodyPr/>
          <a:lstStyle/>
          <a:p>
            <a:pPr>
              <a:buNone/>
            </a:pPr>
            <a:endParaRPr lang="tt-RU" sz="4000" b="1" i="1" dirty="0" smtClean="0"/>
          </a:p>
          <a:p>
            <a:pPr>
              <a:buNone/>
            </a:pPr>
            <a:r>
              <a:rPr lang="tt-RU" sz="2800" b="1" i="1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tt-RU" sz="2800" dirty="0" smtClean="0">
                <a:latin typeface="Times New Roman" pitchFamily="18" charset="0"/>
                <a:cs typeface="Times New Roman" pitchFamily="18" charset="0"/>
              </a:rPr>
              <a:t>Айдар куакларны аерып сикереп торды һәм чокырга таба чапты</a:t>
            </a:r>
            <a:r>
              <a:rPr lang="tt-RU" sz="28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tt-RU" sz="2800" b="1" i="1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tt-RU" sz="2800" dirty="0" smtClean="0">
                <a:latin typeface="Times New Roman" pitchFamily="18" charset="0"/>
                <a:cs typeface="Times New Roman" pitchFamily="18" charset="0"/>
              </a:rPr>
              <a:t>Һава тәмам аязды бары кояш батышында гына вак-вак болыт кисәкләре күренәләр</a:t>
            </a:r>
            <a:r>
              <a:rPr lang="tt-RU" sz="28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tt-RU" sz="2800" b="1" i="1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tt-RU" sz="2800" dirty="0" smtClean="0">
                <a:latin typeface="Times New Roman" pitchFamily="18" charset="0"/>
                <a:cs typeface="Times New Roman" pitchFamily="18" charset="0"/>
              </a:rPr>
              <a:t>Хезмәтнең тире ачы җимеше татлы. </a:t>
            </a:r>
            <a:endParaRPr lang="tt-RU" sz="28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2800" b="1" i="1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tt-RU" sz="2800" dirty="0" smtClean="0">
                <a:latin typeface="Times New Roman" pitchFamily="18" charset="0"/>
                <a:cs typeface="Times New Roman" pitchFamily="18" charset="0"/>
              </a:rPr>
              <a:t>Бер чыпчык, авызына йон кабып, оясына менеп бара өй кыегында күгәрченнәр гөрләшә нигез туфрагында тавыклар коена.</a:t>
            </a:r>
            <a:endParaRPr lang="ru-RU" altLang="ru-RU" sz="25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вал 5"/>
          <p:cNvSpPr/>
          <p:nvPr/>
        </p:nvSpPr>
        <p:spPr bwMode="auto">
          <a:xfrm>
            <a:off x="1500166" y="5000636"/>
            <a:ext cx="214314" cy="285752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 smtClean="0">
              <a:solidFill>
                <a:schemeClr val="tx1"/>
              </a:solidFill>
              <a:latin typeface="Trebuchet MS" pitchFamily="34" charset="0"/>
            </a:endParaRPr>
          </a:p>
        </p:txBody>
      </p:sp>
      <p:sp>
        <p:nvSpPr>
          <p:cNvPr id="7" name="Овал 6"/>
          <p:cNvSpPr/>
          <p:nvPr/>
        </p:nvSpPr>
        <p:spPr bwMode="auto">
          <a:xfrm>
            <a:off x="7072330" y="5000636"/>
            <a:ext cx="214314" cy="285752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 smtClean="0">
              <a:solidFill>
                <a:schemeClr val="tx1"/>
              </a:solidFill>
              <a:latin typeface="Trebuchet MS" pitchFamily="34" charset="0"/>
            </a:endParaRPr>
          </a:p>
        </p:txBody>
      </p:sp>
      <p:sp>
        <p:nvSpPr>
          <p:cNvPr id="5" name="Овал 4"/>
          <p:cNvSpPr/>
          <p:nvPr/>
        </p:nvSpPr>
        <p:spPr bwMode="auto">
          <a:xfrm>
            <a:off x="3786182" y="4071942"/>
            <a:ext cx="357190" cy="285752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 smtClean="0">
              <a:solidFill>
                <a:schemeClr val="tx1"/>
              </a:solidFill>
              <a:latin typeface="Trebuchet MS" pitchFamily="34" charset="0"/>
            </a:endParaRPr>
          </a:p>
        </p:txBody>
      </p:sp>
      <p:sp>
        <p:nvSpPr>
          <p:cNvPr id="4" name="Овал 3"/>
          <p:cNvSpPr/>
          <p:nvPr/>
        </p:nvSpPr>
        <p:spPr bwMode="auto">
          <a:xfrm>
            <a:off x="3428992" y="3357562"/>
            <a:ext cx="285752" cy="285752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 smtClean="0">
              <a:solidFill>
                <a:schemeClr val="tx1"/>
              </a:solidFill>
              <a:latin typeface="Trebuchet MS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2963888"/>
          </a:xfrm>
        </p:spPr>
        <p:txBody>
          <a:bodyPr/>
          <a:lstStyle/>
          <a:p>
            <a:r>
              <a:rPr lang="ru-RU" altLang="ru-RU" sz="3600" b="1" u="sng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Бирем 3</a:t>
            </a:r>
            <a:r>
              <a:rPr lang="ru-RU" altLang="ru-RU" sz="36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tt-RU" sz="5400" dirty="0" smtClean="0">
                <a:solidFill>
                  <a:srgbClr val="003300"/>
                </a:solidFill>
              </a:rPr>
              <a:t> </a:t>
            </a:r>
            <a:r>
              <a:rPr lang="tt-RU" sz="32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Һәр төркемгә карточкада җөмләләр бирелгән. Тыныш билгеләрен куегыз, аларның куелышын  аңлатыгыз</a:t>
            </a:r>
            <a:r>
              <a:rPr lang="tt-RU" sz="2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714488"/>
            <a:ext cx="8319868" cy="4001095"/>
          </a:xfrm>
        </p:spPr>
        <p:txBody>
          <a:bodyPr/>
          <a:lstStyle/>
          <a:p>
            <a:pPr>
              <a:buNone/>
            </a:pPr>
            <a:endParaRPr lang="tt-RU" sz="4000" b="1" i="1" dirty="0" smtClean="0"/>
          </a:p>
          <a:p>
            <a:pPr>
              <a:buNone/>
            </a:pPr>
            <a:r>
              <a:rPr lang="tt-RU" sz="2800" b="1" i="1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tt-RU" sz="2800" dirty="0" smtClean="0">
                <a:latin typeface="Times New Roman" pitchFamily="18" charset="0"/>
                <a:cs typeface="Times New Roman" pitchFamily="18" charset="0"/>
              </a:rPr>
              <a:t>Айдар куакларны аерып сикереп торды һәм чокырга таба чапты</a:t>
            </a:r>
            <a:r>
              <a:rPr lang="tt-RU" sz="28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tt-RU" sz="2800" b="1" i="1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tt-RU" sz="2800" dirty="0" smtClean="0">
                <a:latin typeface="Times New Roman" pitchFamily="18" charset="0"/>
                <a:cs typeface="Times New Roman" pitchFamily="18" charset="0"/>
              </a:rPr>
              <a:t>Һава тәмам аязды </a:t>
            </a:r>
            <a:r>
              <a:rPr lang="tt-RU" sz="28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tt-RU" sz="2800" dirty="0" smtClean="0">
                <a:latin typeface="Times New Roman" pitchFamily="18" charset="0"/>
                <a:cs typeface="Times New Roman" pitchFamily="18" charset="0"/>
              </a:rPr>
              <a:t>бары кояш батышында гына вак-вак болыт кисәкләре күренәләр</a:t>
            </a:r>
            <a:r>
              <a:rPr lang="tt-RU" sz="28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tt-RU" sz="2800" b="1" i="1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tt-RU" sz="2800" dirty="0" smtClean="0">
                <a:latin typeface="Times New Roman" pitchFamily="18" charset="0"/>
                <a:cs typeface="Times New Roman" pitchFamily="18" charset="0"/>
              </a:rPr>
              <a:t>Хезмәтнең тире ачы </a:t>
            </a:r>
            <a:r>
              <a:rPr lang="tt-RU" sz="2800" b="1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tt-RU" sz="2800" dirty="0" smtClean="0">
                <a:latin typeface="Times New Roman" pitchFamily="18" charset="0"/>
                <a:cs typeface="Times New Roman" pitchFamily="18" charset="0"/>
              </a:rPr>
              <a:t> җимеше татлы</a:t>
            </a:r>
            <a:r>
              <a:rPr lang="tt-RU" sz="28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tt-RU" sz="2800" b="1" i="1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tt-RU" sz="2800" dirty="0" smtClean="0">
                <a:latin typeface="Times New Roman" pitchFamily="18" charset="0"/>
                <a:cs typeface="Times New Roman" pitchFamily="18" charset="0"/>
              </a:rPr>
              <a:t>Бер чыпчык, авызына йон кабып, оясына менеп бара </a:t>
            </a:r>
            <a:r>
              <a:rPr lang="tt-RU" sz="2800" b="1" dirty="0" smtClean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tt-RU" sz="2800" dirty="0" smtClean="0">
                <a:latin typeface="Times New Roman" pitchFamily="18" charset="0"/>
                <a:cs typeface="Times New Roman" pitchFamily="18" charset="0"/>
              </a:rPr>
              <a:t> өй кыегында күгәрченнәр гөрләшә </a:t>
            </a:r>
            <a:r>
              <a:rPr lang="tt-RU" sz="2800" b="1" dirty="0" smtClean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tt-RU" sz="2800" dirty="0" smtClean="0">
                <a:latin typeface="Times New Roman" pitchFamily="18" charset="0"/>
                <a:cs typeface="Times New Roman" pitchFamily="18" charset="0"/>
              </a:rPr>
              <a:t> нигез туфрагында тавыклар коена.</a:t>
            </a:r>
            <a:endParaRPr lang="ru-RU" altLang="ru-RU" sz="25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142984"/>
            <a:ext cx="8501122" cy="5213735"/>
          </a:xfrm>
        </p:spPr>
        <p:txBody>
          <a:bodyPr/>
          <a:lstStyle/>
          <a:p>
            <a:pPr algn="just">
              <a:buNone/>
            </a:pPr>
            <a:r>
              <a:rPr lang="tt-RU" altLang="ru-RU" sz="2200" dirty="0" smtClean="0">
                <a:latin typeface="Times New Roman" pitchFamily="18" charset="0"/>
                <a:cs typeface="Times New Roman" pitchFamily="18" charset="0"/>
              </a:rPr>
              <a:t>           Сабыйның сулышы салмаклана, һәм керфекләре йомыла башлый. Аны инде йокы баскан, ләкин ул әледән-әле күз кабакларын күтәреп куя... Кисәк ул нәрсәдәндер сискәнеп китте, күзләре зур булып ачылды да, иреннәре турсайды. Бөдрә башын мендәрдән күтәрә төшеп, нәни кулларын әнисенә сузды.</a:t>
            </a:r>
          </a:p>
          <a:p>
            <a:pPr algn="just">
              <a:buNone/>
            </a:pPr>
            <a:r>
              <a:rPr lang="tt-RU" altLang="ru-RU" sz="2200" dirty="0" smtClean="0">
                <a:latin typeface="Times New Roman" pitchFamily="18" charset="0"/>
                <a:cs typeface="Times New Roman" pitchFamily="18" charset="0"/>
              </a:rPr>
              <a:t>           Зәйтүнә аны кочагына алды һәм, аркасын терәп, караватка утырды.</a:t>
            </a:r>
          </a:p>
          <a:p>
            <a:pPr algn="just">
              <a:buNone/>
            </a:pPr>
            <a:r>
              <a:rPr lang="tt-RU" altLang="ru-RU" sz="2200" dirty="0" smtClean="0">
                <a:latin typeface="Times New Roman" pitchFamily="18" charset="0"/>
                <a:cs typeface="Times New Roman" pitchFamily="18" charset="0"/>
              </a:rPr>
              <a:t>        –  Курыкма, бәбием. Әниең яныңда чакта бернәрсәдән дә курыкма!</a:t>
            </a:r>
          </a:p>
          <a:p>
            <a:pPr algn="just">
              <a:buNone/>
            </a:pPr>
            <a:r>
              <a:rPr lang="tt-RU" altLang="ru-RU" sz="2200" dirty="0" smtClean="0">
                <a:latin typeface="Times New Roman" pitchFamily="18" charset="0"/>
                <a:cs typeface="Times New Roman" pitchFamily="18" charset="0"/>
              </a:rPr>
              <a:t>           Сабый, җылы йомгак булып, аның кочагына сыенды.</a:t>
            </a:r>
          </a:p>
          <a:p>
            <a:pPr algn="just">
              <a:buNone/>
            </a:pPr>
            <a:r>
              <a:rPr lang="tt-RU" altLang="ru-RU" sz="2200" dirty="0" smtClean="0">
                <a:latin typeface="Times New Roman" pitchFamily="18" charset="0"/>
                <a:cs typeface="Times New Roman" pitchFamily="18" charset="0"/>
              </a:rPr>
              <a:t>           Тышта җил тынып калган, чалт аяз күк йөзенә эре йолдызлар сибелгән, ә урам баганаларындагы утлар турында җемелдәп сыкы коела иде.  Тын иде төн, тантаналы, мәһабәт һәм кодрәтле иде. Җемелдәгән йолдызлар, каядыр ашкынган кометалар арасында Җир шары үзенең мәңгелек юлын дәвам итә.</a:t>
            </a:r>
          </a:p>
          <a:p>
            <a:pPr algn="just">
              <a:buNone/>
            </a:pPr>
            <a:r>
              <a:rPr lang="tt-RU" altLang="ru-RU" sz="2200" dirty="0" smtClean="0">
                <a:latin typeface="Times New Roman" pitchFamily="18" charset="0"/>
                <a:cs typeface="Times New Roman" pitchFamily="18" charset="0"/>
              </a:rPr>
              <a:t>            Тынлык шартлап ярылды  –  тышкы ишек ачылып ябылды.</a:t>
            </a:r>
            <a:endParaRPr lang="ru-RU" alt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912796"/>
          </a:xfrm>
        </p:spPr>
        <p:txBody>
          <a:bodyPr/>
          <a:lstStyle/>
          <a:p>
            <a:r>
              <a:rPr lang="ru-RU" altLang="ru-RU" sz="3600" b="1" u="sng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Бирем 3</a:t>
            </a:r>
            <a:r>
              <a:rPr lang="ru-RU" altLang="ru-RU" sz="36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tt-RU" sz="5400" dirty="0" smtClean="0">
                <a:solidFill>
                  <a:srgbClr val="003300"/>
                </a:solidFill>
              </a:rPr>
              <a:t> </a:t>
            </a:r>
            <a:r>
              <a:rPr lang="tt-RU" sz="32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51нче күнегү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142984"/>
            <a:ext cx="8501122" cy="5650778"/>
          </a:xfrm>
        </p:spPr>
        <p:txBody>
          <a:bodyPr/>
          <a:lstStyle/>
          <a:p>
            <a:r>
              <a:rPr lang="tt-RU" alt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sz="2400" dirty="0" smtClean="0">
                <a:latin typeface="Times New Roman" pitchFamily="18" charset="0"/>
                <a:cs typeface="Times New Roman" pitchFamily="18" charset="0"/>
              </a:rPr>
              <a:t>Җөмләнең кушма икәнлеге әйтелә, андагы гади җөмләләр аерып күрсәтелә.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2400" dirty="0" smtClean="0">
                <a:latin typeface="Times New Roman" pitchFamily="18" charset="0"/>
                <a:cs typeface="Times New Roman" pitchFamily="18" charset="0"/>
              </a:rPr>
              <a:t>Гади җөмләләрнең  үзара тезү юлы белән бәйләнүе әйтелә, бәйләүче чаралар күрсәтелә.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2400" dirty="0" smtClean="0">
                <a:latin typeface="Times New Roman" pitchFamily="18" charset="0"/>
                <a:cs typeface="Times New Roman" pitchFamily="18" charset="0"/>
              </a:rPr>
              <a:t>Тыныш билгесенең ни өчен куелуы аңлатыла.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2400" dirty="0" smtClean="0">
                <a:latin typeface="Times New Roman" pitchFamily="18" charset="0"/>
                <a:cs typeface="Times New Roman" pitchFamily="18" charset="0"/>
              </a:rPr>
              <a:t>Җөмләнең схемасы төзелә.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2400" dirty="0" smtClean="0">
                <a:latin typeface="Times New Roman" pitchFamily="18" charset="0"/>
                <a:cs typeface="Times New Roman" pitchFamily="18" charset="0"/>
              </a:rPr>
              <a:t>     Үрнәк: </a:t>
            </a:r>
            <a:r>
              <a:rPr lang="tt-RU" sz="2400" b="1" i="1" dirty="0" smtClean="0">
                <a:latin typeface="Times New Roman" pitchFamily="18" charset="0"/>
                <a:cs typeface="Times New Roman" pitchFamily="18" charset="0"/>
              </a:rPr>
              <a:t>Кояш җылыта, ә җиле салкын.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2400" dirty="0" smtClean="0">
                <a:latin typeface="Times New Roman" pitchFamily="18" charset="0"/>
                <a:cs typeface="Times New Roman" pitchFamily="18" charset="0"/>
              </a:rPr>
              <a:t>Бу теркәгечле тезмә кушма җөмлә. Ул ике җөмләдән тора: беренчесе – кояш җылыта, икенчесе – җиле салкын.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2400" dirty="0" smtClean="0">
                <a:latin typeface="Times New Roman" pitchFamily="18" charset="0"/>
                <a:cs typeface="Times New Roman" pitchFamily="18" charset="0"/>
              </a:rPr>
              <a:t>Гади җөмләләр үзара ә каршы куючы теркәгече ярдәмендә бәйләнгән.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2400" dirty="0" smtClean="0">
                <a:latin typeface="Times New Roman" pitchFamily="18" charset="0"/>
                <a:cs typeface="Times New Roman" pitchFamily="18" charset="0"/>
              </a:rPr>
              <a:t>Теркәгечле тезмә кушма җөмлә эчендәге гади җөмләләр арасына өтер куела.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2400" dirty="0" smtClean="0">
                <a:latin typeface="Times New Roman" pitchFamily="18" charset="0"/>
                <a:cs typeface="Times New Roman" pitchFamily="18" charset="0"/>
              </a:rPr>
              <a:t>Җөмләнең схемасы: [  ]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tt-RU" sz="2400" dirty="0" smtClean="0">
                <a:latin typeface="Times New Roman" pitchFamily="18" charset="0"/>
                <a:cs typeface="Times New Roman" pitchFamily="18" charset="0"/>
              </a:rPr>
              <a:t>ә[  ].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1828193"/>
          </a:xfrm>
        </p:spPr>
        <p:txBody>
          <a:bodyPr/>
          <a:lstStyle/>
          <a:p>
            <a:pPr algn="ctr"/>
            <a:r>
              <a:rPr lang="tt-RU" sz="3600" b="1" u="sng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Синтаксик анализ үрнәге тәртибе.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928670"/>
            <a:ext cx="8501122" cy="5754292"/>
          </a:xfrm>
        </p:spPr>
        <p:txBody>
          <a:bodyPr/>
          <a:lstStyle/>
          <a:p>
            <a:pPr marL="457200" indent="-457200" algn="just">
              <a:buFontTx/>
              <a:buAutoNum type="arabicPeriod"/>
              <a:defRPr/>
            </a:pPr>
            <a:r>
              <a:rPr lang="tt-RU" alt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altLang="ru-RU" sz="2400" b="1" i="1" dirty="0" smtClean="0">
                <a:latin typeface="Times New Roman" pitchFamily="18" charset="0"/>
                <a:cs typeface="Times New Roman" pitchFamily="18" charset="0"/>
              </a:rPr>
              <a:t>Сабыйның сулышы салмаклана, һәм керфекләре йомыла башлый. </a:t>
            </a:r>
            <a:endParaRPr lang="ru-RU" alt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None/>
              <a:defRPr/>
            </a:pPr>
            <a:r>
              <a:rPr lang="tt-RU" sz="2400" dirty="0" smtClean="0">
                <a:latin typeface="Times New Roman" pitchFamily="18" charset="0"/>
                <a:cs typeface="Times New Roman" pitchFamily="18" charset="0"/>
              </a:rPr>
              <a:t>            Бу теркәгечле тезмә кушма җөмлә. Ул ике җөмләдән тора: беренчесе – </a:t>
            </a:r>
            <a:r>
              <a:rPr lang="tt-RU" altLang="ru-RU" sz="2400" b="1" i="1" dirty="0" smtClean="0">
                <a:latin typeface="Times New Roman" pitchFamily="18" charset="0"/>
                <a:cs typeface="Times New Roman" pitchFamily="18" charset="0"/>
              </a:rPr>
              <a:t>Сабыйның сулышы салмаклана</a:t>
            </a:r>
            <a:r>
              <a:rPr lang="tt-RU" sz="2400" dirty="0" smtClean="0">
                <a:latin typeface="Times New Roman" pitchFamily="18" charset="0"/>
                <a:cs typeface="Times New Roman" pitchFamily="18" charset="0"/>
              </a:rPr>
              <a:t>, икенчесе – </a:t>
            </a:r>
            <a:r>
              <a:rPr lang="tt-RU" altLang="ru-RU" sz="2400" b="1" i="1" dirty="0" smtClean="0">
                <a:latin typeface="Times New Roman" pitchFamily="18" charset="0"/>
                <a:cs typeface="Times New Roman" pitchFamily="18" charset="0"/>
              </a:rPr>
              <a:t>керфекләре йомыла башлый. </a:t>
            </a:r>
            <a:r>
              <a:rPr lang="tt-RU" sz="2400" dirty="0" smtClean="0">
                <a:latin typeface="Times New Roman" pitchFamily="18" charset="0"/>
                <a:cs typeface="Times New Roman" pitchFamily="18" charset="0"/>
              </a:rPr>
              <a:t>Гади җөмләләр үзара </a:t>
            </a:r>
            <a:r>
              <a:rPr lang="tt-RU" sz="2400" i="1" dirty="0" smtClean="0">
                <a:latin typeface="Times New Roman" pitchFamily="18" charset="0"/>
                <a:cs typeface="Times New Roman" pitchFamily="18" charset="0"/>
              </a:rPr>
              <a:t>һәм</a:t>
            </a:r>
            <a:r>
              <a:rPr lang="tt-RU" sz="2400" dirty="0" smtClean="0">
                <a:latin typeface="Times New Roman" pitchFamily="18" charset="0"/>
                <a:cs typeface="Times New Roman" pitchFamily="18" charset="0"/>
              </a:rPr>
              <a:t> җыючы теркәгече ярдәмендә бәйләнгән. Теркәгечле тезмә кушма җөмлә эчендәге гади җөмләләр арасына    өтер куела.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sz="2400" dirty="0" smtClean="0">
                <a:latin typeface="Times New Roman" pitchFamily="18" charset="0"/>
                <a:cs typeface="Times New Roman" pitchFamily="18" charset="0"/>
              </a:rPr>
              <a:t>Җөмләнең схемасы: [  ]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tt-RU" sz="2400" dirty="0" smtClean="0">
                <a:latin typeface="Times New Roman" pitchFamily="18" charset="0"/>
                <a:cs typeface="Times New Roman" pitchFamily="18" charset="0"/>
              </a:rPr>
              <a:t>һәм [  ].</a:t>
            </a:r>
          </a:p>
          <a:p>
            <a:pPr algn="just">
              <a:buNone/>
              <a:defRPr/>
            </a:pPr>
            <a:r>
              <a:rPr lang="tt-RU" sz="2400" dirty="0" smtClean="0">
                <a:latin typeface="Times New Roman" pitchFamily="18" charset="0"/>
                <a:cs typeface="Times New Roman" pitchFamily="18" charset="0"/>
              </a:rPr>
              <a:t> 2. </a:t>
            </a:r>
            <a:r>
              <a:rPr lang="tt-RU" altLang="ru-RU" sz="2400" b="1" i="1" dirty="0" smtClean="0">
                <a:latin typeface="Times New Roman" pitchFamily="18" charset="0"/>
                <a:cs typeface="Times New Roman" pitchFamily="18" charset="0"/>
              </a:rPr>
              <a:t>Аны инде йокы баскан, ләкин ул әледән-әле күз кабакларын күтәреп куя... </a:t>
            </a:r>
          </a:p>
          <a:p>
            <a:pPr algn="just">
              <a:buNone/>
              <a:defRPr/>
            </a:pPr>
            <a:r>
              <a:rPr lang="tt-RU" sz="2400" dirty="0" smtClean="0">
                <a:latin typeface="Times New Roman" pitchFamily="18" charset="0"/>
                <a:cs typeface="Times New Roman" pitchFamily="18" charset="0"/>
              </a:rPr>
              <a:t>          Бу теркәгечле тезмә кушма җөмлә. Ул ике җөмләдән тора: беренчесе – </a:t>
            </a:r>
            <a:r>
              <a:rPr lang="tt-RU" altLang="ru-RU" sz="2400" b="1" i="1" dirty="0" smtClean="0">
                <a:latin typeface="Times New Roman" pitchFamily="18" charset="0"/>
                <a:cs typeface="Times New Roman" pitchFamily="18" charset="0"/>
              </a:rPr>
              <a:t>Аны инде йокы баскан</a:t>
            </a:r>
            <a:r>
              <a:rPr lang="tt-RU" sz="2400" dirty="0" smtClean="0">
                <a:latin typeface="Times New Roman" pitchFamily="18" charset="0"/>
                <a:cs typeface="Times New Roman" pitchFamily="18" charset="0"/>
              </a:rPr>
              <a:t>, икенчесе – </a:t>
            </a:r>
            <a:r>
              <a:rPr lang="tt-RU" altLang="ru-RU" sz="2400" b="1" i="1" dirty="0" smtClean="0">
                <a:latin typeface="Times New Roman" pitchFamily="18" charset="0"/>
                <a:cs typeface="Times New Roman" pitchFamily="18" charset="0"/>
              </a:rPr>
              <a:t>ул әледән-әле күз кабакларын күтәреп куя... </a:t>
            </a:r>
            <a:r>
              <a:rPr lang="tt-RU" sz="2400" dirty="0" smtClean="0">
                <a:latin typeface="Times New Roman" pitchFamily="18" charset="0"/>
                <a:cs typeface="Times New Roman" pitchFamily="18" charset="0"/>
              </a:rPr>
              <a:t>Гади җөмләләр үзара ләкин каршы куючы теркәгече ярдәмендә бәйләнгән.Теркәгечле тезмә кушма җөмлә эчендәге гади җөмләләр арасына    өтер куела.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sz="2400" dirty="0" smtClean="0">
                <a:latin typeface="Times New Roman" pitchFamily="18" charset="0"/>
                <a:cs typeface="Times New Roman" pitchFamily="18" charset="0"/>
              </a:rPr>
              <a:t>Җөмләнең схемасы: [  ]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tt-RU" sz="2400" dirty="0" smtClean="0">
                <a:latin typeface="Times New Roman" pitchFamily="18" charset="0"/>
                <a:cs typeface="Times New Roman" pitchFamily="18" charset="0"/>
              </a:rPr>
              <a:t>ләкин [  ].</a:t>
            </a:r>
            <a:endParaRPr lang="tt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9"/>
            <a:ext cx="8382000" cy="769919"/>
          </a:xfrm>
        </p:spPr>
        <p:txBody>
          <a:bodyPr/>
          <a:lstStyle/>
          <a:p>
            <a:pPr algn="ctr"/>
            <a:r>
              <a:rPr lang="tt-RU" sz="3600" b="1" u="sng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Синтаксик анализ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928670"/>
            <a:ext cx="8501122" cy="332399"/>
          </a:xfrm>
        </p:spPr>
        <p:txBody>
          <a:bodyPr/>
          <a:lstStyle/>
          <a:p>
            <a:pPr marL="457200" indent="-457200" algn="just">
              <a:buFontTx/>
              <a:buAutoNum type="arabicPeriod"/>
              <a:defRPr/>
            </a:pPr>
            <a:endParaRPr lang="tt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9"/>
            <a:ext cx="8382000" cy="3656386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t-RU" sz="3600" b="1" u="sng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tt-RU" sz="3600" b="1" u="sng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tt-RU" sz="3600" b="1" u="sng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tt-RU" sz="3600" b="1" u="sng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tt-RU" sz="3600" b="1" u="sng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tt-RU" sz="3600" b="1" u="sng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tt-RU" sz="3600" b="1" u="sng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tt-RU" sz="3600" b="1" u="sng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tt-RU" sz="3600" b="1" i="1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Яктылык – кояш янында, яхшылык – ана янында.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tt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Максатлар: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1052736"/>
            <a:ext cx="8382000" cy="5184576"/>
          </a:xfrm>
        </p:spPr>
        <p:txBody>
          <a:bodyPr>
            <a:normAutofit fontScale="62500" lnSpcReduction="20000"/>
          </a:bodyPr>
          <a:lstStyle/>
          <a:p>
            <a:pPr algn="just">
              <a:buNone/>
            </a:pPr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Укытучы өчен:</a:t>
            </a:r>
            <a:endParaRPr lang="ru-RU" sz="4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tt-RU" sz="4400" dirty="0" smtClean="0">
                <a:latin typeface="Times New Roman" pitchFamily="18" charset="0"/>
                <a:cs typeface="Times New Roman" pitchFamily="18" charset="0"/>
              </a:rPr>
              <a:t>1. Регулятив: Укытучы ярдәме белән максат куярга, үз эшләрен бәяли белергә өйрәтү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4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sz="4400" dirty="0" smtClean="0">
                <a:latin typeface="Times New Roman" pitchFamily="18" charset="0"/>
                <a:cs typeface="Times New Roman" pitchFamily="18" charset="0"/>
              </a:rPr>
              <a:t>2.Танып белү уку гамәле: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sz="4400" dirty="0" smtClean="0">
                <a:latin typeface="Times New Roman" pitchFamily="18" charset="0"/>
                <a:cs typeface="Times New Roman" pitchFamily="18" charset="0"/>
              </a:rPr>
              <a:t>Аналитик фикерләү сәләтләрен камилләштерү.</a:t>
            </a: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tt-RU" sz="4400" dirty="0" smtClean="0">
                <a:latin typeface="Times New Roman" pitchFamily="18" charset="0"/>
                <a:cs typeface="Times New Roman" pitchFamily="18" charset="0"/>
              </a:rPr>
              <a:t>3.Коммуникатив уку гамәле: Парларда, төркемнәрдә эшли белергә өйрәтү.</a:t>
            </a:r>
            <a:endParaRPr lang="en-US" sz="4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Укучы өчен:</a:t>
            </a:r>
            <a:endParaRPr lang="ru-RU" sz="4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tt-RU" sz="4400" dirty="0" smtClean="0">
                <a:latin typeface="Times New Roman" pitchFamily="18" charset="0"/>
                <a:cs typeface="Times New Roman" pitchFamily="18" charset="0"/>
              </a:rPr>
              <a:t>1. Тезмә кушма җөмлә төшенчәсе өстендә эшне дәвам итү, синтаксик анализ ясау күнекмәләрен камилләштерү,  укучыларның сөйләм телләрен үстерү.</a:t>
            </a: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tt-RU" sz="4400" dirty="0" smtClean="0">
                <a:latin typeface="Times New Roman" pitchFamily="18" charset="0"/>
                <a:cs typeface="Times New Roman" pitchFamily="18" charset="0"/>
              </a:rPr>
              <a:t>2. Татар телен фән буларак өйрәнүгә кызыксыну уяту.</a:t>
            </a:r>
            <a:endParaRPr lang="en-US" sz="4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tt-RU" sz="4400" dirty="0" smtClean="0">
                <a:latin typeface="Times New Roman" pitchFamily="18" charset="0"/>
                <a:cs typeface="Times New Roman" pitchFamily="18" charset="0"/>
              </a:rPr>
              <a:t>3. Әниләргә карата мәхәббәт хисе тәрбияләүне дәвам итү.</a:t>
            </a: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</p:spPr>
        <p:txBody>
          <a:bodyPr/>
          <a:lstStyle/>
          <a:p>
            <a:r>
              <a:rPr lang="tt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Өй эше (электрон көндәлектә)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285860"/>
            <a:ext cx="8382000" cy="4825937"/>
          </a:xfrm>
        </p:spPr>
        <p:txBody>
          <a:bodyPr/>
          <a:lstStyle/>
          <a:p>
            <a:endParaRPr lang="ru-RU" b="1" dirty="0" smtClean="0"/>
          </a:p>
          <a:p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Уку стандарты буенча эш: мисаллар китереп, кагыйдәне кабатларга.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Программа материалын иҗади куллануга эш (ярымиҗади эш): 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54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нче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күнегү.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Әниләргә багышланган котлау кәгазе ясап килергә (үзегез чыгарган шигырь белән яки үзегезгә ошаган берәр шагыйрьнең шигыре белән) 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2214554"/>
            <a:ext cx="8763000" cy="1329595"/>
          </a:xfrm>
        </p:spPr>
        <p:txBody>
          <a:bodyPr/>
          <a:lstStyle/>
          <a:p>
            <a:pPr algn="ctr">
              <a:buNone/>
            </a:pPr>
            <a:r>
              <a:rPr lang="ru-RU" sz="9600" b="1" kern="10" dirty="0" err="1" smtClean="0"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Афәрин!</a:t>
            </a:r>
            <a:endParaRPr lang="ru-RU" sz="9600" b="1" kern="10" dirty="0">
              <a:ln w="9525">
                <a:solidFill>
                  <a:srgbClr val="000000"/>
                </a:solidFill>
                <a:miter lim="800000"/>
                <a:headEnd/>
                <a:tailEnd/>
              </a:ln>
              <a:solidFill>
                <a:srgbClr val="0000FF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714356"/>
            <a:ext cx="8763000" cy="3213187"/>
          </a:xfrm>
        </p:spPr>
        <p:txBody>
          <a:bodyPr/>
          <a:lstStyle/>
          <a:p>
            <a:pPr algn="ctr">
              <a:buNone/>
            </a:pPr>
            <a:r>
              <a:rPr lang="ru-RU" sz="7200" b="1" kern="10" dirty="0" err="1" smtClean="0"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solidFill>
                  <a:srgbClr val="002060"/>
                </a:solidFill>
                <a:latin typeface="Arial"/>
                <a:cs typeface="Arial"/>
              </a:rPr>
              <a:t>Игътибарыгыз</a:t>
            </a:r>
            <a:r>
              <a:rPr lang="ru-RU" sz="7200" b="1" kern="10" dirty="0" smtClean="0"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lang="ru-RU" sz="7200" b="1" kern="10" dirty="0" err="1" smtClean="0"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solidFill>
                  <a:srgbClr val="002060"/>
                </a:solidFill>
                <a:latin typeface="Arial"/>
                <a:cs typeface="Arial"/>
              </a:rPr>
              <a:t>өчен </a:t>
            </a:r>
            <a:r>
              <a:rPr lang="ru-RU" sz="7200" b="1" kern="10" dirty="0" err="1" smtClean="0"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solidFill>
                  <a:srgbClr val="002060"/>
                </a:solidFill>
                <a:latin typeface="Arial"/>
                <a:cs typeface="Arial"/>
              </a:rPr>
              <a:t>рәхмәт!</a:t>
            </a:r>
            <a:endParaRPr lang="ru-RU" sz="7200" b="1" kern="10" dirty="0" smtClean="0">
              <a:ln w="9525">
                <a:solidFill>
                  <a:srgbClr val="000000"/>
                </a:solidFill>
                <a:miter lim="800000"/>
                <a:headEnd/>
                <a:tailEnd/>
              </a:ln>
              <a:solidFill>
                <a:srgbClr val="002060"/>
              </a:solidFill>
              <a:latin typeface="Arial"/>
              <a:cs typeface="Arial"/>
            </a:endParaRPr>
          </a:p>
          <a:p>
            <a:pPr algn="ctr">
              <a:buNone/>
            </a:pPr>
            <a:endParaRPr lang="ru-RU" sz="7200" b="1" kern="10" dirty="0">
              <a:ln w="9525">
                <a:solidFill>
                  <a:srgbClr val="000000"/>
                </a:solidFill>
                <a:miter lim="800000"/>
                <a:headEnd/>
                <a:tailEnd/>
              </a:ln>
              <a:solidFill>
                <a:srgbClr val="002060"/>
              </a:solidFill>
              <a:latin typeface="Arial"/>
              <a:cs typeface="Arial"/>
            </a:endParaRPr>
          </a:p>
        </p:txBody>
      </p:sp>
      <p:pic>
        <p:nvPicPr>
          <p:cNvPr id="4" name="Рисунок 3" descr="смайлик с улыбкой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488" y="3071810"/>
            <a:ext cx="2790825" cy="2695575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майлик грустный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20072" y="2276872"/>
            <a:ext cx="2867025" cy="286702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5" name="Рисунок 4" descr="смайлик с улыбкой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1600" y="2348880"/>
            <a:ext cx="2790825" cy="269557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611560" y="620688"/>
            <a:ext cx="7772400" cy="1829761"/>
          </a:xfrm>
        </p:spPr>
        <p:txBody>
          <a:bodyPr>
            <a:normAutofit/>
          </a:bodyPr>
          <a:lstStyle/>
          <a:p>
            <a:pPr algn="ctr"/>
            <a:r>
              <a:rPr lang="tt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Сезнең кәефегез ничек?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899592" y="5658296"/>
            <a:ext cx="7772400" cy="1199704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1770052"/>
          </a:xfrm>
        </p:spPr>
        <p:txBody>
          <a:bodyPr/>
          <a:lstStyle/>
          <a:p>
            <a:pPr algn="ctr"/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1412776"/>
            <a:ext cx="8763000" cy="4824437"/>
          </a:xfrm>
        </p:spPr>
        <p:txBody>
          <a:bodyPr>
            <a:normAutofit/>
          </a:bodyPr>
          <a:lstStyle/>
          <a:p>
            <a:pPr>
              <a:buNone/>
            </a:pPr>
            <a:endParaRPr lang="tt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tt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b="1" dirty="0" smtClean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Кагыйдәләрне кабатларга.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b="1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48нче күнегү.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b="1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Әни турында инша язып килергә.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59632" y="332656"/>
            <a:ext cx="582242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tt-RU" sz="54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tt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  <a:latin typeface="Times New Roman" pitchFamily="18" charset="0"/>
                <a:cs typeface="Times New Roman" pitchFamily="18" charset="0"/>
              </a:rPr>
              <a:t>Өй эшен тикшерү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2055804"/>
          </a:xfrm>
        </p:spPr>
        <p:txBody>
          <a:bodyPr/>
          <a:lstStyle/>
          <a:p>
            <a:pPr algn="ctr"/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1412776"/>
            <a:ext cx="8763000" cy="4824437"/>
          </a:xfrm>
        </p:spPr>
        <p:txBody>
          <a:bodyPr>
            <a:normAutofit/>
          </a:bodyPr>
          <a:lstStyle/>
          <a:p>
            <a:pPr marL="457200" indent="-457200">
              <a:buFontTx/>
              <a:buAutoNum type="arabicPeriod"/>
            </a:pPr>
            <a:endParaRPr lang="tt-RU" dirty="0" smtClean="0"/>
          </a:p>
          <a:p>
            <a:pPr marL="457200" indent="-457200">
              <a:buFontTx/>
              <a:buAutoNum type="arabicPeriod"/>
            </a:pPr>
            <a:endParaRPr lang="tt-RU" dirty="0" smtClean="0"/>
          </a:p>
          <a:p>
            <a:pPr marL="457200" indent="-457200">
              <a:buFontTx/>
              <a:buAutoNum type="arabicPeriod"/>
            </a:pPr>
            <a:r>
              <a:rPr lang="en-US" dirty="0" smtClean="0"/>
              <a:t>[   ]</a:t>
            </a:r>
            <a:r>
              <a:rPr lang="ru-RU" dirty="0" smtClean="0"/>
              <a:t>; </a:t>
            </a:r>
            <a:r>
              <a:rPr lang="en-US" dirty="0" smtClean="0"/>
              <a:t>[   ]</a:t>
            </a:r>
            <a:r>
              <a:rPr lang="ru-RU" dirty="0" smtClean="0"/>
              <a:t>.</a:t>
            </a:r>
          </a:p>
          <a:p>
            <a:pPr marL="457200" indent="-457200">
              <a:buFontTx/>
              <a:buAutoNum type="arabicPeriod"/>
            </a:pPr>
            <a:r>
              <a:rPr lang="en-US" dirty="0" smtClean="0"/>
              <a:t>[   ]</a:t>
            </a:r>
            <a:r>
              <a:rPr lang="ru-RU" dirty="0" smtClean="0"/>
              <a:t>, </a:t>
            </a:r>
            <a:r>
              <a:rPr lang="en-US" dirty="0" smtClean="0"/>
              <a:t>[   ]</a:t>
            </a:r>
            <a:r>
              <a:rPr lang="ru-RU" dirty="0" smtClean="0"/>
              <a:t>,</a:t>
            </a:r>
            <a:r>
              <a:rPr lang="en-US" dirty="0" smtClean="0"/>
              <a:t> [   ]</a:t>
            </a:r>
            <a:r>
              <a:rPr lang="ru-RU" dirty="0" smtClean="0"/>
              <a:t>, </a:t>
            </a:r>
            <a:r>
              <a:rPr lang="ru-RU" dirty="0" err="1" smtClean="0"/>
              <a:t>ләкин</a:t>
            </a:r>
            <a:r>
              <a:rPr lang="ru-RU" dirty="0" smtClean="0"/>
              <a:t> </a:t>
            </a:r>
            <a:r>
              <a:rPr lang="en-US" dirty="0" smtClean="0"/>
              <a:t>[   ]</a:t>
            </a:r>
            <a:r>
              <a:rPr lang="tt-RU" dirty="0" smtClean="0"/>
              <a:t>,</a:t>
            </a:r>
            <a:r>
              <a:rPr lang="en-US" dirty="0" smtClean="0"/>
              <a:t> [   ]</a:t>
            </a:r>
            <a:r>
              <a:rPr lang="ru-RU" dirty="0" smtClean="0"/>
              <a:t>.</a:t>
            </a:r>
          </a:p>
          <a:p>
            <a:pPr marL="457200" indent="-457200">
              <a:buFontTx/>
              <a:buAutoNum type="arabicPeriod"/>
            </a:pPr>
            <a:r>
              <a:rPr lang="en-US" dirty="0" smtClean="0"/>
              <a:t>[   ]</a:t>
            </a:r>
            <a:r>
              <a:rPr lang="ru-RU" dirty="0" smtClean="0"/>
              <a:t> - </a:t>
            </a:r>
            <a:r>
              <a:rPr lang="en-US" dirty="0" smtClean="0"/>
              <a:t>[   ]</a:t>
            </a:r>
            <a:r>
              <a:rPr lang="ru-RU" dirty="0" smtClean="0"/>
              <a:t>, я</a:t>
            </a:r>
            <a:r>
              <a:rPr lang="en-US" dirty="0" smtClean="0"/>
              <a:t> [   ]</a:t>
            </a:r>
            <a:r>
              <a:rPr lang="ru-RU" dirty="0" smtClean="0"/>
              <a:t> - </a:t>
            </a:r>
            <a:r>
              <a:rPr lang="en-US" dirty="0" smtClean="0"/>
              <a:t>[   ]</a:t>
            </a:r>
            <a:r>
              <a:rPr lang="ru-RU" dirty="0" smtClean="0"/>
              <a:t>.</a:t>
            </a:r>
          </a:p>
          <a:p>
            <a:pPr marL="457200" indent="-457200">
              <a:buFontTx/>
              <a:buAutoNum type="arabicPeriod"/>
            </a:pPr>
            <a:r>
              <a:rPr lang="en-US" dirty="0" smtClean="0"/>
              <a:t>[   ]</a:t>
            </a:r>
            <a:r>
              <a:rPr lang="ru-RU" dirty="0" smtClean="0"/>
              <a:t>, </a:t>
            </a:r>
            <a:r>
              <a:rPr lang="en-US" dirty="0" smtClean="0"/>
              <a:t>[   ] </a:t>
            </a:r>
            <a:r>
              <a:rPr lang="tt-RU" dirty="0" smtClean="0"/>
              <a:t>;</a:t>
            </a:r>
            <a:r>
              <a:rPr lang="en-US" dirty="0" smtClean="0"/>
              <a:t>[   ]</a:t>
            </a:r>
            <a:r>
              <a:rPr lang="ru-RU" dirty="0" smtClean="0"/>
              <a:t>, </a:t>
            </a:r>
            <a:r>
              <a:rPr lang="en-US" dirty="0" smtClean="0"/>
              <a:t>[   ]</a:t>
            </a:r>
            <a:r>
              <a:rPr lang="ru-RU" dirty="0" smtClean="0"/>
              <a:t>.</a:t>
            </a:r>
          </a:p>
          <a:p>
            <a:pPr marL="457200" indent="-457200">
              <a:buFontTx/>
              <a:buAutoNum type="arabicPeriod"/>
            </a:pPr>
            <a:r>
              <a:rPr lang="en-US" dirty="0" smtClean="0"/>
              <a:t>[   ]</a:t>
            </a:r>
            <a:r>
              <a:rPr lang="ru-RU" dirty="0" smtClean="0"/>
              <a:t>; </a:t>
            </a:r>
            <a:r>
              <a:rPr lang="en-US" dirty="0" smtClean="0"/>
              <a:t>[   ]</a:t>
            </a:r>
            <a:r>
              <a:rPr lang="ru-RU" dirty="0" smtClean="0"/>
              <a:t>.</a:t>
            </a:r>
          </a:p>
          <a:p>
            <a:pPr marL="457200" indent="-457200">
              <a:buFontTx/>
              <a:buAutoNum type="arabicPeriod"/>
            </a:pPr>
            <a:r>
              <a:rPr lang="en-US" dirty="0" smtClean="0"/>
              <a:t>[   ]</a:t>
            </a:r>
            <a:r>
              <a:rPr lang="ru-RU" dirty="0" smtClean="0"/>
              <a:t> – </a:t>
            </a:r>
            <a:r>
              <a:rPr lang="en-US" dirty="0" smtClean="0"/>
              <a:t>[   ]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14414" y="428604"/>
            <a:ext cx="607223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tt-RU" sz="5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tt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48нче күнегү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2055804"/>
          </a:xfrm>
        </p:spPr>
        <p:txBody>
          <a:bodyPr/>
          <a:lstStyle/>
          <a:p>
            <a:pPr algn="ctr"/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1412776"/>
            <a:ext cx="8763000" cy="4824437"/>
          </a:xfrm>
        </p:spPr>
        <p:txBody>
          <a:bodyPr>
            <a:normAutofit/>
          </a:bodyPr>
          <a:lstStyle/>
          <a:p>
            <a:pPr marL="457200" indent="-457200">
              <a:buFontTx/>
              <a:buAutoNum type="arabicPeriod"/>
            </a:pPr>
            <a:endParaRPr lang="tt-RU" dirty="0" smtClean="0"/>
          </a:p>
          <a:p>
            <a:pPr marL="457200" indent="-457200">
              <a:buFontTx/>
              <a:buAutoNum type="arabicPeriod"/>
            </a:pPr>
            <a:endParaRPr lang="tt-RU" dirty="0" smtClean="0"/>
          </a:p>
          <a:p>
            <a:pPr algn="ctr">
              <a:buNone/>
            </a:pPr>
            <a:r>
              <a:rPr lang="tt-RU" sz="4000" b="1" dirty="0" smtClean="0"/>
              <a:t>Яктылык – кояш янында,  яхшылык – ана  янында.</a:t>
            </a:r>
            <a:endParaRPr lang="ru-RU" sz="4000" b="1" dirty="0" smtClean="0"/>
          </a:p>
          <a:p>
            <a:pPr>
              <a:buNone/>
            </a:pP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2055804"/>
          </a:xfrm>
        </p:spPr>
        <p:txBody>
          <a:bodyPr/>
          <a:lstStyle/>
          <a:p>
            <a:pPr algn="ctr"/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1412776"/>
            <a:ext cx="8763000" cy="4824437"/>
          </a:xfrm>
        </p:spPr>
        <p:txBody>
          <a:bodyPr>
            <a:normAutofit/>
          </a:bodyPr>
          <a:lstStyle/>
          <a:p>
            <a:pPr marL="457200" indent="-457200">
              <a:buFontTx/>
              <a:buAutoNum type="arabicPeriod"/>
            </a:pPr>
            <a:endParaRPr lang="tt-RU" dirty="0" smtClean="0"/>
          </a:p>
          <a:p>
            <a:pPr marL="457200" indent="-457200">
              <a:buFontTx/>
              <a:buAutoNum type="arabicPeriod"/>
            </a:pPr>
            <a:endParaRPr lang="tt-RU" dirty="0" smtClean="0"/>
          </a:p>
          <a:p>
            <a:pPr marL="457200" indent="-457200">
              <a:buNone/>
            </a:pPr>
            <a:r>
              <a:rPr lang="tt-RU" sz="3000" b="1" u="sng" dirty="0" smtClean="0"/>
              <a:t>Яктылык</a:t>
            </a:r>
            <a:r>
              <a:rPr lang="tt-RU" sz="3000" b="1" dirty="0" smtClean="0"/>
              <a:t> – </a:t>
            </a:r>
            <a:r>
              <a:rPr lang="tt-RU" sz="3000" b="1" u="sng" dirty="0" smtClean="0"/>
              <a:t>кояш янында</a:t>
            </a:r>
            <a:r>
              <a:rPr lang="tt-RU" sz="3000" b="1" dirty="0" smtClean="0"/>
              <a:t>,  </a:t>
            </a:r>
            <a:r>
              <a:rPr lang="tt-RU" sz="3000" b="1" u="sng" dirty="0" smtClean="0"/>
              <a:t>яхшылык</a:t>
            </a:r>
            <a:r>
              <a:rPr lang="tt-RU" sz="3000" b="1" dirty="0" smtClean="0"/>
              <a:t> – </a:t>
            </a:r>
            <a:r>
              <a:rPr lang="tt-RU" sz="3000" b="1" u="sng" dirty="0" smtClean="0"/>
              <a:t>ана  янында</a:t>
            </a:r>
            <a:r>
              <a:rPr lang="tt-RU" sz="3000" b="1" dirty="0" smtClean="0"/>
              <a:t>.</a:t>
            </a:r>
            <a:endParaRPr lang="ru-RU" sz="3000" b="1" dirty="0" smtClean="0"/>
          </a:p>
          <a:p>
            <a:pPr>
              <a:buNone/>
            </a:pP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2214546" y="3000372"/>
            <a:ext cx="2214578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6572264" y="3000372"/>
            <a:ext cx="2214578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1412777"/>
            <a:ext cx="8763000" cy="458799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altLang="ru-RU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tt-RU" b="1" dirty="0" smtClean="0">
                <a:latin typeface="Times New Roman" pitchFamily="18" charset="0"/>
                <a:cs typeface="Times New Roman" pitchFamily="18" charset="0"/>
              </a:rPr>
              <a:t>) Нинди җөмлә кушма җөмлә дип атала?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Берничә гади җөмләдән торган җөмлә кушма җөмлә дип атала.</a:t>
            </a:r>
            <a:endParaRPr lang="ru-RU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tt-RU" b="1" dirty="0" smtClean="0">
                <a:latin typeface="Times New Roman" pitchFamily="18" charset="0"/>
                <a:cs typeface="Times New Roman" pitchFamily="18" charset="0"/>
              </a:rPr>
              <a:t>) Кушма җөмләләрне билгеләү өчен, иң элек кайсы кисәкләрне табарга кирәк?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Иң элек, баш кисәкләрне –ия һәм хәбәрне табарга кирәк</a:t>
            </a:r>
            <a:r>
              <a:rPr lang="tt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tt-RU" b="1" dirty="0" smtClean="0">
                <a:latin typeface="Times New Roman" pitchFamily="18" charset="0"/>
                <a:cs typeface="Times New Roman" pitchFamily="18" charset="0"/>
              </a:rPr>
              <a:t>) Нинди җөмлә тезмә кушма җөмлә дип атала?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tt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Үзара тезү юлы белән бәйләнгән җөмләләрдән торган кушма җөмлә тезмә кушма җөмлә дип атала</a:t>
            </a:r>
            <a:r>
              <a:rPr lang="tt-RU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tt-RU" b="1" dirty="0" smtClean="0">
                <a:latin typeface="Times New Roman" pitchFamily="18" charset="0"/>
                <a:cs typeface="Times New Roman" pitchFamily="18" charset="0"/>
              </a:rPr>
              <a:t>) Бәйләүче чаралардан чыгып, тезмә кушма җөмләләрне, ничә төргә бүләләр?</a:t>
            </a:r>
          </a:p>
          <a:p>
            <a:pPr>
              <a:buNone/>
            </a:pPr>
            <a:r>
              <a:rPr lang="tt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Бәйләүче чаралардан чыгып, тезмә кушма җөмләләрне теркәгечле һәм теркәгечсез тезмә кушма җөмләләргә бүләләр.</a:t>
            </a:r>
          </a:p>
          <a:p>
            <a:pPr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tt-RU" b="1" dirty="0" smtClean="0">
                <a:latin typeface="Times New Roman" pitchFamily="18" charset="0"/>
                <a:cs typeface="Times New Roman" pitchFamily="18" charset="0"/>
              </a:rPr>
              <a:t>) Нинди җөмлә теркәгечле тезмә кушма җөмлә дип атала?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Гади җөмләләре үзара тезүче теркәгечләр ярдәмендә бәйләнгән кушма җөмлә теркәгечле тезмә кушма җөмлә дип атала. 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59632" y="332656"/>
            <a:ext cx="605941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t-RU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  <a:latin typeface="Times New Roman" pitchFamily="18" charset="0"/>
                <a:cs typeface="Times New Roman" pitchFamily="18" charset="0"/>
              </a:rPr>
              <a:t>Блиц-опрос турниры</a:t>
            </a:r>
            <a:endParaRPr lang="ru-RU" sz="4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6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7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3" dur="8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4" dur="8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8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0" dur="8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1" dur="8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8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95536" y="260648"/>
            <a:ext cx="8229600" cy="659735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sz="3400" b="1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tt-RU" sz="3400" b="1" dirty="0" smtClean="0">
                <a:latin typeface="Times New Roman" pitchFamily="18" charset="0"/>
                <a:cs typeface="Times New Roman" pitchFamily="18" charset="0"/>
              </a:rPr>
              <a:t>) Тезүче теркәгечләр нинди төрләргә бүленә? Мисаллар.</a:t>
            </a:r>
          </a:p>
          <a:p>
            <a:pPr>
              <a:buNone/>
            </a:pPr>
            <a:r>
              <a:rPr lang="ru-RU" sz="3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Тезүче теркәгечләр: җыючы</a:t>
            </a:r>
            <a:r>
              <a:rPr lang="tt-RU" sz="3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һәм, да, дә, да-да, ни-ни, янә-янә; каршы куючы      ләкин, ә, әмма, тик, бары, бәлки; бүлүче     я-я, яки, яисә, әллә- әллә, әле-әле.</a:t>
            </a:r>
            <a:endParaRPr lang="ru-RU" sz="34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3400" b="1" dirty="0" smtClean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tt-RU" sz="3400" b="1" dirty="0" smtClean="0">
                <a:latin typeface="Times New Roman" pitchFamily="18" charset="0"/>
                <a:cs typeface="Times New Roman" pitchFamily="18" charset="0"/>
              </a:rPr>
              <a:t>) Нинди җөмлә теркәгечсез тезмә кушма җөмлә дип атала?</a:t>
            </a:r>
            <a:endParaRPr lang="ru-RU" sz="3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34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tt-RU" sz="3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Гади җөмләләрне үзара бәйләүдә теркәгечләр катнашмаса, андый кушма җөмлә теркәгечсез тезмә кушма җөмлә дип атала.  </a:t>
            </a:r>
            <a:endParaRPr lang="ru-RU" sz="34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3400" b="1" dirty="0" smtClean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tt-RU" sz="3400" b="1" dirty="0" smtClean="0">
                <a:latin typeface="Times New Roman" pitchFamily="18" charset="0"/>
                <a:cs typeface="Times New Roman" pitchFamily="18" charset="0"/>
              </a:rPr>
              <a:t>) Теркәгечсез тезмә кушма җөмләдәге гади җөмләләр нинди бәйләүче чаралар ярдәмендә бәйләнә?</a:t>
            </a:r>
            <a:r>
              <a:rPr lang="tt-RU" sz="3400" b="1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3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3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Теркәгечсез тезмә кушма җөмләдәге гади җөмләләр үзара санау һәм каршы кую интонациясе ярдәмендә бәйләнә.  </a:t>
            </a:r>
            <a:endParaRPr lang="ru-RU" sz="34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3400" b="1" dirty="0" smtClean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tt-RU" sz="3400" b="1" dirty="0" smtClean="0">
                <a:latin typeface="Times New Roman" pitchFamily="18" charset="0"/>
                <a:cs typeface="Times New Roman" pitchFamily="18" charset="0"/>
              </a:rPr>
              <a:t>) Теркәгечле тезмә кушма җөмләдәге гади җөмләләр арасына нинди тыныш билгесе куела?    </a:t>
            </a:r>
            <a:endParaRPr lang="ru-RU" sz="3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3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Теркәгечле тезмә кушма җөмләдәге гади җөмләләр арасына өтер куела.</a:t>
            </a:r>
            <a:endParaRPr lang="ru-RU" sz="34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3400" b="1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tt-RU" sz="3400" b="1" dirty="0" smtClean="0">
                <a:latin typeface="Times New Roman" pitchFamily="18" charset="0"/>
                <a:cs typeface="Times New Roman" pitchFamily="18" charset="0"/>
              </a:rPr>
              <a:t>) Теркәгечсез тезмә кушма җөмләдәге гади җөмләләр арасына нинди тыныш билгеләре куела?</a:t>
            </a:r>
            <a:r>
              <a:rPr lang="tt-RU" sz="3400" b="1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3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3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Теркәгечсез тезмә кушма җөмләдәге гади җөмләләр арасына өтер, нокталы өтер, сызык куела.</a:t>
            </a:r>
            <a:endParaRPr lang="ru-RU" sz="34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/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4286248" y="714356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3357554" y="1000108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1714480" y="1214422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6" dur="8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7" dur="8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8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3" dur="8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4" dur="8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8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0" dur="8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1" dur="8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8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theme/theme1.xml><?xml version="1.0" encoding="utf-8"?>
<a:theme xmlns:a="http://schemas.openxmlformats.org/drawingml/2006/main" name="TS010286746">
  <a:themeElements>
    <a:clrScheme name="White - blue accents template template">
      <a:dk1>
        <a:srgbClr val="000000"/>
      </a:dk1>
      <a:lt1>
        <a:srgbClr val="FFFFFF"/>
      </a:lt1>
      <a:dk2>
        <a:srgbClr val="1D4775"/>
      </a:dk2>
      <a:lt2>
        <a:srgbClr val="FEF194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A061C3"/>
      </a:accent6>
      <a:hlink>
        <a:srgbClr val="1D4775"/>
      </a:hlink>
      <a:folHlink>
        <a:srgbClr val="1D477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36" tIns="45718" rIns="91436" bIns="45718" numCol="1" rtlCol="0" anchor="ctr" anchorCtr="0" compatLnSpc="1">
        <a:prstTxWarp prst="textNoShape">
          <a:avLst/>
        </a:prstTxWarp>
      </a:bodyPr>
      <a:lstStyle>
        <a:defPPr algn="ctr" defTabSz="914099" fontAlgn="base">
          <a:spcBef>
            <a:spcPct val="0"/>
          </a:spcBef>
          <a:spcAft>
            <a:spcPct val="0"/>
          </a:spcAft>
          <a:defRPr sz="2300" dirty="0" smtClean="0">
            <a:solidFill>
              <a:schemeClr val="tx1"/>
            </a:solidFill>
            <a:latin typeface="Trebuchet MS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Белый текст и шрифт Courier для слайдов с кодом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FF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109728" tIns="54864" rIns="109728" bIns="54864" numCol="1" rtlCol="0" anchor="ctr" anchorCtr="0" compatLnSpc="1">
        <a:prstTxWarp prst="textNoShape">
          <a:avLst/>
        </a:prstTxWarp>
      </a:bodyPr>
      <a:lstStyle>
        <a:defPPr marL="0" marR="0" indent="0" algn="ctr" defTabSz="10969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80550262-B63B-494B-9216-80B9C429110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TS010286746</Template>
  <TotalTime>368</TotalTime>
  <Words>1168</Words>
  <Application>Microsoft Office PowerPoint</Application>
  <PresentationFormat>Экран (4:3)</PresentationFormat>
  <Paragraphs>132</Paragraphs>
  <Slides>22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22</vt:i4>
      </vt:variant>
    </vt:vector>
  </HeadingPairs>
  <TitlesOfParts>
    <vt:vector size="24" baseType="lpstr">
      <vt:lpstr>TS010286746</vt:lpstr>
      <vt:lpstr>Белый текст и шрифт Courier для слайдов с кодом</vt:lpstr>
      <vt:lpstr>  ТЕМА : Тезмә кушма җөмләләрне кабатлау</vt:lpstr>
      <vt:lpstr>Максатлар: </vt:lpstr>
      <vt:lpstr>Сезнең кәефегез ничек?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Бирем 1.  Бирелгән сүзләрне ия итеп, теркәгечсез тезмә кушма җөмлә ләр төзегез ( иягә тартым кушымчалары өстәргә мөмкин). </vt:lpstr>
      <vt:lpstr>Бирем 2. Тезүче теркәгечләр кулланып, бирелгән җөмләләрдән  кушма  җөмләләр ясагыз.  </vt:lpstr>
      <vt:lpstr>Бирем 3. Һәр төркемдә карточкада җөмләләр бирелгән. Тыныш билгеләрен куегыз, аларның куелышын аңлатыгыз.   </vt:lpstr>
      <vt:lpstr>Бирем 3. Һәр төркемгә карточкада җөмләләр бирелгән. Тыныш билгеләрен куегыз, аларның куелышын  аңлатыгыз.   </vt:lpstr>
      <vt:lpstr>Бирем 3. 51нче күнегү  </vt:lpstr>
      <vt:lpstr>Синтаксик анализ үрнәге тәртибе.  </vt:lpstr>
      <vt:lpstr>Синтаксик анализ  </vt:lpstr>
      <vt:lpstr>    Яктылык – кояш янында, яхшылык – ана янында. </vt:lpstr>
      <vt:lpstr>Өй эше (электрон көндәлектә)</vt:lpstr>
      <vt:lpstr>Слайд 21</vt:lpstr>
      <vt:lpstr>Слайд 22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: Сузык аваз хәрефләре. А хәрефенең ике төрле әйтелеше.</dc:title>
  <dc:creator>User</dc:creator>
  <cp:keywords/>
  <cp:lastModifiedBy>1</cp:lastModifiedBy>
  <cp:revision>29</cp:revision>
  <dcterms:created xsi:type="dcterms:W3CDTF">2012-11-28T18:43:07Z</dcterms:created>
  <dcterms:modified xsi:type="dcterms:W3CDTF">2014-11-23T10:55:45Z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TC102867469990</vt:lpwstr>
  </property>
</Properties>
</file>