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1164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0B6D568-9CCC-41FE-800D-5F12C141F365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8BBD582-144E-4DE0-AE5E-F3932FD0B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6D568-9CCC-41FE-800D-5F12C141F365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BD582-144E-4DE0-AE5E-F3932FD0B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6D568-9CCC-41FE-800D-5F12C141F365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BD582-144E-4DE0-AE5E-F3932FD0B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0B6D568-9CCC-41FE-800D-5F12C141F365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8BBD582-144E-4DE0-AE5E-F3932FD0BC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0B6D568-9CCC-41FE-800D-5F12C141F365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8BBD582-144E-4DE0-AE5E-F3932FD0B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6D568-9CCC-41FE-800D-5F12C141F365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BD582-144E-4DE0-AE5E-F3932FD0BC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6D568-9CCC-41FE-800D-5F12C141F365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BD582-144E-4DE0-AE5E-F3932FD0BC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0B6D568-9CCC-41FE-800D-5F12C141F365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8BBD582-144E-4DE0-AE5E-F3932FD0BC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6D568-9CCC-41FE-800D-5F12C141F365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BD582-144E-4DE0-AE5E-F3932FD0B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0B6D568-9CCC-41FE-800D-5F12C141F365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8BBD582-144E-4DE0-AE5E-F3932FD0BC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0B6D568-9CCC-41FE-800D-5F12C141F365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8BBD582-144E-4DE0-AE5E-F3932FD0BC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0B6D568-9CCC-41FE-800D-5F12C141F365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8BBD582-144E-4DE0-AE5E-F3932FD0B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1500174"/>
            <a:ext cx="7572428" cy="147002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Определенный интеграл.</a:t>
            </a:r>
            <a:br>
              <a:rPr lang="ru-RU" dirty="0" smtClean="0"/>
            </a:br>
            <a:r>
              <a:rPr lang="ru-RU" dirty="0" smtClean="0"/>
              <a:t> Площади криволинейных фигур.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Цели урока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600" dirty="0">
                <a:latin typeface="Times New Roman" pitchFamily="18" charset="0"/>
              </a:rPr>
              <a:t>обобщить знания </a:t>
            </a:r>
            <a:r>
              <a:rPr lang="ru-RU" sz="3600" dirty="0" smtClean="0">
                <a:latin typeface="Times New Roman" pitchFamily="18" charset="0"/>
              </a:rPr>
              <a:t>по </a:t>
            </a:r>
            <a:r>
              <a:rPr lang="ru-RU" sz="3600" dirty="0">
                <a:latin typeface="Times New Roman" pitchFamily="18" charset="0"/>
              </a:rPr>
              <a:t>теме </a:t>
            </a:r>
            <a:r>
              <a:rPr lang="ru-RU" sz="3600" dirty="0" smtClean="0">
                <a:latin typeface="Times New Roman" pitchFamily="18" charset="0"/>
              </a:rPr>
              <a:t>«Определенный </a:t>
            </a:r>
            <a:r>
              <a:rPr lang="ru-RU" sz="3600" dirty="0">
                <a:latin typeface="Times New Roman" pitchFamily="18" charset="0"/>
              </a:rPr>
              <a:t>интеграл, нахождение площадей плоских </a:t>
            </a:r>
            <a:r>
              <a:rPr lang="ru-RU" sz="3600" dirty="0" smtClean="0">
                <a:latin typeface="Times New Roman" pitchFamily="18" charset="0"/>
              </a:rPr>
              <a:t>фигур», </a:t>
            </a:r>
            <a:r>
              <a:rPr lang="ru-RU" sz="3600" dirty="0">
                <a:latin typeface="Times New Roman" pitchFamily="18" charset="0"/>
              </a:rPr>
              <a:t>научиться применять полученные знания </a:t>
            </a:r>
            <a:r>
              <a:rPr lang="ru-RU" sz="3600" dirty="0" smtClean="0">
                <a:latin typeface="Times New Roman" pitchFamily="18" charset="0"/>
              </a:rPr>
              <a:t>в </a:t>
            </a:r>
            <a:r>
              <a:rPr lang="ru-RU" sz="3600" dirty="0">
                <a:latin typeface="Times New Roman" pitchFamily="18" charset="0"/>
              </a:rPr>
              <a:t>процессе решения учебных задач, создания групповых проектов и профессиональной деятельности.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066800"/>
          </a:xfrm>
        </p:spPr>
        <p:txBody>
          <a:bodyPr/>
          <a:lstStyle/>
          <a:p>
            <a:r>
              <a:rPr lang="ru-RU" dirty="0" smtClean="0"/>
              <a:t>Таблица интегралов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028804"/>
            <a:ext cx="8401080" cy="4829196"/>
          </a:xfrm>
        </p:spPr>
        <p:txBody>
          <a:bodyPr/>
          <a:lstStyle/>
          <a:p>
            <a:pPr lvl="0">
              <a:lnSpc>
                <a:spcPct val="115000"/>
              </a:lnSpc>
              <a:buFont typeface="+mj-lt"/>
              <a:buAutoNum type="arabicPeriod"/>
            </a:pPr>
            <a:endParaRPr lang="en-US" dirty="0">
              <a:ea typeface="Times New Roman"/>
              <a:cs typeface="Times New Roman"/>
            </a:endParaRPr>
          </a:p>
          <a:p>
            <a:pPr lvl="0"/>
            <a:endParaRPr lang="en-US" dirty="0"/>
          </a:p>
          <a:p>
            <a:endParaRPr lang="ru-RU" dirty="0"/>
          </a:p>
        </p:txBody>
      </p:sp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3000"/>
          </a:blip>
          <a:srcRect/>
          <a:stretch>
            <a:fillRect/>
          </a:stretch>
        </p:blipFill>
        <p:spPr bwMode="auto">
          <a:xfrm>
            <a:off x="1214414" y="1214422"/>
            <a:ext cx="1813426" cy="857256"/>
          </a:xfrm>
          <a:prstGeom prst="rect">
            <a:avLst/>
          </a:prstGeom>
          <a:noFill/>
        </p:spPr>
      </p:pic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5000"/>
          </a:blip>
          <a:srcRect/>
          <a:stretch>
            <a:fillRect/>
          </a:stretch>
        </p:blipFill>
        <p:spPr bwMode="auto">
          <a:xfrm>
            <a:off x="1142976" y="2071678"/>
            <a:ext cx="2582758" cy="714380"/>
          </a:xfrm>
          <a:prstGeom prst="rect">
            <a:avLst/>
          </a:prstGeom>
          <a:noFill/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3000"/>
          </a:blip>
          <a:srcRect/>
          <a:stretch>
            <a:fillRect/>
          </a:stretch>
        </p:blipFill>
        <p:spPr bwMode="auto">
          <a:xfrm>
            <a:off x="1142975" y="2928934"/>
            <a:ext cx="2500331" cy="714380"/>
          </a:xfrm>
          <a:prstGeom prst="rect">
            <a:avLst/>
          </a:prstGeom>
          <a:noFill/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9000"/>
          </a:blip>
          <a:srcRect/>
          <a:stretch>
            <a:fillRect/>
          </a:stretch>
        </p:blipFill>
        <p:spPr bwMode="auto">
          <a:xfrm>
            <a:off x="5857884" y="4071942"/>
            <a:ext cx="2060711" cy="714380"/>
          </a:xfrm>
          <a:prstGeom prst="rect">
            <a:avLst/>
          </a:prstGeom>
          <a:noFill/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8000"/>
          </a:blip>
          <a:srcRect/>
          <a:stretch>
            <a:fillRect/>
          </a:stretch>
        </p:blipFill>
        <p:spPr bwMode="auto">
          <a:xfrm>
            <a:off x="5715008" y="4857760"/>
            <a:ext cx="2266783" cy="785818"/>
          </a:xfrm>
          <a:prstGeom prst="rect">
            <a:avLst/>
          </a:prstGeom>
          <a:noFill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4000"/>
          </a:blip>
          <a:srcRect/>
          <a:stretch>
            <a:fillRect/>
          </a:stretch>
        </p:blipFill>
        <p:spPr bwMode="auto">
          <a:xfrm>
            <a:off x="1142976" y="4786322"/>
            <a:ext cx="2286016" cy="930356"/>
          </a:xfrm>
          <a:prstGeom prst="rect">
            <a:avLst/>
          </a:prstGeom>
          <a:noFill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7000"/>
          </a:blip>
          <a:srcRect/>
          <a:stretch>
            <a:fillRect/>
          </a:stretch>
        </p:blipFill>
        <p:spPr bwMode="auto">
          <a:xfrm>
            <a:off x="5929322" y="1285860"/>
            <a:ext cx="2081907" cy="857256"/>
          </a:xfrm>
          <a:prstGeom prst="rect">
            <a:avLst/>
          </a:prstGeom>
          <a:noFill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52000"/>
          </a:blip>
          <a:srcRect/>
          <a:stretch>
            <a:fillRect/>
          </a:stretch>
        </p:blipFill>
        <p:spPr bwMode="auto">
          <a:xfrm>
            <a:off x="5929322" y="2214554"/>
            <a:ext cx="2033235" cy="714380"/>
          </a:xfrm>
          <a:prstGeom prst="rect">
            <a:avLst/>
          </a:prstGeom>
          <a:noFill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7000"/>
          </a:blip>
          <a:srcRect/>
          <a:stretch>
            <a:fillRect/>
          </a:stretch>
        </p:blipFill>
        <p:spPr bwMode="auto">
          <a:xfrm>
            <a:off x="5857885" y="3000372"/>
            <a:ext cx="1500198" cy="1050138"/>
          </a:xfrm>
          <a:prstGeom prst="rect">
            <a:avLst/>
          </a:prstGeom>
          <a:noFill/>
        </p:spPr>
      </p:pic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457200" y="704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457200" y="952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45720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55" name="Rectangle 15"/>
          <p:cNvSpPr>
            <a:spLocks noChangeArrowheads="1"/>
          </p:cNvSpPr>
          <p:nvPr/>
        </p:nvSpPr>
        <p:spPr bwMode="auto">
          <a:xfrm>
            <a:off x="457200" y="1447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56" name="Rectangle 16"/>
          <p:cNvSpPr>
            <a:spLocks noChangeArrowheads="1"/>
          </p:cNvSpPr>
          <p:nvPr/>
        </p:nvSpPr>
        <p:spPr bwMode="auto">
          <a:xfrm>
            <a:off x="457200" y="1695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57" name="Rectangle 17"/>
          <p:cNvSpPr>
            <a:spLocks noChangeArrowheads="1"/>
          </p:cNvSpPr>
          <p:nvPr/>
        </p:nvSpPr>
        <p:spPr bwMode="auto">
          <a:xfrm>
            <a:off x="457200" y="2028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58" name="Rectangle 18"/>
          <p:cNvSpPr>
            <a:spLocks noChangeArrowheads="1"/>
          </p:cNvSpPr>
          <p:nvPr/>
        </p:nvSpPr>
        <p:spPr bwMode="auto">
          <a:xfrm>
            <a:off x="457200" y="2362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59" name="Rectangle 19"/>
          <p:cNvSpPr>
            <a:spLocks noChangeArrowheads="1"/>
          </p:cNvSpPr>
          <p:nvPr/>
        </p:nvSpPr>
        <p:spPr bwMode="auto">
          <a:xfrm>
            <a:off x="457200" y="2609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0" name="Rectangle 20"/>
          <p:cNvSpPr>
            <a:spLocks noChangeArrowheads="1"/>
          </p:cNvSpPr>
          <p:nvPr/>
        </p:nvSpPr>
        <p:spPr bwMode="auto">
          <a:xfrm>
            <a:off x="457200" y="2943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1" name="Rectangle 21"/>
          <p:cNvSpPr>
            <a:spLocks noChangeArrowheads="1"/>
          </p:cNvSpPr>
          <p:nvPr/>
        </p:nvSpPr>
        <p:spPr bwMode="auto">
          <a:xfrm>
            <a:off x="457200" y="3190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14348" y="14287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714348" y="221455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714348" y="307181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785786" y="392906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714348" y="50006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5500694" y="150017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5500694" y="235743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5500694" y="32861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5500694" y="421481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5286380" y="507207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1026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62" name="Picture 22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1000"/>
          </a:blip>
          <a:srcRect/>
          <a:stretch>
            <a:fillRect/>
          </a:stretch>
        </p:blipFill>
        <p:spPr bwMode="auto">
          <a:xfrm>
            <a:off x="1214414" y="3714752"/>
            <a:ext cx="1571636" cy="976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0364" y="357166"/>
            <a:ext cx="345158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i="1" u="sng" dirty="0" smtClean="0"/>
              <a:t>Ответы</a:t>
            </a:r>
            <a:endParaRPr lang="ru-RU" sz="6600" i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1571612"/>
            <a:ext cx="314327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5400" dirty="0" err="1" smtClean="0">
                <a:latin typeface="Adobe Caslon Pro" pitchFamily="18" charset="0"/>
              </a:rPr>
              <a:t>x+c</a:t>
            </a:r>
            <a:endParaRPr lang="en-US" sz="5400" dirty="0" smtClean="0">
              <a:latin typeface="Adobe Caslon Pro" pitchFamily="18" charset="0"/>
            </a:endParaRPr>
          </a:p>
          <a:p>
            <a:pPr marL="342900" indent="-342900">
              <a:buAutoNum type="arabicPeriod"/>
            </a:pPr>
            <a:r>
              <a:rPr lang="en-US" sz="5400" dirty="0" smtClean="0">
                <a:latin typeface="Adobe Caslon Pro" pitchFamily="18" charset="0"/>
              </a:rPr>
              <a:t>sin x +c</a:t>
            </a:r>
          </a:p>
          <a:p>
            <a:pPr marL="342900" indent="-342900">
              <a:buAutoNum type="arabicPeriod"/>
            </a:pPr>
            <a:r>
              <a:rPr lang="en-US" sz="5400" dirty="0" smtClean="0">
                <a:latin typeface="Adobe Caslon Pro" pitchFamily="18" charset="0"/>
              </a:rPr>
              <a:t>- </a:t>
            </a:r>
            <a:r>
              <a:rPr lang="en-US" sz="5400" dirty="0" err="1" smtClean="0">
                <a:latin typeface="Adobe Caslon Pro" pitchFamily="18" charset="0"/>
              </a:rPr>
              <a:t>cos</a:t>
            </a:r>
            <a:r>
              <a:rPr lang="en-US" sz="5400" dirty="0" smtClean="0">
                <a:latin typeface="Adobe Caslon Pro" pitchFamily="18" charset="0"/>
              </a:rPr>
              <a:t> </a:t>
            </a:r>
            <a:r>
              <a:rPr lang="en-US" sz="5400" dirty="0" err="1" smtClean="0">
                <a:latin typeface="Adobe Caslon Pro" pitchFamily="18" charset="0"/>
              </a:rPr>
              <a:t>x+c</a:t>
            </a:r>
            <a:endParaRPr lang="en-US" sz="5400" dirty="0" smtClean="0">
              <a:latin typeface="Adobe Caslon Pro" pitchFamily="18" charset="0"/>
            </a:endParaRPr>
          </a:p>
          <a:p>
            <a:pPr marL="342900" indent="-342900">
              <a:buAutoNum type="arabicPeriod"/>
            </a:pPr>
            <a:r>
              <a:rPr lang="en-US" sz="5400" dirty="0" err="1">
                <a:latin typeface="Adobe Caslon Pro" pitchFamily="18" charset="0"/>
              </a:rPr>
              <a:t>k</a:t>
            </a:r>
            <a:r>
              <a:rPr lang="en-US" sz="5400" dirty="0" err="1" smtClean="0">
                <a:latin typeface="Adobe Caslon Pro" pitchFamily="18" charset="0"/>
              </a:rPr>
              <a:t>x+c</a:t>
            </a:r>
            <a:endParaRPr lang="en-US" sz="5400" dirty="0" smtClean="0">
              <a:latin typeface="Adobe Caslon Pro" pitchFamily="18" charset="0"/>
            </a:endParaRPr>
          </a:p>
          <a:p>
            <a:pPr marL="342900" indent="-342900">
              <a:buAutoNum type="arabicPeriod"/>
            </a:pPr>
            <a:r>
              <a:rPr lang="en-US" sz="5400" dirty="0" err="1" smtClean="0">
                <a:latin typeface="Adobe Caslon Pro" pitchFamily="18" charset="0"/>
              </a:rPr>
              <a:t>tg</a:t>
            </a:r>
            <a:r>
              <a:rPr lang="en-US" sz="5400" dirty="0" smtClean="0">
                <a:latin typeface="Adobe Caslon Pro" pitchFamily="18" charset="0"/>
              </a:rPr>
              <a:t> x +c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12605" y="1500174"/>
            <a:ext cx="46313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5400" dirty="0" smtClean="0"/>
              <a:t>6. </a:t>
            </a:r>
            <a:r>
              <a:rPr lang="en-US" sz="5400" dirty="0" smtClean="0">
                <a:latin typeface="Adobe Caslon Pro" pitchFamily="18" charset="0"/>
              </a:rPr>
              <a:t>-</a:t>
            </a:r>
            <a:r>
              <a:rPr lang="en-US" sz="5400" dirty="0" err="1" smtClean="0">
                <a:latin typeface="Adobe Caslon Pro" pitchFamily="18" charset="0"/>
              </a:rPr>
              <a:t>ctg</a:t>
            </a:r>
            <a:r>
              <a:rPr lang="en-US" sz="5400" dirty="0" smtClean="0">
                <a:latin typeface="Adobe Caslon Pro" pitchFamily="18" charset="0"/>
              </a:rPr>
              <a:t> x +c</a:t>
            </a:r>
          </a:p>
          <a:p>
            <a:pPr marL="342900" indent="-342900"/>
            <a:r>
              <a:rPr lang="en-US" sz="5400" dirty="0" smtClean="0">
                <a:latin typeface="Adobe Caslon Pro" pitchFamily="18" charset="0"/>
              </a:rPr>
              <a:t>7. e</a:t>
            </a:r>
            <a:r>
              <a:rPr lang="en-US" sz="5400" baseline="30000" dirty="0" smtClean="0">
                <a:latin typeface="Adobe Caslon Pro" pitchFamily="18" charset="0"/>
              </a:rPr>
              <a:t>x</a:t>
            </a:r>
            <a:r>
              <a:rPr lang="en-US" sz="5400" dirty="0" smtClean="0">
                <a:latin typeface="Adobe Caslon Pro" pitchFamily="18" charset="0"/>
              </a:rPr>
              <a:t> +c</a:t>
            </a:r>
          </a:p>
          <a:p>
            <a:pPr marL="342900" indent="-342900"/>
            <a:r>
              <a:rPr lang="en-US" sz="5400" dirty="0" smtClean="0">
                <a:latin typeface="Adobe Caslon Pro" pitchFamily="18" charset="0"/>
              </a:rPr>
              <a:t>8. </a:t>
            </a:r>
            <a:r>
              <a:rPr lang="en-US" sz="5400" dirty="0" err="1" smtClean="0">
                <a:latin typeface="Adobe Caslon Pro" pitchFamily="18" charset="0"/>
              </a:rPr>
              <a:t>ln|x</a:t>
            </a:r>
            <a:r>
              <a:rPr lang="en-US" sz="5400" dirty="0" smtClean="0">
                <a:latin typeface="Adobe Caslon Pro" pitchFamily="18" charset="0"/>
              </a:rPr>
              <a:t>|+c</a:t>
            </a:r>
          </a:p>
          <a:p>
            <a:pPr marL="342900" indent="-342900"/>
            <a:r>
              <a:rPr lang="en-US" sz="5400" dirty="0" smtClean="0">
                <a:latin typeface="Adobe Caslon Pro" pitchFamily="18" charset="0"/>
              </a:rPr>
              <a:t>9. x</a:t>
            </a:r>
            <a:r>
              <a:rPr lang="en-US" sz="5400" baseline="30000" dirty="0" smtClean="0">
                <a:latin typeface="Adobe Caslon Pro" pitchFamily="18" charset="0"/>
              </a:rPr>
              <a:t>n+1</a:t>
            </a:r>
            <a:r>
              <a:rPr lang="en-US" sz="5400" dirty="0" smtClean="0">
                <a:latin typeface="Adobe Caslon Pro" pitchFamily="18" charset="0"/>
              </a:rPr>
              <a:t> /(n+1) +c</a:t>
            </a:r>
          </a:p>
          <a:p>
            <a:pPr marL="342900" indent="-342900"/>
            <a:r>
              <a:rPr lang="en-US" sz="5400" dirty="0" smtClean="0">
                <a:latin typeface="Adobe Caslon Pro" pitchFamily="18" charset="0"/>
              </a:rPr>
              <a:t>10.a</a:t>
            </a:r>
            <a:r>
              <a:rPr lang="en-US" sz="5400" baseline="30000" dirty="0" smtClean="0">
                <a:latin typeface="Adobe Caslon Pro" pitchFamily="18" charset="0"/>
              </a:rPr>
              <a:t>x</a:t>
            </a:r>
            <a:r>
              <a:rPr lang="en-US" sz="5400" dirty="0" smtClean="0">
                <a:latin typeface="Adobe Caslon Pro" pitchFamily="18" charset="0"/>
              </a:rPr>
              <a:t> /</a:t>
            </a:r>
            <a:r>
              <a:rPr lang="en-US" sz="5400" dirty="0" err="1" smtClean="0">
                <a:latin typeface="Adobe Caslon Pro" pitchFamily="18" charset="0"/>
              </a:rPr>
              <a:t>lna</a:t>
            </a:r>
            <a:r>
              <a:rPr lang="en-US" sz="5400" dirty="0" smtClean="0">
                <a:latin typeface="Adobe Caslon Pro" pitchFamily="18" charset="0"/>
              </a:rPr>
              <a:t> +c</a:t>
            </a:r>
            <a:endParaRPr lang="ru-RU" sz="5400" baseline="30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928670"/>
            <a:ext cx="37702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2.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3.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4.</a:t>
            </a: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50000" contrast="50000"/>
          </a:blip>
          <a:srcRect/>
          <a:stretch>
            <a:fillRect/>
          </a:stretch>
        </p:blipFill>
        <p:spPr bwMode="auto">
          <a:xfrm>
            <a:off x="1643042" y="571480"/>
            <a:ext cx="2214578" cy="1192465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70217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55000" contrast="55000"/>
          </a:blip>
          <a:srcRect/>
          <a:stretch>
            <a:fillRect/>
          </a:stretch>
        </p:blipFill>
        <p:spPr bwMode="auto">
          <a:xfrm>
            <a:off x="1857356" y="2000240"/>
            <a:ext cx="1714512" cy="1125149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53000" contrast="63000"/>
          </a:blip>
          <a:srcRect/>
          <a:stretch>
            <a:fillRect/>
          </a:stretch>
        </p:blipFill>
        <p:spPr bwMode="auto">
          <a:xfrm>
            <a:off x="1714480" y="3429000"/>
            <a:ext cx="3138169" cy="1071570"/>
          </a:xfrm>
          <a:prstGeom prst="rect">
            <a:avLst/>
          </a:prstGeom>
          <a:noFill/>
        </p:spPr>
      </p:pic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54000" contrast="52000"/>
          </a:blip>
          <a:srcRect/>
          <a:stretch>
            <a:fillRect/>
          </a:stretch>
        </p:blipFill>
        <p:spPr bwMode="auto">
          <a:xfrm>
            <a:off x="1714480" y="4786322"/>
            <a:ext cx="4878195" cy="857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Цели урока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600" dirty="0">
                <a:latin typeface="Times New Roman" pitchFamily="18" charset="0"/>
              </a:rPr>
              <a:t>обобщить знания </a:t>
            </a:r>
            <a:r>
              <a:rPr lang="ru-RU" sz="3600" dirty="0" smtClean="0">
                <a:latin typeface="Times New Roman" pitchFamily="18" charset="0"/>
              </a:rPr>
              <a:t>по </a:t>
            </a:r>
            <a:r>
              <a:rPr lang="ru-RU" sz="3600" dirty="0">
                <a:latin typeface="Times New Roman" pitchFamily="18" charset="0"/>
              </a:rPr>
              <a:t>теме </a:t>
            </a:r>
            <a:r>
              <a:rPr lang="ru-RU" sz="3600" dirty="0" smtClean="0">
                <a:latin typeface="Times New Roman" pitchFamily="18" charset="0"/>
              </a:rPr>
              <a:t>«Определенный </a:t>
            </a:r>
            <a:r>
              <a:rPr lang="ru-RU" sz="3600" dirty="0">
                <a:latin typeface="Times New Roman" pitchFamily="18" charset="0"/>
              </a:rPr>
              <a:t>интеграл, нахождение площадей плоских </a:t>
            </a:r>
            <a:r>
              <a:rPr lang="ru-RU" sz="3600" dirty="0" smtClean="0">
                <a:latin typeface="Times New Roman" pitchFamily="18" charset="0"/>
              </a:rPr>
              <a:t>фигур», </a:t>
            </a:r>
            <a:r>
              <a:rPr lang="ru-RU" sz="3600" dirty="0">
                <a:latin typeface="Times New Roman" pitchFamily="18" charset="0"/>
              </a:rPr>
              <a:t>научиться применять полученные знания </a:t>
            </a:r>
            <a:r>
              <a:rPr lang="ru-RU" sz="3600" dirty="0" smtClean="0">
                <a:latin typeface="Times New Roman" pitchFamily="18" charset="0"/>
              </a:rPr>
              <a:t>в </a:t>
            </a:r>
            <a:r>
              <a:rPr lang="ru-RU" sz="3600" dirty="0">
                <a:latin typeface="Times New Roman" pitchFamily="18" charset="0"/>
              </a:rPr>
              <a:t>процессе решения учебных задач, создания групповых проектов и профессиональной деятельности.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363915"/>
            <a:ext cx="8608376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u="sng" dirty="0" smtClean="0"/>
              <a:t>Домашнее задание</a:t>
            </a:r>
          </a:p>
          <a:p>
            <a:pPr algn="ctr"/>
            <a:endParaRPr lang="ru-RU" sz="3600" b="1" i="1" u="sng" dirty="0" smtClean="0"/>
          </a:p>
          <a:p>
            <a:pPr marL="342900" indent="-342900">
              <a:buAutoNum type="arabicPeriod"/>
            </a:pPr>
            <a:r>
              <a:rPr lang="ru-RU" sz="3200" b="1" dirty="0" smtClean="0"/>
              <a:t>Повторить все о треугольниках (виды, теоремы, основные линии)</a:t>
            </a:r>
          </a:p>
          <a:p>
            <a:pPr marL="342900" indent="-342900">
              <a:buAutoNum type="arabicPeriod"/>
            </a:pPr>
            <a:r>
              <a:rPr lang="ru-RU" sz="3200" b="1" dirty="0" smtClean="0"/>
              <a:t>Повторить все о параллелограммах, прямоугольниках, квадратах,</a:t>
            </a:r>
          </a:p>
          <a:p>
            <a:pPr marL="342900" indent="-342900"/>
            <a:r>
              <a:rPr lang="ru-RU" sz="3200" b="1" dirty="0" smtClean="0"/>
              <a:t> ромбах, трапециях.</a:t>
            </a:r>
          </a:p>
          <a:p>
            <a:pPr marL="342900" indent="-342900"/>
            <a:r>
              <a:rPr lang="ru-RU" sz="3200" b="1" dirty="0" smtClean="0"/>
              <a:t>3. Круг, его элементы.</a:t>
            </a:r>
          </a:p>
          <a:p>
            <a:pPr marL="342900" indent="-342900"/>
            <a:r>
              <a:rPr lang="ru-RU" sz="3200" b="1" dirty="0" smtClean="0"/>
              <a:t>4. Выписать в тетрадь формулы площадей треугольника,</a:t>
            </a:r>
          </a:p>
          <a:p>
            <a:pPr marL="342900" indent="-342900"/>
            <a:r>
              <a:rPr lang="ru-RU" sz="3200" b="1" dirty="0" smtClean="0"/>
              <a:t> параллелограмма, прямоугольника, квадрата, ромба, трапеции, круга.</a:t>
            </a:r>
            <a:endParaRPr lang="ru-RU" sz="32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92</TotalTime>
  <Words>188</Words>
  <Application>Microsoft Office PowerPoint</Application>
  <PresentationFormat>Экран 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Определенный интеграл.  Площади криволинейных фигур.</vt:lpstr>
      <vt:lpstr>Цели урока</vt:lpstr>
      <vt:lpstr>Таблица интегралов</vt:lpstr>
      <vt:lpstr>Презентация PowerPoint</vt:lpstr>
      <vt:lpstr>Презентация PowerPoint</vt:lpstr>
      <vt:lpstr>Цели урока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Определенный интеграл. Площади криволинейных фигур.</dc:title>
  <dc:creator>Татьяна</dc:creator>
  <cp:lastModifiedBy>Татьяна</cp:lastModifiedBy>
  <cp:revision>10</cp:revision>
  <dcterms:created xsi:type="dcterms:W3CDTF">2017-03-13T09:36:28Z</dcterms:created>
  <dcterms:modified xsi:type="dcterms:W3CDTF">2017-09-15T10:40:48Z</dcterms:modified>
</cp:coreProperties>
</file>