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9" r:id="rId4"/>
    <p:sldId id="258" r:id="rId5"/>
    <p:sldId id="259" r:id="rId6"/>
    <p:sldId id="272" r:id="rId7"/>
    <p:sldId id="261" r:id="rId8"/>
    <p:sldId id="264" r:id="rId9"/>
    <p:sldId id="260" r:id="rId10"/>
    <p:sldId id="265" r:id="rId11"/>
    <p:sldId id="266" r:id="rId12"/>
    <p:sldId id="267" r:id="rId13"/>
    <p:sldId id="275" r:id="rId14"/>
    <p:sldId id="268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1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6D5795-B995-406C-AC9A-372BE19A97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3933825"/>
            <a:ext cx="5724525" cy="1223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25" y="3721100"/>
            <a:ext cx="6048375" cy="1109663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25" y="4581525"/>
            <a:ext cx="6048375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416175"/>
            <a:ext cx="1909762" cy="4035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2416175"/>
            <a:ext cx="5581650" cy="4035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997200"/>
            <a:ext cx="3744912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997200"/>
            <a:ext cx="3746500" cy="345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4161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997200"/>
            <a:ext cx="76438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8525" y="4132263"/>
            <a:ext cx="5761038" cy="809625"/>
          </a:xfrm>
          <a:noFill/>
        </p:spPr>
        <p:txBody>
          <a:bodyPr/>
          <a:lstStyle/>
          <a:p>
            <a:r>
              <a:rPr lang="uk-UA" sz="5400">
                <a:latin typeface="Tahoma" pitchFamily="34" charset="0"/>
              </a:rPr>
              <a:t>АЛГОРИТМЫ</a:t>
            </a:r>
          </a:p>
        </p:txBody>
      </p:sp>
      <p:pic>
        <p:nvPicPr>
          <p:cNvPr id="34823" name="Picture 7" descr="IMG_66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93663"/>
            <a:ext cx="4608512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03" name="Rectangle 15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06" name="Rectangle 18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09" name="Rectangle 21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12" name="Rectangle 24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15" name="Rectangle 27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18" name="Rectangle 30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21" name="Rectangle 33"/>
          <p:cNvSpPr>
            <a:spLocks noChangeArrowheads="1"/>
          </p:cNvSpPr>
          <p:nvPr/>
        </p:nvSpPr>
        <p:spPr bwMode="auto">
          <a:xfrm>
            <a:off x="1060450" y="1381125"/>
            <a:ext cx="16462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14734" name="Rectangle 46"/>
          <p:cNvSpPr>
            <a:spLocks noChangeArrowheads="1"/>
          </p:cNvSpPr>
          <p:nvPr/>
        </p:nvSpPr>
        <p:spPr bwMode="auto">
          <a:xfrm>
            <a:off x="3132138" y="3213100"/>
            <a:ext cx="57419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4728" name="Rectangle 40"/>
          <p:cNvSpPr>
            <a:spLocks noChangeArrowheads="1"/>
          </p:cNvSpPr>
          <p:nvPr/>
        </p:nvSpPr>
        <p:spPr bwMode="auto">
          <a:xfrm>
            <a:off x="3151188" y="1341438"/>
            <a:ext cx="5741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Блок «Движение»</a:t>
            </a:r>
          </a:p>
        </p:txBody>
      </p:sp>
      <p:sp>
        <p:nvSpPr>
          <p:cNvPr id="114726" name="Rectangle 38"/>
          <p:cNvSpPr>
            <a:spLocks noChangeArrowheads="1"/>
          </p:cNvSpPr>
          <p:nvPr/>
        </p:nvSpPr>
        <p:spPr bwMode="auto">
          <a:xfrm>
            <a:off x="3151188" y="541338"/>
            <a:ext cx="5741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Начало алгоритма</a:t>
            </a:r>
          </a:p>
        </p:txBody>
      </p:sp>
      <p:sp>
        <p:nvSpPr>
          <p:cNvPr id="114741" name="Line 53"/>
          <p:cNvSpPr>
            <a:spLocks noChangeShapeType="1"/>
          </p:cNvSpPr>
          <p:nvPr/>
        </p:nvSpPr>
        <p:spPr bwMode="auto">
          <a:xfrm>
            <a:off x="250825" y="260350"/>
            <a:ext cx="864235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42" name="Line 5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43" name="Line 55"/>
          <p:cNvSpPr>
            <a:spLocks noChangeShapeType="1"/>
          </p:cNvSpPr>
          <p:nvPr/>
        </p:nvSpPr>
        <p:spPr bwMode="auto">
          <a:xfrm>
            <a:off x="250825" y="260350"/>
            <a:ext cx="0" cy="6192838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44" name="Line 56"/>
          <p:cNvSpPr>
            <a:spLocks noChangeShapeType="1"/>
          </p:cNvSpPr>
          <p:nvPr/>
        </p:nvSpPr>
        <p:spPr bwMode="auto">
          <a:xfrm>
            <a:off x="8893175" y="260350"/>
            <a:ext cx="0" cy="6192838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47" name="Line 59"/>
          <p:cNvSpPr>
            <a:spLocks noChangeShapeType="1"/>
          </p:cNvSpPr>
          <p:nvPr/>
        </p:nvSpPr>
        <p:spPr bwMode="auto">
          <a:xfrm>
            <a:off x="250825" y="1125538"/>
            <a:ext cx="86423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49" name="Line 61"/>
          <p:cNvSpPr>
            <a:spLocks noChangeShapeType="1"/>
          </p:cNvSpPr>
          <p:nvPr/>
        </p:nvSpPr>
        <p:spPr bwMode="auto">
          <a:xfrm flipH="1">
            <a:off x="3132138" y="260350"/>
            <a:ext cx="19050" cy="6192838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53" name="Line 65"/>
          <p:cNvSpPr>
            <a:spLocks noChangeShapeType="1"/>
          </p:cNvSpPr>
          <p:nvPr/>
        </p:nvSpPr>
        <p:spPr bwMode="auto">
          <a:xfrm>
            <a:off x="250825" y="1989138"/>
            <a:ext cx="86423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69" name="Line 81"/>
          <p:cNvSpPr>
            <a:spLocks noChangeShapeType="1"/>
          </p:cNvSpPr>
          <p:nvPr/>
        </p:nvSpPr>
        <p:spPr bwMode="auto">
          <a:xfrm>
            <a:off x="250825" y="2781300"/>
            <a:ext cx="86423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77" name="Line 89"/>
          <p:cNvSpPr>
            <a:spLocks noChangeShapeType="1"/>
          </p:cNvSpPr>
          <p:nvPr/>
        </p:nvSpPr>
        <p:spPr bwMode="auto">
          <a:xfrm>
            <a:off x="250825" y="3789363"/>
            <a:ext cx="86423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792" name="Line 104"/>
          <p:cNvSpPr>
            <a:spLocks noChangeShapeType="1"/>
          </p:cNvSpPr>
          <p:nvPr/>
        </p:nvSpPr>
        <p:spPr bwMode="auto">
          <a:xfrm>
            <a:off x="250825" y="5661025"/>
            <a:ext cx="864235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4822" name="Picture 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33375"/>
            <a:ext cx="381000" cy="719138"/>
          </a:xfrm>
          <a:prstGeom prst="rect">
            <a:avLst/>
          </a:prstGeom>
          <a:noFill/>
        </p:spPr>
      </p:pic>
      <p:pic>
        <p:nvPicPr>
          <p:cNvPr id="114823" name="Picture 1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196975"/>
            <a:ext cx="792162" cy="727075"/>
          </a:xfrm>
          <a:prstGeom prst="rect">
            <a:avLst/>
          </a:prstGeom>
          <a:noFill/>
        </p:spPr>
      </p:pic>
      <p:pic>
        <p:nvPicPr>
          <p:cNvPr id="114824" name="Picture 1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033588"/>
            <a:ext cx="792162" cy="685800"/>
          </a:xfrm>
          <a:prstGeom prst="rect">
            <a:avLst/>
          </a:prstGeom>
          <a:noFill/>
        </p:spPr>
      </p:pic>
      <p:sp>
        <p:nvSpPr>
          <p:cNvPr id="114825" name="Rectangle 137"/>
          <p:cNvSpPr>
            <a:spLocks noChangeArrowheads="1"/>
          </p:cNvSpPr>
          <p:nvPr/>
        </p:nvSpPr>
        <p:spPr bwMode="auto">
          <a:xfrm>
            <a:off x="4303713" y="2133600"/>
            <a:ext cx="3436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Блок «Мотор»</a:t>
            </a:r>
          </a:p>
        </p:txBody>
      </p:sp>
      <p:pic>
        <p:nvPicPr>
          <p:cNvPr id="114826" name="Picture 1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28738" y="2852738"/>
            <a:ext cx="650875" cy="863600"/>
          </a:xfrm>
          <a:prstGeom prst="rect">
            <a:avLst/>
          </a:prstGeom>
          <a:noFill/>
        </p:spPr>
      </p:pic>
      <p:sp>
        <p:nvSpPr>
          <p:cNvPr id="114827" name="Rectangle 139"/>
          <p:cNvSpPr>
            <a:spLocks noChangeArrowheads="1"/>
          </p:cNvSpPr>
          <p:nvPr/>
        </p:nvSpPr>
        <p:spPr bwMode="auto">
          <a:xfrm>
            <a:off x="4303713" y="3068638"/>
            <a:ext cx="3436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Блок «Цикл»</a:t>
            </a:r>
          </a:p>
        </p:txBody>
      </p:sp>
      <p:pic>
        <p:nvPicPr>
          <p:cNvPr id="114828" name="Picture 14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88" y="3862388"/>
            <a:ext cx="1096962" cy="1654175"/>
          </a:xfrm>
          <a:prstGeom prst="rect">
            <a:avLst/>
          </a:prstGeom>
          <a:noFill/>
        </p:spPr>
      </p:pic>
      <p:sp>
        <p:nvSpPr>
          <p:cNvPr id="114829" name="Rectangle 141"/>
          <p:cNvSpPr>
            <a:spLocks noChangeArrowheads="1"/>
          </p:cNvSpPr>
          <p:nvPr/>
        </p:nvSpPr>
        <p:spPr bwMode="auto">
          <a:xfrm>
            <a:off x="3203575" y="4149725"/>
            <a:ext cx="5616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Блок «Переключатель», блок условия (в данном случае настроен на датчик звука)</a:t>
            </a:r>
          </a:p>
        </p:txBody>
      </p:sp>
      <p:pic>
        <p:nvPicPr>
          <p:cNvPr id="114830" name="Picture 14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31913" y="5697538"/>
            <a:ext cx="720725" cy="611187"/>
          </a:xfrm>
          <a:prstGeom prst="rect">
            <a:avLst/>
          </a:prstGeom>
          <a:noFill/>
        </p:spPr>
      </p:pic>
      <p:sp>
        <p:nvSpPr>
          <p:cNvPr id="114831" name="Rectangle 143"/>
          <p:cNvSpPr>
            <a:spLocks noChangeArrowheads="1"/>
          </p:cNvSpPr>
          <p:nvPr/>
        </p:nvSpPr>
        <p:spPr bwMode="auto">
          <a:xfrm>
            <a:off x="4500563" y="5589588"/>
            <a:ext cx="34369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Блок «Ожидание» (Пауза)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title"/>
          </p:nvPr>
        </p:nvSpPr>
        <p:spPr>
          <a:xfrm>
            <a:off x="2124075" y="2205038"/>
            <a:ext cx="5040313" cy="508000"/>
          </a:xfrm>
          <a:noFill/>
          <a:ln/>
        </p:spPr>
        <p:txBody>
          <a:bodyPr/>
          <a:lstStyle/>
          <a:p>
            <a:r>
              <a:rPr lang="ru-RU" sz="3200" b="1">
                <a:solidFill>
                  <a:srgbClr val="000000"/>
                </a:solidFill>
              </a:rPr>
              <a:t>Линейный алгоритм:</a:t>
            </a:r>
          </a:p>
        </p:txBody>
      </p:sp>
      <p:sp>
        <p:nvSpPr>
          <p:cNvPr id="115723" name="Line 11"/>
          <p:cNvSpPr>
            <a:spLocks noChangeShapeType="1"/>
          </p:cNvSpPr>
          <p:nvPr/>
        </p:nvSpPr>
        <p:spPr bwMode="auto">
          <a:xfrm>
            <a:off x="6588125" y="3429000"/>
            <a:ext cx="7921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24" name="AutoShape 12"/>
          <p:cNvSpPr>
            <a:spLocks noChangeArrowheads="1"/>
          </p:cNvSpPr>
          <p:nvPr/>
        </p:nvSpPr>
        <p:spPr bwMode="auto">
          <a:xfrm>
            <a:off x="179388" y="3213100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Начало</a:t>
            </a:r>
          </a:p>
        </p:txBody>
      </p:sp>
      <p:sp>
        <p:nvSpPr>
          <p:cNvPr id="115725" name="AutoShape 13"/>
          <p:cNvSpPr>
            <a:spLocks noChangeArrowheads="1"/>
          </p:cNvSpPr>
          <p:nvPr/>
        </p:nvSpPr>
        <p:spPr bwMode="auto">
          <a:xfrm>
            <a:off x="7812088" y="3213100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Конец</a:t>
            </a:r>
          </a:p>
        </p:txBody>
      </p:sp>
      <p:sp>
        <p:nvSpPr>
          <p:cNvPr id="115726" name="Line 14"/>
          <p:cNvSpPr>
            <a:spLocks noChangeShapeType="1"/>
          </p:cNvSpPr>
          <p:nvPr/>
        </p:nvSpPr>
        <p:spPr bwMode="auto">
          <a:xfrm flipV="1">
            <a:off x="4932363" y="4510088"/>
            <a:ext cx="144462" cy="431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27" name="Rectangle 15"/>
          <p:cNvSpPr>
            <a:spLocks noChangeArrowheads="1"/>
          </p:cNvSpPr>
          <p:nvPr/>
        </p:nvSpPr>
        <p:spPr bwMode="auto">
          <a:xfrm>
            <a:off x="4140200" y="4725988"/>
            <a:ext cx="1727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Пауза 5 сек.</a:t>
            </a:r>
          </a:p>
        </p:txBody>
      </p:sp>
      <p:pic>
        <p:nvPicPr>
          <p:cNvPr id="115728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3522663"/>
            <a:ext cx="6145212" cy="914400"/>
          </a:xfrm>
          <a:prstGeom prst="rect">
            <a:avLst/>
          </a:prstGeom>
          <a:noFill/>
        </p:spPr>
      </p:pic>
      <p:sp>
        <p:nvSpPr>
          <p:cNvPr id="115729" name="Line 17"/>
          <p:cNvSpPr>
            <a:spLocks noChangeShapeType="1"/>
          </p:cNvSpPr>
          <p:nvPr/>
        </p:nvSpPr>
        <p:spPr bwMode="auto">
          <a:xfrm flipV="1">
            <a:off x="3132138" y="4508500"/>
            <a:ext cx="144462" cy="431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30" name="Rectangle 18"/>
          <p:cNvSpPr>
            <a:spLocks noChangeArrowheads="1"/>
          </p:cNvSpPr>
          <p:nvPr/>
        </p:nvSpPr>
        <p:spPr bwMode="auto">
          <a:xfrm>
            <a:off x="2268538" y="4868863"/>
            <a:ext cx="1727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Стоп двигатели</a:t>
            </a:r>
          </a:p>
        </p:txBody>
      </p:sp>
      <p:sp>
        <p:nvSpPr>
          <p:cNvPr id="115731" name="Line 19"/>
          <p:cNvSpPr>
            <a:spLocks noChangeShapeType="1"/>
          </p:cNvSpPr>
          <p:nvPr/>
        </p:nvSpPr>
        <p:spPr bwMode="auto">
          <a:xfrm>
            <a:off x="4716463" y="3429000"/>
            <a:ext cx="7921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32" name="Line 20"/>
          <p:cNvSpPr>
            <a:spLocks noChangeShapeType="1"/>
          </p:cNvSpPr>
          <p:nvPr/>
        </p:nvSpPr>
        <p:spPr bwMode="auto">
          <a:xfrm>
            <a:off x="5651500" y="3429000"/>
            <a:ext cx="7921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33" name="Line 21"/>
          <p:cNvSpPr>
            <a:spLocks noChangeShapeType="1"/>
          </p:cNvSpPr>
          <p:nvPr/>
        </p:nvSpPr>
        <p:spPr bwMode="auto">
          <a:xfrm>
            <a:off x="2916238" y="3429000"/>
            <a:ext cx="7921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34" name="Line 22"/>
          <p:cNvSpPr>
            <a:spLocks noChangeShapeType="1"/>
          </p:cNvSpPr>
          <p:nvPr/>
        </p:nvSpPr>
        <p:spPr bwMode="auto">
          <a:xfrm>
            <a:off x="3851275" y="3429000"/>
            <a:ext cx="792163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5735" name="Line 23"/>
          <p:cNvSpPr>
            <a:spLocks noChangeShapeType="1"/>
          </p:cNvSpPr>
          <p:nvPr/>
        </p:nvSpPr>
        <p:spPr bwMode="auto">
          <a:xfrm>
            <a:off x="1979613" y="3429000"/>
            <a:ext cx="7921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989138"/>
            <a:ext cx="5040312" cy="508000"/>
          </a:xfrm>
        </p:spPr>
        <p:txBody>
          <a:bodyPr/>
          <a:lstStyle/>
          <a:p>
            <a:r>
              <a:rPr lang="ru-RU" sz="3200" b="1">
                <a:solidFill>
                  <a:srgbClr val="000000"/>
                </a:solidFill>
              </a:rPr>
              <a:t>Циклический алгоритм:</a:t>
            </a:r>
          </a:p>
        </p:txBody>
      </p:sp>
      <p:sp>
        <p:nvSpPr>
          <p:cNvPr id="116760" name="Rectangle 24"/>
          <p:cNvSpPr>
            <a:spLocks noChangeArrowheads="1"/>
          </p:cNvSpPr>
          <p:nvPr/>
        </p:nvSpPr>
        <p:spPr bwMode="auto">
          <a:xfrm>
            <a:off x="6300788" y="5156200"/>
            <a:ext cx="20161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Цикл настроен на счетчик (определенное количество выполнений) </a:t>
            </a:r>
          </a:p>
        </p:txBody>
      </p:sp>
      <p:grpSp>
        <p:nvGrpSpPr>
          <p:cNvPr id="116764" name="Group 28"/>
          <p:cNvGrpSpPr>
            <a:grpSpLocks/>
          </p:cNvGrpSpPr>
          <p:nvPr/>
        </p:nvGrpSpPr>
        <p:grpSpPr bwMode="auto">
          <a:xfrm>
            <a:off x="1093788" y="3573463"/>
            <a:ext cx="7078662" cy="1238250"/>
            <a:chOff x="689" y="2559"/>
            <a:chExt cx="4459" cy="780"/>
          </a:xfrm>
        </p:grpSpPr>
        <p:pic>
          <p:nvPicPr>
            <p:cNvPr id="116762" name="Picture 2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9" y="2559"/>
              <a:ext cx="4459" cy="780"/>
            </a:xfrm>
            <a:prstGeom prst="rect">
              <a:avLst/>
            </a:prstGeom>
            <a:noFill/>
          </p:spPr>
        </p:pic>
        <p:sp>
          <p:nvSpPr>
            <p:cNvPr id="116752" name="Line 16"/>
            <p:cNvSpPr>
              <a:spLocks noChangeShapeType="1"/>
            </p:cNvSpPr>
            <p:nvPr/>
          </p:nvSpPr>
          <p:spPr bwMode="auto">
            <a:xfrm>
              <a:off x="1383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753" name="Line 17"/>
            <p:cNvSpPr>
              <a:spLocks noChangeShapeType="1"/>
            </p:cNvSpPr>
            <p:nvPr/>
          </p:nvSpPr>
          <p:spPr bwMode="auto">
            <a:xfrm>
              <a:off x="1973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754" name="Line 18"/>
            <p:cNvSpPr>
              <a:spLocks noChangeShapeType="1"/>
            </p:cNvSpPr>
            <p:nvPr/>
          </p:nvSpPr>
          <p:spPr bwMode="auto">
            <a:xfrm>
              <a:off x="2517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755" name="Line 19"/>
            <p:cNvSpPr>
              <a:spLocks noChangeShapeType="1"/>
            </p:cNvSpPr>
            <p:nvPr/>
          </p:nvSpPr>
          <p:spPr bwMode="auto">
            <a:xfrm>
              <a:off x="3107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756" name="Line 20"/>
            <p:cNvSpPr>
              <a:spLocks noChangeShapeType="1"/>
            </p:cNvSpPr>
            <p:nvPr/>
          </p:nvSpPr>
          <p:spPr bwMode="auto">
            <a:xfrm>
              <a:off x="3696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6763" name="Line 27"/>
            <p:cNvSpPr>
              <a:spLocks noChangeShapeType="1"/>
            </p:cNvSpPr>
            <p:nvPr/>
          </p:nvSpPr>
          <p:spPr bwMode="auto">
            <a:xfrm>
              <a:off x="4241" y="2704"/>
              <a:ext cx="363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6741" name="Line 5"/>
          <p:cNvSpPr>
            <a:spLocks noChangeShapeType="1"/>
          </p:cNvSpPr>
          <p:nvPr/>
        </p:nvSpPr>
        <p:spPr bwMode="auto">
          <a:xfrm>
            <a:off x="395288" y="3716338"/>
            <a:ext cx="10795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6742" name="Line 6"/>
          <p:cNvSpPr>
            <a:spLocks noChangeShapeType="1"/>
          </p:cNvSpPr>
          <p:nvPr/>
        </p:nvSpPr>
        <p:spPr bwMode="auto">
          <a:xfrm>
            <a:off x="7740650" y="3789363"/>
            <a:ext cx="10795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323850" y="3213100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Начало</a:t>
            </a:r>
          </a:p>
        </p:txBody>
      </p:sp>
      <p:sp>
        <p:nvSpPr>
          <p:cNvPr id="116744" name="AutoShape 8"/>
          <p:cNvSpPr>
            <a:spLocks noChangeArrowheads="1"/>
          </p:cNvSpPr>
          <p:nvPr/>
        </p:nvSpPr>
        <p:spPr bwMode="auto">
          <a:xfrm>
            <a:off x="7667625" y="3284538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Конец</a:t>
            </a:r>
          </a:p>
        </p:txBody>
      </p:sp>
      <p:sp>
        <p:nvSpPr>
          <p:cNvPr id="116750" name="AutoShape 14"/>
          <p:cNvSpPr>
            <a:spLocks noChangeArrowheads="1"/>
          </p:cNvSpPr>
          <p:nvPr/>
        </p:nvSpPr>
        <p:spPr bwMode="auto">
          <a:xfrm>
            <a:off x="2051050" y="3141663"/>
            <a:ext cx="4826000" cy="215900"/>
          </a:xfrm>
          <a:prstGeom prst="leftArrow">
            <a:avLst>
              <a:gd name="adj1" fmla="val 50000"/>
              <a:gd name="adj2" fmla="val 5588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6751" name="AutoShape 15"/>
          <p:cNvSpPr>
            <a:spLocks noChangeArrowheads="1"/>
          </p:cNvSpPr>
          <p:nvPr/>
        </p:nvSpPr>
        <p:spPr bwMode="auto">
          <a:xfrm flipV="1">
            <a:off x="1547813" y="3286125"/>
            <a:ext cx="360362" cy="5032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6749" name="AutoShape 13"/>
          <p:cNvSpPr>
            <a:spLocks noChangeArrowheads="1"/>
          </p:cNvSpPr>
          <p:nvPr/>
        </p:nvSpPr>
        <p:spPr bwMode="auto">
          <a:xfrm flipH="1">
            <a:off x="7164388" y="3068638"/>
            <a:ext cx="360362" cy="5032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6758" name="Line 22"/>
          <p:cNvSpPr>
            <a:spLocks noChangeShapeType="1"/>
          </p:cNvSpPr>
          <p:nvPr/>
        </p:nvSpPr>
        <p:spPr bwMode="auto">
          <a:xfrm flipV="1">
            <a:off x="7596188" y="4508500"/>
            <a:ext cx="144462" cy="4318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1116013" y="2200275"/>
            <a:ext cx="7056437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00"/>
                </a:solidFill>
              </a:rPr>
              <a:t>Разветвляющийся  алгоритм</a:t>
            </a:r>
          </a:p>
        </p:txBody>
      </p:sp>
      <p:pic>
        <p:nvPicPr>
          <p:cNvPr id="1249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924175"/>
            <a:ext cx="4321175" cy="2495550"/>
          </a:xfrm>
          <a:prstGeom prst="rect">
            <a:avLst/>
          </a:prstGeom>
          <a:noFill/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1331913" y="5084763"/>
            <a:ext cx="20161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Переключатель настроен на датчик звука</a:t>
            </a:r>
            <a:br>
              <a:rPr lang="ru-RU" sz="1600" b="1">
                <a:solidFill>
                  <a:srgbClr val="000000"/>
                </a:solidFill>
              </a:rPr>
            </a:br>
            <a:r>
              <a:rPr lang="ru-RU" sz="1600" b="1">
                <a:solidFill>
                  <a:srgbClr val="000000"/>
                </a:solidFill>
              </a:rPr>
              <a:t>(включенный во 2 порт)</a:t>
            </a:r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 flipV="1">
            <a:off x="2411413" y="4581525"/>
            <a:ext cx="792162" cy="50323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2987675" y="3141663"/>
            <a:ext cx="647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Да</a:t>
            </a:r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3419475" y="5300663"/>
            <a:ext cx="6477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Нет</a:t>
            </a:r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auto">
          <a:xfrm flipV="1">
            <a:off x="3563938" y="4724400"/>
            <a:ext cx="360362" cy="5032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40" name="AutoShape 12"/>
          <p:cNvSpPr>
            <a:spLocks noChangeArrowheads="1"/>
          </p:cNvSpPr>
          <p:nvPr/>
        </p:nvSpPr>
        <p:spPr bwMode="auto">
          <a:xfrm>
            <a:off x="3492500" y="3141663"/>
            <a:ext cx="431800" cy="5032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41" name="AutoShape 13"/>
          <p:cNvSpPr>
            <a:spLocks noChangeArrowheads="1"/>
          </p:cNvSpPr>
          <p:nvPr/>
        </p:nvSpPr>
        <p:spPr bwMode="auto">
          <a:xfrm rot="5400000">
            <a:off x="5255419" y="3177381"/>
            <a:ext cx="431800" cy="5032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42" name="AutoShape 14"/>
          <p:cNvSpPr>
            <a:spLocks noChangeArrowheads="1"/>
          </p:cNvSpPr>
          <p:nvPr/>
        </p:nvSpPr>
        <p:spPr bwMode="auto">
          <a:xfrm rot="16200000" flipV="1">
            <a:off x="5291137" y="4725988"/>
            <a:ext cx="360363" cy="5032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43" name="AutoShape 15"/>
          <p:cNvSpPr>
            <a:spLocks noChangeArrowheads="1"/>
          </p:cNvSpPr>
          <p:nvPr/>
        </p:nvSpPr>
        <p:spPr bwMode="auto">
          <a:xfrm>
            <a:off x="1403350" y="3933825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Начало</a:t>
            </a:r>
          </a:p>
        </p:txBody>
      </p:sp>
      <p:sp>
        <p:nvSpPr>
          <p:cNvPr id="124944" name="AutoShape 16"/>
          <p:cNvSpPr>
            <a:spLocks noChangeArrowheads="1"/>
          </p:cNvSpPr>
          <p:nvPr/>
        </p:nvSpPr>
        <p:spPr bwMode="auto">
          <a:xfrm>
            <a:off x="6877050" y="3933825"/>
            <a:ext cx="1152525" cy="431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Конец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28728" y="1785926"/>
            <a:ext cx="5976937" cy="1800225"/>
          </a:xfrm>
          <a:noFill/>
          <a:ln/>
        </p:spPr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Какие виды алгоритмов мы с </a:t>
            </a:r>
            <a:r>
              <a:rPr lang="ru-RU" sz="24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вами сегодня использовали при составлении программ? </a:t>
            </a:r>
            <a:endParaRPr lang="ru-RU" sz="2400" dirty="0" smtClean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lvl="0"/>
            <a:endParaRPr lang="ru-RU" sz="24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4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Какой блок необходим для движения по геометрическим фигурам? </a:t>
            </a:r>
            <a:endParaRPr lang="ru-RU" sz="2400" dirty="0" smtClean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lvl="0"/>
            <a:endParaRPr lang="ru-RU" sz="240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400" dirty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Возможно ли использовать блок цикла для движения робота по разностороннему пятиугольнику и почему?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14480" y="1000108"/>
            <a:ext cx="6553200" cy="508000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Рефлексия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77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77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571612"/>
            <a:ext cx="7848600" cy="3960812"/>
          </a:xfrm>
        </p:spPr>
        <p:txBody>
          <a:bodyPr/>
          <a:lstStyle/>
          <a:p>
            <a:r>
              <a:rPr lang="ru-RU" sz="4400" b="1" dirty="0">
                <a:solidFill>
                  <a:srgbClr val="0000FF"/>
                </a:solidFill>
              </a:rPr>
              <a:t>Домашнее задание:</a:t>
            </a:r>
            <a:r>
              <a:rPr lang="ru-RU" sz="3200" b="1" i="1" dirty="0">
                <a:solidFill>
                  <a:srgbClr val="0000FF"/>
                </a:solidFill>
              </a:rPr>
              <a:t> </a:t>
            </a:r>
            <a:br>
              <a:rPr lang="ru-RU" sz="3200" b="1" i="1" dirty="0">
                <a:solidFill>
                  <a:srgbClr val="0000FF"/>
                </a:solidFill>
              </a:rPr>
            </a:br>
            <a:r>
              <a:rPr lang="ru-RU" sz="3200" b="1" i="1" dirty="0">
                <a:solidFill>
                  <a:srgbClr val="000000"/>
                </a:solidFill>
              </a:rPr>
              <a:t/>
            </a:r>
            <a:br>
              <a:rPr lang="ru-RU" sz="3200" b="1" i="1" dirty="0">
                <a:solidFill>
                  <a:srgbClr val="000000"/>
                </a:solidFill>
              </a:rPr>
            </a:br>
            <a:r>
              <a:rPr lang="ru-RU" sz="3200" b="1" i="1" dirty="0" smtClean="0">
                <a:solidFill>
                  <a:srgbClr val="000000"/>
                </a:solidFill>
              </a:rPr>
              <a:t>составить блок-схему одного из алгоритмов работы робота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05038"/>
            <a:ext cx="2952750" cy="649287"/>
          </a:xfrm>
        </p:spPr>
        <p:txBody>
          <a:bodyPr/>
          <a:lstStyle/>
          <a:p>
            <a:r>
              <a:rPr lang="ru-RU" b="1">
                <a:solidFill>
                  <a:srgbClr val="0000FF"/>
                </a:solidFill>
                <a:latin typeface="Tahoma" pitchFamily="34" charset="0"/>
              </a:rPr>
              <a:t>Алгоритм</a:t>
            </a:r>
            <a:endParaRPr lang="uk-UA" b="1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924175"/>
            <a:ext cx="7632700" cy="34559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-   </a:t>
            </a:r>
            <a:r>
              <a:rPr lang="ru-RU" sz="3600" dirty="0">
                <a:solidFill>
                  <a:srgbClr val="000000"/>
                </a:solidFill>
              </a:rPr>
              <a:t>это описание последовательности действий, строгое исполнение которых приводит к решению поставленной задачи за конечное число шагов.</a:t>
            </a:r>
            <a:endParaRPr lang="uk-UA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95" name="Picture 11" descr="IMG_67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55563"/>
            <a:ext cx="2663825" cy="2509837"/>
          </a:xfrm>
          <a:prstGeom prst="rect">
            <a:avLst/>
          </a:prstGeom>
          <a:noFill/>
        </p:spPr>
      </p:pic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989138"/>
            <a:ext cx="5329237" cy="508000"/>
          </a:xfrm>
        </p:spPr>
        <p:txBody>
          <a:bodyPr/>
          <a:lstStyle/>
          <a:p>
            <a:r>
              <a:rPr lang="ru-RU" sz="3200" b="1">
                <a:solidFill>
                  <a:srgbClr val="0000FF"/>
                </a:solidFill>
              </a:rPr>
              <a:t>Кто такой исполнитель?</a:t>
            </a:r>
          </a:p>
        </p:txBody>
      </p:sp>
      <p:pic>
        <p:nvPicPr>
          <p:cNvPr id="118787" name="Picture 3" descr="robot(58174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076700"/>
            <a:ext cx="2808287" cy="2808288"/>
          </a:xfrm>
          <a:prstGeom prst="rect">
            <a:avLst/>
          </a:prstGeom>
          <a:noFill/>
        </p:spPr>
      </p:pic>
      <p:pic>
        <p:nvPicPr>
          <p:cNvPr id="118788" name="Picture 4" descr="reshenie_rabochie_stancii_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88913"/>
            <a:ext cx="3095625" cy="1839912"/>
          </a:xfrm>
          <a:prstGeom prst="rect">
            <a:avLst/>
          </a:prstGeom>
          <a:noFill/>
        </p:spPr>
      </p:pic>
      <p:pic>
        <p:nvPicPr>
          <p:cNvPr id="118789" name="Picture 5" descr="brown-man-ic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765175"/>
            <a:ext cx="1728787" cy="1728788"/>
          </a:xfrm>
          <a:prstGeom prst="rect">
            <a:avLst/>
          </a:prstGeom>
          <a:noFill/>
        </p:spPr>
      </p:pic>
      <p:pic>
        <p:nvPicPr>
          <p:cNvPr id="118790" name="Picture 6" descr="davkovace_skloviny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667250"/>
            <a:ext cx="2520950" cy="2012950"/>
          </a:xfrm>
          <a:prstGeom prst="rect">
            <a:avLst/>
          </a:prstGeom>
          <a:noFill/>
        </p:spPr>
      </p:pic>
      <p:pic>
        <p:nvPicPr>
          <p:cNvPr id="118791" name="Picture 7" descr="clipart3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2725" y="2492375"/>
            <a:ext cx="3276600" cy="1919288"/>
          </a:xfrm>
          <a:prstGeom prst="rect">
            <a:avLst/>
          </a:prstGeom>
          <a:noFill/>
        </p:spPr>
      </p:pic>
      <p:pic>
        <p:nvPicPr>
          <p:cNvPr id="118792" name="Picture 8" descr="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4273550"/>
            <a:ext cx="2663825" cy="2438400"/>
          </a:xfrm>
          <a:prstGeom prst="rect">
            <a:avLst/>
          </a:prstGeom>
          <a:noFill/>
        </p:spPr>
      </p:pic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177800" y="2425700"/>
            <a:ext cx="468153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Исполнитель – человек, группа людей, животное, техническое устройство, способные выполнять заданные команды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8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284538"/>
            <a:ext cx="7632700" cy="1152525"/>
          </a:xfrm>
        </p:spPr>
        <p:txBody>
          <a:bodyPr/>
          <a:lstStyle/>
          <a:p>
            <a:r>
              <a:rPr lang="ru-RU" sz="4000" b="1">
                <a:solidFill>
                  <a:srgbClr val="0000FF"/>
                </a:solidFill>
              </a:rPr>
              <a:t>Для чего нужны алгоритмы</a:t>
            </a:r>
            <a:r>
              <a:rPr lang="ru-RU" sz="4000">
                <a:solidFill>
                  <a:srgbClr val="0000FF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341438"/>
            <a:ext cx="8642350" cy="1582737"/>
          </a:xfrm>
        </p:spPr>
        <p:txBody>
          <a:bodyPr/>
          <a:lstStyle/>
          <a:p>
            <a:r>
              <a:rPr lang="ru-RU" sz="4000" b="1">
                <a:solidFill>
                  <a:srgbClr val="0000FF"/>
                </a:solidFill>
              </a:rPr>
              <a:t>Какими свойствами </a:t>
            </a:r>
            <a:br>
              <a:rPr lang="ru-RU" sz="4000" b="1">
                <a:solidFill>
                  <a:srgbClr val="0000FF"/>
                </a:solidFill>
              </a:rPr>
            </a:br>
            <a:r>
              <a:rPr lang="ru-RU" sz="4000" b="1">
                <a:solidFill>
                  <a:srgbClr val="0000FF"/>
                </a:solidFill>
              </a:rPr>
              <a:t>обладают алгоритмы:</a:t>
            </a:r>
            <a:r>
              <a:rPr lang="ru-RU"/>
              <a:t>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Результативность</a:t>
            </a:r>
          </a:p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Дискретность (пошаговость)</a:t>
            </a:r>
          </a:p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Определённость</a:t>
            </a:r>
          </a:p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Понятность</a:t>
            </a:r>
          </a:p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Выполнимость</a:t>
            </a:r>
          </a:p>
          <a:p>
            <a:pPr>
              <a:lnSpc>
                <a:spcPct val="80000"/>
              </a:lnSpc>
            </a:pPr>
            <a:r>
              <a:rPr lang="ru-RU" sz="3600" b="1">
                <a:solidFill>
                  <a:srgbClr val="000000"/>
                </a:solidFill>
              </a:rPr>
              <a:t>Массовость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250825" y="5086350"/>
            <a:ext cx="3600450" cy="1727200"/>
          </a:xfrm>
        </p:spPr>
        <p:txBody>
          <a:bodyPr tIns="91440"/>
          <a:lstStyle/>
          <a:p>
            <a:pPr marL="469900" indent="-469900" algn="ctr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000000"/>
                </a:solidFill>
              </a:rPr>
              <a:t>      </a:t>
            </a:r>
            <a:r>
              <a:rPr lang="ru-RU" sz="2400" b="1">
                <a:solidFill>
                  <a:srgbClr val="000000"/>
                </a:solidFill>
              </a:rPr>
              <a:t>Иди туда, не знаю куда. Принеси то, не знаю что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5508625" y="4797425"/>
            <a:ext cx="2801938" cy="1295400"/>
          </a:xfrm>
        </p:spPr>
        <p:txBody>
          <a:bodyPr lIns="54864" tIns="91440"/>
          <a:lstStyle/>
          <a:p>
            <a:pPr marL="469900" indent="-469900" algn="ctr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000000"/>
                </a:solidFill>
              </a:rPr>
              <a:t>    </a:t>
            </a:r>
            <a:r>
              <a:rPr lang="ru-RU" sz="2400" b="1">
                <a:solidFill>
                  <a:srgbClr val="000000"/>
                </a:solidFill>
              </a:rPr>
              <a:t>Сосчитайте число окон в своём доме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124075" y="2997200"/>
            <a:ext cx="21605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latin typeface="Tahoma" pitchFamily="34" charset="0"/>
              </a:rPr>
              <a:t>Сосчитайте звёзды на небе</a:t>
            </a:r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79388" y="1341438"/>
            <a:ext cx="871378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ru-RU" sz="2800">
                <a:solidFill>
                  <a:srgbClr val="0000FF"/>
                </a:solidFill>
                <a:latin typeface="Tahoma" pitchFamily="34" charset="0"/>
              </a:rPr>
              <a:t>   </a:t>
            </a:r>
            <a:r>
              <a:rPr lang="ru-RU" sz="3200" b="1">
                <a:solidFill>
                  <a:srgbClr val="0000FF"/>
                </a:solidFill>
                <a:latin typeface="Tahoma" pitchFamily="34" charset="0"/>
              </a:rPr>
              <a:t>Из приведенных задач выберите те, которые сформулированы четко:</a:t>
            </a:r>
          </a:p>
        </p:txBody>
      </p:sp>
      <p:pic>
        <p:nvPicPr>
          <p:cNvPr id="12186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97200"/>
            <a:ext cx="19446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6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852738"/>
            <a:ext cx="2449513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66" name="Picture 10" descr="vopro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4868863"/>
            <a:ext cx="1295400" cy="1455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16113"/>
            <a:ext cx="8569325" cy="1008062"/>
          </a:xfrm>
        </p:spPr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Формы представления алгоритмов: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997200"/>
            <a:ext cx="8208962" cy="345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>
                <a:solidFill>
                  <a:srgbClr val="000000"/>
                </a:solidFill>
              </a:rPr>
              <a:t>устная форма;</a:t>
            </a:r>
          </a:p>
          <a:p>
            <a:pPr>
              <a:lnSpc>
                <a:spcPct val="80000"/>
              </a:lnSpc>
            </a:pPr>
            <a:r>
              <a:rPr lang="ru-RU" sz="3600">
                <a:solidFill>
                  <a:srgbClr val="000000"/>
                </a:solidFill>
              </a:rPr>
              <a:t>письменная форма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600">
                <a:solidFill>
                  <a:srgbClr val="000000"/>
                </a:solidFill>
              </a:rPr>
              <a:t>(на естественном языке);</a:t>
            </a:r>
          </a:p>
          <a:p>
            <a:pPr>
              <a:lnSpc>
                <a:spcPct val="80000"/>
              </a:lnSpc>
            </a:pPr>
            <a:r>
              <a:rPr lang="ru-RU" sz="3600">
                <a:solidFill>
                  <a:srgbClr val="000000"/>
                </a:solidFill>
              </a:rPr>
              <a:t>письменная форма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600">
                <a:solidFill>
                  <a:srgbClr val="000000"/>
                </a:solidFill>
              </a:rPr>
              <a:t>(на формальном языке);</a:t>
            </a:r>
          </a:p>
          <a:p>
            <a:pPr>
              <a:lnSpc>
                <a:spcPct val="80000"/>
              </a:lnSpc>
            </a:pPr>
            <a:r>
              <a:rPr lang="ru-RU" sz="3600">
                <a:solidFill>
                  <a:srgbClr val="000000"/>
                </a:solidFill>
              </a:rPr>
              <a:t>графическая форма (блок-схема).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25538"/>
            <a:ext cx="5184775" cy="790575"/>
          </a:xfrm>
        </p:spPr>
        <p:txBody>
          <a:bodyPr/>
          <a:lstStyle/>
          <a:p>
            <a:pPr algn="r"/>
            <a:r>
              <a:rPr lang="ru-RU" sz="4000" b="1">
                <a:solidFill>
                  <a:srgbClr val="0000FF"/>
                </a:solidFill>
              </a:rPr>
              <a:t>Виды алгоритмов: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32025"/>
            <a:ext cx="8351837" cy="422116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Линейный алгоритм</a:t>
            </a:r>
            <a:r>
              <a:rPr lang="ru-RU" sz="2400">
                <a:solidFill>
                  <a:srgbClr val="000000"/>
                </a:solidFill>
              </a:rPr>
              <a:t> (описание действий, которые выполняются однократно в заданном порядке);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Циклический алгоритм</a:t>
            </a:r>
            <a:r>
              <a:rPr lang="ru-RU" sz="2400">
                <a:solidFill>
                  <a:srgbClr val="000000"/>
                </a:solidFill>
              </a:rPr>
              <a:t> (описание действий, которые должны повторятся указанное число раз или пока не выполнено условие);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Разветвляющийся алгоритм</a:t>
            </a:r>
            <a:r>
              <a:rPr lang="ru-RU" sz="2400">
                <a:solidFill>
                  <a:srgbClr val="000000"/>
                </a:solidFill>
              </a:rPr>
              <a:t> (алгоритм, в котором в зависимости от условия выполняется либо одна, либо другая последовательность действий)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b="1">
                <a:solidFill>
                  <a:srgbClr val="000000"/>
                </a:solidFill>
              </a:rPr>
              <a:t>Вспомогательный алгоритм</a:t>
            </a:r>
            <a:r>
              <a:rPr lang="ru-RU" sz="2400">
                <a:solidFill>
                  <a:srgbClr val="000000"/>
                </a:solidFill>
              </a:rPr>
              <a:t> (алгоритм, который можно использовать в других алгоритмах, указав только его имя).</a:t>
            </a:r>
          </a:p>
          <a:p>
            <a:pPr marL="533400" indent="-533400">
              <a:lnSpc>
                <a:spcPct val="90000"/>
              </a:lnSpc>
            </a:pPr>
            <a:endParaRPr 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51" name="Picture 7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89138"/>
            <a:ext cx="8928100" cy="4170362"/>
          </a:xfrm>
          <a:prstGeom prst="rect">
            <a:avLst/>
          </a:prstGeom>
          <a:noFill/>
        </p:spPr>
      </p:pic>
      <p:sp>
        <p:nvSpPr>
          <p:cNvPr id="108549" name="Rectangle 5"/>
          <p:cNvSpPr>
            <a:spLocks noChangeArrowheads="1"/>
          </p:cNvSpPr>
          <p:nvPr/>
        </p:nvSpPr>
        <p:spPr bwMode="auto">
          <a:xfrm>
            <a:off x="2411413" y="3951288"/>
            <a:ext cx="5113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00"/>
                </a:solidFill>
              </a:rPr>
              <a:t>Поле для алгоритма</a:t>
            </a:r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116013" y="1265238"/>
            <a:ext cx="6972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</a:rPr>
              <a:t>Среда программирования NXT-G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3">
      <a:dk1>
        <a:srgbClr val="4D4D4D"/>
      </a:dk1>
      <a:lt1>
        <a:srgbClr val="FFFFFF"/>
      </a:lt1>
      <a:dk2>
        <a:srgbClr val="666633"/>
      </a:dk2>
      <a:lt2>
        <a:srgbClr val="660033"/>
      </a:lt2>
      <a:accent1>
        <a:srgbClr val="990033"/>
      </a:accent1>
      <a:accent2>
        <a:srgbClr val="FF6699"/>
      </a:accent2>
      <a:accent3>
        <a:srgbClr val="FFFFFF"/>
      </a:accent3>
      <a:accent4>
        <a:srgbClr val="404040"/>
      </a:accent4>
      <a:accent5>
        <a:srgbClr val="CAAAAD"/>
      </a:accent5>
      <a:accent6>
        <a:srgbClr val="E75C8A"/>
      </a:accent6>
      <a:hlink>
        <a:srgbClr val="FF9966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800000"/>
        </a:lt2>
        <a:accent1>
          <a:srgbClr val="CC3300"/>
        </a:accent1>
        <a:accent2>
          <a:srgbClr val="FF9900"/>
        </a:accent2>
        <a:accent3>
          <a:srgbClr val="FFFFFF"/>
        </a:accent3>
        <a:accent4>
          <a:srgbClr val="404040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666633"/>
        </a:dk2>
        <a:lt2>
          <a:srgbClr val="CCCC00"/>
        </a:lt2>
        <a:accent1>
          <a:srgbClr val="FF9933"/>
        </a:accent1>
        <a:accent2>
          <a:srgbClr val="6633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5C2D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666633"/>
        </a:dk2>
        <a:lt2>
          <a:srgbClr val="660033"/>
        </a:lt2>
        <a:accent1>
          <a:srgbClr val="990033"/>
        </a:accent1>
        <a:accent2>
          <a:srgbClr val="FF6699"/>
        </a:accent2>
        <a:accent3>
          <a:srgbClr val="FFFFFF"/>
        </a:accent3>
        <a:accent4>
          <a:srgbClr val="404040"/>
        </a:accent4>
        <a:accent5>
          <a:srgbClr val="CAAAAD"/>
        </a:accent5>
        <a:accent6>
          <a:srgbClr val="E75C8A"/>
        </a:accent6>
        <a:hlink>
          <a:srgbClr val="FF99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295</TotalTime>
  <Words>308</Words>
  <Application>Microsoft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Tahoma</vt:lpstr>
      <vt:lpstr>Wingdings</vt:lpstr>
      <vt:lpstr>Times New Roman</vt:lpstr>
      <vt:lpstr>template</vt:lpstr>
      <vt:lpstr>АЛГОРИТМЫ</vt:lpstr>
      <vt:lpstr>Алгоритм</vt:lpstr>
      <vt:lpstr>Кто такой исполнитель?</vt:lpstr>
      <vt:lpstr>Для чего нужны алгоритмы?</vt:lpstr>
      <vt:lpstr>Какими свойствами  обладают алгоритмы: </vt:lpstr>
      <vt:lpstr>Слайд 6</vt:lpstr>
      <vt:lpstr>Формы представления алгоритмов:</vt:lpstr>
      <vt:lpstr>Виды алгоритмов:</vt:lpstr>
      <vt:lpstr>Слайд 9</vt:lpstr>
      <vt:lpstr>Слайд 10</vt:lpstr>
      <vt:lpstr>Линейный алгоритм:</vt:lpstr>
      <vt:lpstr>Циклический алгоритм:</vt:lpstr>
      <vt:lpstr>Слайд 13</vt:lpstr>
      <vt:lpstr>Рефлексия</vt:lpstr>
      <vt:lpstr>Домашнее задание:   составить блок-схему одного из алгоритмов работы робота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</dc:title>
  <dc:creator>Анна Шукшина</dc:creator>
  <cp:lastModifiedBy>Annete</cp:lastModifiedBy>
  <cp:revision>26</cp:revision>
  <dcterms:created xsi:type="dcterms:W3CDTF">2013-01-30T16:53:45Z</dcterms:created>
  <dcterms:modified xsi:type="dcterms:W3CDTF">2016-11-13T15:13:33Z</dcterms:modified>
</cp:coreProperties>
</file>