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3" r:id="rId1"/>
  </p:sldMasterIdLst>
  <p:sldIdLst>
    <p:sldId id="256" r:id="rId2"/>
    <p:sldId id="271" r:id="rId3"/>
    <p:sldId id="296" r:id="rId4"/>
    <p:sldId id="297" r:id="rId5"/>
    <p:sldId id="301" r:id="rId6"/>
    <p:sldId id="302" r:id="rId7"/>
    <p:sldId id="298" r:id="rId8"/>
    <p:sldId id="299" r:id="rId9"/>
    <p:sldId id="293" r:id="rId10"/>
    <p:sldId id="294" r:id="rId11"/>
    <p:sldId id="319" r:id="rId12"/>
    <p:sldId id="295" r:id="rId13"/>
    <p:sldId id="304" r:id="rId14"/>
    <p:sldId id="303" r:id="rId15"/>
    <p:sldId id="307" r:id="rId16"/>
    <p:sldId id="305" r:id="rId17"/>
    <p:sldId id="306" r:id="rId18"/>
    <p:sldId id="308" r:id="rId19"/>
    <p:sldId id="320" r:id="rId20"/>
    <p:sldId id="321" r:id="rId21"/>
    <p:sldId id="312" r:id="rId22"/>
    <p:sldId id="313" r:id="rId23"/>
    <p:sldId id="314" r:id="rId24"/>
    <p:sldId id="318" r:id="rId25"/>
    <p:sldId id="316" r:id="rId26"/>
    <p:sldId id="317" r:id="rId27"/>
    <p:sldId id="315" r:id="rId28"/>
    <p:sldId id="323" r:id="rId29"/>
    <p:sldId id="278" r:id="rId30"/>
    <p:sldId id="324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4666"/>
    <a:srgbClr val="37667D"/>
    <a:srgbClr val="4B8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-68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6/29/2017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952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6/29/2017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201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6/29/2017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420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6/29/2017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63087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6/29/2017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6631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6/29/2017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3256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6/29/2017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3294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6/29/2017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7957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6/29/2017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654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6/29/2017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638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6/29/2017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3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6/29/2017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851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6/29/2017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55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6/29/2017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431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6/29/2017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440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6/29/2017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450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6/29/2017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906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4AAD347D-5ACD-4C99-B74B-A9C85AD731AF}" type="datetimeFigureOut">
              <a:rPr lang="en-US" smtClean="0"/>
              <a:pPr/>
              <a:t>6/29/2017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8024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973" y="424069"/>
            <a:ext cx="11697750" cy="3078985"/>
          </a:xfrm>
        </p:spPr>
        <p:txBody>
          <a:bodyPr>
            <a:noAutofit/>
          </a:bodyPr>
          <a:lstStyle/>
          <a:p>
            <a:pPr lvl="0" algn="just" fontAlgn="base">
              <a:lnSpc>
                <a:spcPct val="150000"/>
              </a:lnSpc>
              <a:spcAft>
                <a:spcPct val="0"/>
              </a:spcAft>
            </a:pPr>
            <a:r>
              <a:rPr lang="ru-RU" sz="2400" b="1" spc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«Презентация к уроку по учебному предмету </a:t>
            </a:r>
            <a:r>
              <a:rPr lang="ru-RU" sz="2400" b="1" spc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«МАТЕМАТИКА» </a:t>
            </a:r>
            <a:r>
              <a:rPr lang="ru-RU" sz="2400" b="1" spc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spc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6-ом </a:t>
            </a:r>
            <a:r>
              <a:rPr lang="ru-RU" sz="2400" b="1" spc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классе </a:t>
            </a:r>
            <a:r>
              <a:rPr lang="ru-RU" sz="2400" b="1" spc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spc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spc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spc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тему </a:t>
            </a:r>
            <a:r>
              <a:rPr lang="ru-RU" sz="2400" b="1" spc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:«Деление с остатком» </a:t>
            </a:r>
            <a:br>
              <a:rPr lang="ru-RU" sz="2400" b="1" spc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b="1" spc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РЕШЕНИЕ ЗАДАЧ.      </a:t>
            </a:r>
            <a:br>
              <a:rPr lang="ru-RU" sz="4800" b="1" spc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«Когда  может  пригодиться  деление с остатком».</a:t>
            </a:r>
            <a:b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</a:br>
            <a:endParaRPr lang="ru-RU" sz="4400" b="1" spc="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25793" y="4713668"/>
            <a:ext cx="6337338" cy="162087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1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Солохина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Мария Михайловна </a:t>
            </a:r>
          </a:p>
          <a:p>
            <a:pPr algn="ctr">
              <a:defRPr/>
            </a:pP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математики МОУ Гимназия города Малоярославца Калужской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74408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800" y="457200"/>
            <a:ext cx="102997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	</a:t>
            </a:r>
            <a:r>
              <a:rPr lang="ru-RU" sz="2800" b="1" dirty="0" smtClean="0">
                <a:solidFill>
                  <a:srgbClr val="FFC000"/>
                </a:solidFill>
                <a:latin typeface="Arial Narrow" pitchFamily="34" charset="0"/>
              </a:rPr>
              <a:t>В </a:t>
            </a:r>
            <a:r>
              <a:rPr lang="ru-RU" sz="2800" b="1" dirty="0">
                <a:solidFill>
                  <a:srgbClr val="FFC000"/>
                </a:solidFill>
                <a:latin typeface="Arial Narrow" pitchFamily="34" charset="0"/>
              </a:rPr>
              <a:t>задачах первого типа</a:t>
            </a:r>
            <a:r>
              <a:rPr lang="ru-RU" sz="2800" b="1" dirty="0">
                <a:latin typeface="Arial Narrow" pitchFamily="34" charset="0"/>
              </a:rPr>
              <a:t> требуется найти либо количество требуемых множеств, получающихся из имеющегося количества предметов в исходном множестве, либо количество предметов в множествах, полученных после деления</a:t>
            </a:r>
            <a:r>
              <a:rPr lang="ru-RU" sz="2800" b="1" dirty="0" smtClean="0">
                <a:latin typeface="Arial Narrow" pitchFamily="34" charset="0"/>
              </a:rPr>
              <a:t>.</a:t>
            </a:r>
          </a:p>
          <a:p>
            <a:r>
              <a:rPr lang="ru-RU" sz="2800" b="1" dirty="0" smtClean="0">
                <a:latin typeface="Arial Narrow" pitchFamily="34" charset="0"/>
              </a:rPr>
              <a:t> Приведем примеры.</a:t>
            </a:r>
          </a:p>
          <a:p>
            <a:r>
              <a:rPr lang="ru-RU" sz="2800" b="1" dirty="0" smtClean="0">
                <a:latin typeface="Arial Narrow" pitchFamily="34" charset="0"/>
              </a:rPr>
              <a:t>1.К новому году было сделано </a:t>
            </a:r>
            <a:r>
              <a:rPr lang="ru-RU" sz="2800" b="1" i="1" dirty="0" smtClean="0">
                <a:latin typeface="Arial Narrow" pitchFamily="34" charset="0"/>
              </a:rPr>
              <a:t>67</a:t>
            </a:r>
            <a:r>
              <a:rPr lang="ru-RU" sz="2800" b="1" dirty="0" smtClean="0">
                <a:latin typeface="Arial Narrow" pitchFamily="34" charset="0"/>
              </a:rPr>
              <a:t> елочных игрушек. На каждую елку было решено повесить по </a:t>
            </a:r>
            <a:r>
              <a:rPr lang="ru-RU" sz="2800" b="1" i="1" dirty="0" smtClean="0">
                <a:latin typeface="Arial Narrow" pitchFamily="34" charset="0"/>
              </a:rPr>
              <a:t>15</a:t>
            </a:r>
            <a:r>
              <a:rPr lang="ru-RU" sz="2800" b="1" dirty="0" smtClean="0">
                <a:latin typeface="Arial Narrow" pitchFamily="34" charset="0"/>
              </a:rPr>
              <a:t> игрушек. Неполное частное от деления </a:t>
            </a:r>
            <a:r>
              <a:rPr lang="ru-RU" sz="2800" b="1" i="1" dirty="0" smtClean="0">
                <a:latin typeface="Arial Narrow" pitchFamily="34" charset="0"/>
              </a:rPr>
              <a:t>67</a:t>
            </a:r>
            <a:r>
              <a:rPr lang="ru-RU" sz="2800" b="1" dirty="0" smtClean="0">
                <a:latin typeface="Arial Narrow" pitchFamily="34" charset="0"/>
              </a:rPr>
              <a:t> на </a:t>
            </a:r>
            <a:r>
              <a:rPr lang="ru-RU" sz="2800" b="1" i="1" dirty="0" smtClean="0">
                <a:latin typeface="Arial Narrow" pitchFamily="34" charset="0"/>
              </a:rPr>
              <a:t>15</a:t>
            </a:r>
            <a:r>
              <a:rPr lang="ru-RU" sz="2800" b="1" dirty="0" smtClean="0">
                <a:latin typeface="Arial Narrow" pitchFamily="34" charset="0"/>
              </a:rPr>
              <a:t> позывает, какое количество елок можно нарядить.</a:t>
            </a:r>
          </a:p>
          <a:p>
            <a:r>
              <a:rPr lang="ru-RU" sz="2800" b="1" dirty="0" smtClean="0">
                <a:latin typeface="Arial Narrow" pitchFamily="34" charset="0"/>
              </a:rPr>
              <a:t>2.Имеется </a:t>
            </a:r>
            <a:r>
              <a:rPr lang="ru-RU" sz="2800" b="1" i="1" dirty="0" smtClean="0">
                <a:latin typeface="Arial Narrow" pitchFamily="34" charset="0"/>
              </a:rPr>
              <a:t>162</a:t>
            </a:r>
            <a:r>
              <a:rPr lang="ru-RU" sz="2800" b="1" dirty="0" smtClean="0">
                <a:latin typeface="Arial Narrow" pitchFamily="34" charset="0"/>
              </a:rPr>
              <a:t> детали и </a:t>
            </a:r>
            <a:r>
              <a:rPr lang="ru-RU" sz="2800" b="1" i="1" dirty="0" smtClean="0">
                <a:latin typeface="Arial Narrow" pitchFamily="34" charset="0"/>
              </a:rPr>
              <a:t>40</a:t>
            </a:r>
            <a:r>
              <a:rPr lang="ru-RU" sz="2800" b="1" dirty="0" smtClean="0">
                <a:latin typeface="Arial Narrow" pitchFamily="34" charset="0"/>
              </a:rPr>
              <a:t> коробок, в которые эти детали раскладываются так, что в каждой коробке оказывается одинаковое количество деталей. Неполное частное от деления </a:t>
            </a:r>
            <a:r>
              <a:rPr lang="ru-RU" sz="2800" b="1" i="1" dirty="0" smtClean="0">
                <a:latin typeface="Arial Narrow" pitchFamily="34" charset="0"/>
              </a:rPr>
              <a:t>162</a:t>
            </a:r>
            <a:r>
              <a:rPr lang="ru-RU" sz="2800" b="1" dirty="0" smtClean="0">
                <a:latin typeface="Arial Narrow" pitchFamily="34" charset="0"/>
              </a:rPr>
              <a:t> на </a:t>
            </a:r>
            <a:r>
              <a:rPr lang="ru-RU" sz="2800" b="1" i="1" dirty="0" smtClean="0">
                <a:latin typeface="Arial Narrow" pitchFamily="34" charset="0"/>
              </a:rPr>
              <a:t>40</a:t>
            </a:r>
            <a:r>
              <a:rPr lang="ru-RU" sz="2800" b="1" dirty="0" smtClean="0">
                <a:latin typeface="Arial Narrow" pitchFamily="34" charset="0"/>
              </a:rPr>
              <a:t> определяет количество деталей в каждой коробке.</a:t>
            </a:r>
          </a:p>
        </p:txBody>
      </p:sp>
    </p:spTree>
    <p:extLst>
      <p:ext uri="{BB962C8B-B14F-4D97-AF65-F5344CB8AC3E}">
        <p14:creationId xmlns:p14="http://schemas.microsoft.com/office/powerpoint/2010/main" val="33724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6900" y="495300"/>
            <a:ext cx="103886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	</a:t>
            </a:r>
            <a:r>
              <a:rPr lang="ru-RU" sz="2800" b="1" dirty="0" smtClean="0">
                <a:solidFill>
                  <a:srgbClr val="FFC000"/>
                </a:solidFill>
                <a:latin typeface="Arial Narrow" pitchFamily="34" charset="0"/>
              </a:rPr>
              <a:t>Следует </a:t>
            </a:r>
            <a:r>
              <a:rPr lang="ru-RU" sz="2800" b="1" dirty="0">
                <a:solidFill>
                  <a:srgbClr val="FFC000"/>
                </a:solidFill>
                <a:latin typeface="Arial Narrow" pitchFamily="34" charset="0"/>
              </a:rPr>
              <a:t>сказать, </a:t>
            </a:r>
            <a:r>
              <a:rPr lang="ru-RU" sz="2800" b="1" dirty="0">
                <a:latin typeface="Arial Narrow" pitchFamily="34" charset="0"/>
              </a:rPr>
              <a:t>что вместо количества каких-либо предметов речь в задачах может идти о каких-либо величинах (единицах измерения времени, массы, длины, площади и т.п.). Для примера приведем условия таких задач.</a:t>
            </a:r>
          </a:p>
          <a:p>
            <a:pPr algn="just"/>
            <a:r>
              <a:rPr lang="ru-RU" sz="2800" b="1" dirty="0">
                <a:latin typeface="Arial Narrow" pitchFamily="34" charset="0"/>
              </a:rPr>
              <a:t>3.Квас на заводе разливается в двухлитровые бутылки. Было произведено </a:t>
            </a:r>
            <a:r>
              <a:rPr lang="ru-RU" sz="2800" b="1" i="1" dirty="0">
                <a:latin typeface="Arial Narrow" pitchFamily="34" charset="0"/>
              </a:rPr>
              <a:t>5 111</a:t>
            </a:r>
            <a:r>
              <a:rPr lang="ru-RU" sz="2800" b="1" dirty="0">
                <a:latin typeface="Arial Narrow" pitchFamily="34" charset="0"/>
              </a:rPr>
              <a:t>литров кваса. Если разделить </a:t>
            </a:r>
            <a:r>
              <a:rPr lang="ru-RU" sz="2800" b="1" i="1" dirty="0">
                <a:latin typeface="Arial Narrow" pitchFamily="34" charset="0"/>
              </a:rPr>
              <a:t>5 111</a:t>
            </a:r>
            <a:r>
              <a:rPr lang="ru-RU" sz="2800" b="1" dirty="0">
                <a:latin typeface="Arial Narrow" pitchFamily="34" charset="0"/>
              </a:rPr>
              <a:t> на </a:t>
            </a:r>
            <a:r>
              <a:rPr lang="ru-RU" sz="2800" b="1" i="1" dirty="0">
                <a:latin typeface="Arial Narrow" pitchFamily="34" charset="0"/>
              </a:rPr>
              <a:t>2</a:t>
            </a:r>
            <a:r>
              <a:rPr lang="ru-RU" sz="2800" b="1" dirty="0">
                <a:latin typeface="Arial Narrow" pitchFamily="34" charset="0"/>
              </a:rPr>
              <a:t>, то неполное частное покажет, какое количество бутылок кваса изготовлено.</a:t>
            </a:r>
          </a:p>
          <a:p>
            <a:pPr algn="just"/>
            <a:r>
              <a:rPr lang="ru-RU" sz="2800" b="1" dirty="0">
                <a:latin typeface="Arial Narrow" pitchFamily="34" charset="0"/>
              </a:rPr>
              <a:t>4.Рабочему на установку одного комплекта оборудования требуется </a:t>
            </a:r>
            <a:r>
              <a:rPr lang="ru-RU" sz="2800" b="1" i="1" dirty="0">
                <a:latin typeface="Arial Narrow" pitchFamily="34" charset="0"/>
              </a:rPr>
              <a:t>3</a:t>
            </a:r>
            <a:r>
              <a:rPr lang="ru-RU" sz="2800" b="1" dirty="0">
                <a:latin typeface="Arial Narrow" pitchFamily="34" charset="0"/>
              </a:rPr>
              <a:t> часа, а его рабочий день длится </a:t>
            </a:r>
            <a:r>
              <a:rPr lang="ru-RU" sz="2800" b="1" i="1" dirty="0">
                <a:latin typeface="Arial Narrow" pitchFamily="34" charset="0"/>
              </a:rPr>
              <a:t>8</a:t>
            </a:r>
            <a:r>
              <a:rPr lang="ru-RU" sz="2800" b="1" dirty="0">
                <a:latin typeface="Arial Narrow" pitchFamily="34" charset="0"/>
              </a:rPr>
              <a:t> часов. Неполное частное от деления натурального числа </a:t>
            </a:r>
            <a:r>
              <a:rPr lang="ru-RU" sz="2800" b="1" i="1" dirty="0">
                <a:latin typeface="Arial Narrow" pitchFamily="34" charset="0"/>
              </a:rPr>
              <a:t>8</a:t>
            </a:r>
            <a:r>
              <a:rPr lang="ru-RU" sz="2800" b="1" dirty="0">
                <a:latin typeface="Arial Narrow" pitchFamily="34" charset="0"/>
              </a:rPr>
              <a:t> на натуральное число </a:t>
            </a:r>
            <a:r>
              <a:rPr lang="ru-RU" sz="2800" b="1" i="1" dirty="0">
                <a:latin typeface="Arial Narrow" pitchFamily="34" charset="0"/>
              </a:rPr>
              <a:t>3</a:t>
            </a:r>
            <a:r>
              <a:rPr lang="ru-RU" sz="2800" b="1" dirty="0">
                <a:latin typeface="Arial Narrow" pitchFamily="34" charset="0"/>
              </a:rPr>
              <a:t> определяет количество установленных комплектов оборудования этим рабочим за его рабочий день.</a:t>
            </a:r>
          </a:p>
        </p:txBody>
      </p:sp>
    </p:spTree>
    <p:extLst>
      <p:ext uri="{BB962C8B-B14F-4D97-AF65-F5344CB8AC3E}">
        <p14:creationId xmlns:p14="http://schemas.microsoft.com/office/powerpoint/2010/main" val="29712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" y="342901"/>
            <a:ext cx="11303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	</a:t>
            </a:r>
            <a:r>
              <a:rPr lang="ru-RU" sz="3200" b="1" dirty="0" smtClean="0">
                <a:solidFill>
                  <a:srgbClr val="FFC000"/>
                </a:solidFill>
                <a:latin typeface="Arial Narrow" pitchFamily="34" charset="0"/>
              </a:rPr>
              <a:t>В </a:t>
            </a:r>
            <a:r>
              <a:rPr lang="ru-RU" sz="3200" b="1" dirty="0">
                <a:solidFill>
                  <a:srgbClr val="FFC000"/>
                </a:solidFill>
                <a:latin typeface="Arial Narrow" pitchFamily="34" charset="0"/>
              </a:rPr>
              <a:t>задачах второго типа</a:t>
            </a:r>
            <a:r>
              <a:rPr lang="ru-RU" sz="2800" b="1" dirty="0">
                <a:latin typeface="Arial Narrow" pitchFamily="34" charset="0"/>
              </a:rPr>
              <a:t>, решаемых с помощью деления с остатком, требуется найти количество предметов, которые остаются в исходном множестве после деления. Конечно же вместо количества предметов могут быть также значения каких-либо величин. </a:t>
            </a:r>
            <a:endParaRPr lang="ru-RU" sz="2800" b="1" dirty="0" smtClean="0">
              <a:latin typeface="Arial Narrow" pitchFamily="34" charset="0"/>
            </a:endParaRPr>
          </a:p>
          <a:p>
            <a:r>
              <a:rPr lang="ru-RU" sz="2800" b="1" dirty="0" smtClean="0">
                <a:latin typeface="Arial Narrow" pitchFamily="34" charset="0"/>
              </a:rPr>
              <a:t>Приведем </a:t>
            </a:r>
            <a:r>
              <a:rPr lang="ru-RU" sz="2800" b="1" dirty="0">
                <a:latin typeface="Arial Narrow" pitchFamily="34" charset="0"/>
              </a:rPr>
              <a:t>примеры.</a:t>
            </a:r>
          </a:p>
          <a:p>
            <a:r>
              <a:rPr lang="ru-RU" sz="2800" b="1" dirty="0" smtClean="0">
                <a:latin typeface="Arial Narrow" pitchFamily="34" charset="0"/>
              </a:rPr>
              <a:t>1.Всего </a:t>
            </a:r>
            <a:r>
              <a:rPr lang="ru-RU" sz="2800" b="1" dirty="0">
                <a:latin typeface="Arial Narrow" pitchFamily="34" charset="0"/>
              </a:rPr>
              <a:t>есть </a:t>
            </a:r>
            <a:r>
              <a:rPr lang="ru-RU" sz="2800" b="1" i="1" dirty="0">
                <a:latin typeface="Arial Narrow" pitchFamily="34" charset="0"/>
              </a:rPr>
              <a:t>193</a:t>
            </a:r>
            <a:r>
              <a:rPr lang="ru-RU" sz="2800" b="1" dirty="0">
                <a:latin typeface="Arial Narrow" pitchFamily="34" charset="0"/>
              </a:rPr>
              <a:t> конфеты, которые укладываются в коробки, причем в каждую коробку помещается строго определенное количество конфет. После раскладывания было получено </a:t>
            </a:r>
            <a:r>
              <a:rPr lang="ru-RU" sz="2800" b="1" i="1" dirty="0">
                <a:latin typeface="Arial Narrow" pitchFamily="34" charset="0"/>
              </a:rPr>
              <a:t>20</a:t>
            </a:r>
            <a:r>
              <a:rPr lang="ru-RU" sz="2800" b="1" dirty="0">
                <a:latin typeface="Arial Narrow" pitchFamily="34" charset="0"/>
              </a:rPr>
              <a:t> коробок с конфетами. Остаток от деления </a:t>
            </a:r>
            <a:r>
              <a:rPr lang="ru-RU" sz="2800" b="1" i="1" dirty="0">
                <a:latin typeface="Arial Narrow" pitchFamily="34" charset="0"/>
              </a:rPr>
              <a:t>193</a:t>
            </a:r>
            <a:r>
              <a:rPr lang="ru-RU" sz="2800" b="1" dirty="0">
                <a:latin typeface="Arial Narrow" pitchFamily="34" charset="0"/>
              </a:rPr>
              <a:t> на </a:t>
            </a:r>
            <a:r>
              <a:rPr lang="ru-RU" sz="2800" b="1" i="1" dirty="0">
                <a:latin typeface="Arial Narrow" pitchFamily="34" charset="0"/>
              </a:rPr>
              <a:t>20</a:t>
            </a:r>
            <a:r>
              <a:rPr lang="ru-RU" sz="2800" b="1" dirty="0">
                <a:latin typeface="Arial Narrow" pitchFamily="34" charset="0"/>
              </a:rPr>
              <a:t> покажет, сколько конфет останется не уложенными в коробки.</a:t>
            </a:r>
          </a:p>
          <a:p>
            <a:r>
              <a:rPr lang="ru-RU" sz="2800" b="1" dirty="0" smtClean="0">
                <a:latin typeface="Arial Narrow" pitchFamily="34" charset="0"/>
              </a:rPr>
              <a:t>2.На </a:t>
            </a:r>
            <a:r>
              <a:rPr lang="ru-RU" sz="2800" b="1" dirty="0">
                <a:latin typeface="Arial Narrow" pitchFamily="34" charset="0"/>
              </a:rPr>
              <a:t>изготовление одной бетонной плиты требуется </a:t>
            </a:r>
            <a:r>
              <a:rPr lang="ru-RU" sz="2800" b="1" i="1" dirty="0">
                <a:latin typeface="Arial Narrow" pitchFamily="34" charset="0"/>
              </a:rPr>
              <a:t>750</a:t>
            </a:r>
            <a:r>
              <a:rPr lang="ru-RU" sz="2800" b="1" dirty="0">
                <a:latin typeface="Arial Narrow" pitchFamily="34" charset="0"/>
              </a:rPr>
              <a:t> килограмм цемента. Было куплено </a:t>
            </a:r>
            <a:r>
              <a:rPr lang="ru-RU" sz="2800" b="1" i="1" dirty="0">
                <a:latin typeface="Arial Narrow" pitchFamily="34" charset="0"/>
              </a:rPr>
              <a:t>12 100</a:t>
            </a:r>
            <a:r>
              <a:rPr lang="ru-RU" sz="2800" b="1" dirty="0">
                <a:latin typeface="Arial Narrow" pitchFamily="34" charset="0"/>
              </a:rPr>
              <a:t> кг цемента. Остаток от деления </a:t>
            </a:r>
            <a:r>
              <a:rPr lang="ru-RU" sz="2800" b="1" i="1" dirty="0">
                <a:latin typeface="Arial Narrow" pitchFamily="34" charset="0"/>
              </a:rPr>
              <a:t>12 100</a:t>
            </a:r>
            <a:r>
              <a:rPr lang="ru-RU" sz="2800" b="1" dirty="0">
                <a:latin typeface="Arial Narrow" pitchFamily="34" charset="0"/>
              </a:rPr>
              <a:t> на </a:t>
            </a:r>
            <a:r>
              <a:rPr lang="ru-RU" sz="2800" b="1" i="1" dirty="0">
                <a:latin typeface="Arial Narrow" pitchFamily="34" charset="0"/>
              </a:rPr>
              <a:t>750</a:t>
            </a:r>
            <a:r>
              <a:rPr lang="ru-RU" sz="2800" b="1" dirty="0">
                <a:latin typeface="Arial Narrow" pitchFamily="34" charset="0"/>
              </a:rPr>
              <a:t> укажет, сколько цемента останется не израсходованным при производстве указанных плит.</a:t>
            </a:r>
          </a:p>
        </p:txBody>
      </p:sp>
    </p:spTree>
    <p:extLst>
      <p:ext uri="{BB962C8B-B14F-4D97-AF65-F5344CB8AC3E}">
        <p14:creationId xmlns:p14="http://schemas.microsoft.com/office/powerpoint/2010/main" val="51019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8500" y="596900"/>
            <a:ext cx="109347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8800" b="1" dirty="0">
                <a:solidFill>
                  <a:schemeClr val="tx2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Где в жизни вам может </a:t>
            </a:r>
            <a:r>
              <a:rPr lang="ru-RU" sz="8800" b="1" dirty="0" smtClean="0">
                <a:solidFill>
                  <a:schemeClr val="tx2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пригодиться деление </a:t>
            </a:r>
            <a:r>
              <a:rPr lang="ru-RU" sz="8800" b="1" dirty="0">
                <a:solidFill>
                  <a:schemeClr val="tx2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с остатком? </a:t>
            </a:r>
            <a:endParaRPr lang="ru-RU" sz="8800" b="1" dirty="0">
              <a:solidFill>
                <a:schemeClr val="tx2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02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9000" y="365125"/>
            <a:ext cx="10464800" cy="75247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Arial Narrow" pitchFamily="34" charset="0"/>
              </a:rPr>
              <a:t>Посетим супермаркет.</a:t>
            </a:r>
            <a:endParaRPr lang="ru-RU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1231901"/>
            <a:ext cx="11747500" cy="54483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800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Шоколадка </a:t>
            </a:r>
            <a:r>
              <a:rPr lang="ru-RU" sz="4800" b="1" dirty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стоит 35 </a:t>
            </a:r>
            <a:r>
              <a:rPr lang="ru-RU" sz="4800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рублей</a:t>
            </a:r>
            <a:r>
              <a:rPr lang="ru-RU" sz="4800" b="1" dirty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. В </a:t>
            </a:r>
            <a:r>
              <a:rPr lang="ru-RU" sz="4800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воскресенье </a:t>
            </a:r>
            <a:r>
              <a:rPr lang="ru-RU" sz="4800" b="1" dirty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в </a:t>
            </a:r>
            <a:r>
              <a:rPr lang="ru-RU" sz="4800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супермаркете действует специальное предложение</a:t>
            </a:r>
            <a:r>
              <a:rPr lang="ru-RU" sz="4800" b="1" dirty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: покупатель платит за две </a:t>
            </a:r>
            <a:r>
              <a:rPr lang="ru-RU" sz="4800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шоколадки </a:t>
            </a:r>
            <a:r>
              <a:rPr lang="ru-RU" sz="4800" b="1" dirty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и  </a:t>
            </a:r>
            <a:r>
              <a:rPr lang="ru-RU" sz="4800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получает </a:t>
            </a:r>
            <a:r>
              <a:rPr lang="ru-RU" sz="4800" b="1" dirty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третью в </a:t>
            </a:r>
            <a:r>
              <a:rPr lang="ru-RU" sz="4800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подарок</a:t>
            </a:r>
            <a:r>
              <a:rPr lang="ru-RU" sz="4800" b="1" dirty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. </a:t>
            </a:r>
            <a:r>
              <a:rPr lang="ru-RU" sz="4800" b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Сколько шоколадок </a:t>
            </a:r>
            <a:r>
              <a:rPr lang="ru-RU" sz="4800" b="1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можно </a:t>
            </a:r>
            <a:r>
              <a:rPr lang="ru-RU" sz="4800" b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получить </a:t>
            </a:r>
            <a:r>
              <a:rPr lang="ru-RU" sz="4800" b="1" dirty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на </a:t>
            </a:r>
            <a:r>
              <a:rPr lang="ru-RU" sz="4800" b="1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200 </a:t>
            </a:r>
            <a:r>
              <a:rPr lang="ru-RU" sz="4800" b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рублей </a:t>
            </a:r>
            <a:r>
              <a:rPr lang="ru-RU" sz="4800" b="1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в </a:t>
            </a:r>
            <a:r>
              <a:rPr lang="ru-RU" sz="4800" b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воскресенье</a:t>
            </a:r>
            <a:r>
              <a:rPr lang="ru-RU" sz="4800" b="1" dirty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?</a:t>
            </a:r>
          </a:p>
          <a:p>
            <a:pPr marL="0" indent="0" algn="just">
              <a:buNone/>
            </a:pPr>
            <a:endParaRPr lang="ru-RU" sz="24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C000"/>
                </a:solidFill>
                <a:latin typeface="Arial Narrow" pitchFamily="34" charset="0"/>
              </a:rPr>
              <a:t>Решение:</a:t>
            </a:r>
            <a:r>
              <a:rPr lang="ru-RU" sz="3200" b="1" dirty="0">
                <a:solidFill>
                  <a:srgbClr val="FFC000"/>
                </a:solidFill>
                <a:latin typeface="Arial Narrow" pitchFamily="34" charset="0"/>
              </a:rPr>
              <a:t/>
            </a:r>
            <a:br>
              <a:rPr lang="ru-RU" sz="3200" b="1" dirty="0">
                <a:solidFill>
                  <a:srgbClr val="FFC000"/>
                </a:solidFill>
                <a:latin typeface="Arial Narrow" pitchFamily="34" charset="0"/>
              </a:rPr>
            </a:br>
            <a:endParaRPr lang="ru-RU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0" hangingPunct="0"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Arial Narrow" pitchFamily="34" charset="0"/>
              </a:rPr>
              <a:t>1.200:35=5 </a:t>
            </a:r>
            <a:r>
              <a:rPr lang="ru-RU" sz="4000" b="1" dirty="0">
                <a:solidFill>
                  <a:schemeClr val="tx1"/>
                </a:solidFill>
                <a:latin typeface="Arial Narrow" pitchFamily="34" charset="0"/>
              </a:rPr>
              <a:t>(ш) можно купить за 200руб и получить сдачу 25 руб.</a:t>
            </a:r>
          </a:p>
          <a:p>
            <a:pPr marL="0" indent="0" eaLnBrk="0" hangingPunct="0">
              <a:buNone/>
            </a:pPr>
            <a:r>
              <a:rPr lang="ru-RU" sz="4000" b="1" dirty="0">
                <a:solidFill>
                  <a:schemeClr val="tx1"/>
                </a:solidFill>
                <a:latin typeface="Arial Narrow" pitchFamily="34" charset="0"/>
              </a:rPr>
              <a:t>2. 5:2 = 2 (ш) можно получить в подарок и одна останется.</a:t>
            </a:r>
          </a:p>
          <a:p>
            <a:pPr marL="0" indent="0" eaLnBrk="0" hangingPunct="0">
              <a:buNone/>
            </a:pPr>
            <a:r>
              <a:rPr lang="ru-RU" sz="4000" b="1" dirty="0">
                <a:solidFill>
                  <a:schemeClr val="tx1"/>
                </a:solidFill>
                <a:latin typeface="Arial Narrow" pitchFamily="34" charset="0"/>
              </a:rPr>
              <a:t>3. 5+2 = 7 (ш) можно получить в супермаркете в  воскресенье.</a:t>
            </a:r>
          </a:p>
          <a:p>
            <a:pPr marL="0" indent="0" eaLnBrk="0" hangingPunct="0">
              <a:buNone/>
            </a:pPr>
            <a:r>
              <a:rPr lang="ru-RU" sz="4000" b="1" dirty="0">
                <a:solidFill>
                  <a:schemeClr val="tx1"/>
                </a:solidFill>
                <a:latin typeface="Arial Narrow" pitchFamily="34" charset="0"/>
              </a:rPr>
              <a:t>Ответ: 7 шоколадок. </a:t>
            </a:r>
          </a:p>
        </p:txBody>
      </p:sp>
    </p:spTree>
    <p:extLst>
      <p:ext uri="{BB962C8B-B14F-4D97-AF65-F5344CB8AC3E}">
        <p14:creationId xmlns:p14="http://schemas.microsoft.com/office/powerpoint/2010/main" val="18240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latin typeface="Arial Narrow" pitchFamily="34" charset="0"/>
              </a:rPr>
              <a:t>Отправляемся в путешествие…</a:t>
            </a:r>
            <a:endParaRPr lang="ru-RU" b="1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chemeClr val="tx2"/>
                </a:solidFill>
                <a:latin typeface="Arial Narrow" pitchFamily="34" charset="0"/>
              </a:rPr>
              <a:t>Теплоход рассчитан на 750 пассажиров и 25 членов команды. Каждая спасательная шлюпка может вместить 70 человек. Какое наименьшее число шлюпок должно быть на теплоходе, чтобы в случае необходимости в них можно было разместить всех пассажиров и всех членов команды? </a:t>
            </a:r>
          </a:p>
        </p:txBody>
      </p:sp>
    </p:spTree>
    <p:extLst>
      <p:ext uri="{BB962C8B-B14F-4D97-AF65-F5344CB8AC3E}">
        <p14:creationId xmlns:p14="http://schemas.microsoft.com/office/powerpoint/2010/main" val="128184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0" hangingPunct="0"/>
            <a:r>
              <a:rPr lang="ru-RU" sz="8000" b="1" dirty="0">
                <a:solidFill>
                  <a:srgbClr val="FFC000"/>
                </a:solidFill>
                <a:latin typeface="Arial Narrow" pitchFamily="34" charset="0"/>
              </a:rPr>
              <a:t>Решение: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7700" y="1803400"/>
            <a:ext cx="10706100" cy="4373563"/>
          </a:xfrm>
        </p:spPr>
        <p:txBody>
          <a:bodyPr/>
          <a:lstStyle/>
          <a:p>
            <a:pPr marL="0" indent="0" algn="just" eaLnBrk="0" hangingPunct="0"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Arial Narrow" pitchFamily="34" charset="0"/>
              </a:rPr>
              <a:t>1</a:t>
            </a:r>
            <a:r>
              <a:rPr lang="ru-RU" sz="4000" b="1" dirty="0">
                <a:solidFill>
                  <a:schemeClr val="tx1"/>
                </a:solidFill>
                <a:latin typeface="Arial Narrow" pitchFamily="34" charset="0"/>
              </a:rPr>
              <a:t>. 750+25= 775 (ч) вмещает теплоход.</a:t>
            </a:r>
          </a:p>
          <a:p>
            <a:pPr marL="0" indent="0" algn="just" eaLnBrk="0" hangingPunct="0">
              <a:buNone/>
            </a:pPr>
            <a:r>
              <a:rPr lang="ru-RU" sz="4000" b="1" dirty="0">
                <a:solidFill>
                  <a:schemeClr val="tx1"/>
                </a:solidFill>
                <a:latin typeface="Arial Narrow" pitchFamily="34" charset="0"/>
              </a:rPr>
              <a:t>2.775:70= 11(ост.5</a:t>
            </a:r>
            <a:r>
              <a:rPr lang="ru-RU" sz="4000" b="1" dirty="0" smtClean="0">
                <a:solidFill>
                  <a:schemeClr val="tx1"/>
                </a:solidFill>
                <a:latin typeface="Arial Narrow" pitchFamily="34" charset="0"/>
              </a:rPr>
              <a:t>) 11 шлюпок </a:t>
            </a:r>
            <a:r>
              <a:rPr lang="ru-RU" sz="4000" b="1" dirty="0">
                <a:solidFill>
                  <a:schemeClr val="tx1"/>
                </a:solidFill>
                <a:latin typeface="Arial Narrow" pitchFamily="34" charset="0"/>
              </a:rPr>
              <a:t>понадобиться для перевозки 770 чел. и  ещё одна шлюпка для перевозки оставшихся 5 человек. </a:t>
            </a:r>
          </a:p>
          <a:p>
            <a:pPr algn="just" eaLnBrk="0" hangingPunct="0"/>
            <a:r>
              <a:rPr lang="ru-RU" sz="4000" b="1" dirty="0">
                <a:solidFill>
                  <a:schemeClr val="tx1"/>
                </a:solidFill>
                <a:latin typeface="Arial Narrow" pitchFamily="34" charset="0"/>
              </a:rPr>
              <a:t>Ответ:12 шлюпок.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383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C000"/>
                </a:solidFill>
                <a:latin typeface="Arial Narrow" pitchFamily="34" charset="0"/>
              </a:rPr>
              <a:t>Идем в аптеку…</a:t>
            </a:r>
            <a:endParaRPr lang="ru-RU" sz="8000" b="1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4400" dirty="0" smtClean="0">
                <a:latin typeface="+mj-lt"/>
              </a:rPr>
              <a:t>		</a:t>
            </a:r>
            <a:r>
              <a:rPr lang="ru-RU" sz="4800" b="1" dirty="0" smtClean="0">
                <a:latin typeface="Arial Narrow" pitchFamily="34" charset="0"/>
              </a:rPr>
              <a:t>Больному </a:t>
            </a:r>
            <a:r>
              <a:rPr lang="ru-RU" sz="4800" b="1" dirty="0">
                <a:latin typeface="Arial Narrow" pitchFamily="34" charset="0"/>
              </a:rPr>
              <a:t>прописано лекарство, </a:t>
            </a:r>
            <a:r>
              <a:rPr lang="ru-RU" sz="4800" b="1" dirty="0" smtClean="0">
                <a:latin typeface="Arial Narrow" pitchFamily="34" charset="0"/>
              </a:rPr>
              <a:t>которое нужно </a:t>
            </a:r>
            <a:r>
              <a:rPr lang="ru-RU" sz="4800" b="1" dirty="0">
                <a:latin typeface="Arial Narrow" pitchFamily="34" charset="0"/>
              </a:rPr>
              <a:t>пить по 2 таблетки 3 раза в день в течение 21 дня. В одной упаковке 10 таблеток лекарства.  Какого наименьшего количества упаковок хватит на весь курс лечения?</a:t>
            </a:r>
          </a:p>
        </p:txBody>
      </p:sp>
    </p:spTree>
    <p:extLst>
      <p:ext uri="{BB962C8B-B14F-4D97-AF65-F5344CB8AC3E}">
        <p14:creationId xmlns:p14="http://schemas.microsoft.com/office/powerpoint/2010/main" val="248062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latin typeface="Arial Narrow" pitchFamily="34" charset="0"/>
              </a:rPr>
              <a:t>Знаете ли вы…</a:t>
            </a:r>
            <a:endParaRPr lang="ru-RU" b="1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marL="0" indent="0">
              <a:buNone/>
            </a:pPr>
            <a:r>
              <a:rPr lang="ru-RU" sz="6600" b="1" dirty="0" smtClean="0">
                <a:latin typeface="Arial Narrow" pitchFamily="34" charset="0"/>
              </a:rPr>
              <a:t>Какое наибольшее число воскресений может быть в году?</a:t>
            </a:r>
            <a:endParaRPr lang="ru-RU" sz="6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8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8998" y="283336"/>
            <a:ext cx="11101233" cy="648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7200" b="1" dirty="0" smtClean="0">
                <a:solidFill>
                  <a:srgbClr val="FFC000"/>
                </a:solidFill>
                <a:latin typeface="Arial Narrow" pitchFamily="34" charset="0"/>
              </a:rPr>
              <a:t>Цель:</a:t>
            </a:r>
            <a:r>
              <a:rPr lang="ru-RU" sz="7200" dirty="0">
                <a:solidFill>
                  <a:srgbClr val="FFC000"/>
                </a:solidFill>
                <a:latin typeface="Arial Narrow" pitchFamily="34" charset="0"/>
              </a:rPr>
              <a:t> </a:t>
            </a:r>
            <a:endParaRPr lang="ru-RU" sz="7200" dirty="0" smtClean="0">
              <a:solidFill>
                <a:srgbClr val="FFC000"/>
              </a:solidFill>
              <a:latin typeface="Arial Narrow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7200" dirty="0">
                <a:latin typeface="Arial Narrow" pitchFamily="34" charset="0"/>
              </a:rPr>
              <a:t>У</a:t>
            </a:r>
            <a:r>
              <a:rPr lang="ru-RU" sz="7200" dirty="0" smtClean="0">
                <a:latin typeface="Arial Narrow" pitchFamily="34" charset="0"/>
              </a:rPr>
              <a:t>знать </a:t>
            </a:r>
            <a:r>
              <a:rPr lang="ru-RU" sz="7200" dirty="0">
                <a:latin typeface="Arial Narrow" pitchFamily="34" charset="0"/>
              </a:rPr>
              <a:t>и показать какую  роль в жизни человека играет деление с </a:t>
            </a:r>
            <a:r>
              <a:rPr lang="ru-RU" sz="7200" dirty="0" smtClean="0">
                <a:latin typeface="Arial Narrow" pitchFamily="34" charset="0"/>
              </a:rPr>
              <a:t>остатком.</a:t>
            </a:r>
          </a:p>
          <a:p>
            <a:pPr fontAlgn="base"/>
            <a:endParaRPr lang="ru-RU" sz="4000" dirty="0">
              <a:latin typeface="Arial Narrow" pitchFamily="34" charset="0"/>
            </a:endParaRPr>
          </a:p>
          <a:p>
            <a:r>
              <a:rPr lang="ru-RU" sz="4000" dirty="0"/>
              <a:t> </a:t>
            </a:r>
          </a:p>
          <a:p>
            <a:endParaRPr lang="ru-RU" sz="4000" dirty="0"/>
          </a:p>
          <a:p>
            <a:pPr fontAlgn="base"/>
            <a:endParaRPr lang="ru-RU" dirty="0"/>
          </a:p>
          <a:p>
            <a:pPr fontAlgn="base"/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328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latin typeface="Arial Narrow" pitchFamily="34" charset="0"/>
              </a:rPr>
              <a:t>Решение:</a:t>
            </a:r>
            <a:endParaRPr lang="ru-RU" b="1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just"/>
            <a:r>
              <a:rPr lang="ru-RU" sz="4400" b="1" dirty="0" smtClean="0">
                <a:latin typeface="Arial Narrow" pitchFamily="34" charset="0"/>
              </a:rPr>
              <a:t>Так как в </a:t>
            </a:r>
            <a:r>
              <a:rPr lang="ru-RU" sz="4400" b="1" dirty="0" err="1" smtClean="0">
                <a:latin typeface="Arial Narrow" pitchFamily="34" charset="0"/>
              </a:rPr>
              <a:t>невисакосном</a:t>
            </a:r>
            <a:r>
              <a:rPr lang="ru-RU" sz="4400" b="1" dirty="0" smtClean="0">
                <a:latin typeface="Arial Narrow" pitchFamily="34" charset="0"/>
              </a:rPr>
              <a:t> году 52 полные недели и еще один день (</a:t>
            </a:r>
            <a:r>
              <a:rPr lang="ru-RU" sz="4400" b="1" dirty="0" smtClean="0">
                <a:latin typeface="Arial Narrow" pitchFamily="34" charset="0"/>
                <a:cs typeface="Aharoni" pitchFamily="2" charset="-79"/>
              </a:rPr>
              <a:t>365= 52*7 + 1) , а в </a:t>
            </a:r>
            <a:r>
              <a:rPr lang="ru-RU" sz="4400" b="1" dirty="0" err="1" smtClean="0">
                <a:latin typeface="Arial Narrow" pitchFamily="34" charset="0"/>
                <a:cs typeface="Aharoni" pitchFamily="2" charset="-79"/>
              </a:rPr>
              <a:t>висакосном</a:t>
            </a:r>
            <a:r>
              <a:rPr lang="ru-RU" sz="4400" b="1" dirty="0" smtClean="0">
                <a:latin typeface="Arial Narrow" pitchFamily="34" charset="0"/>
                <a:cs typeface="Aharoni" pitchFamily="2" charset="-79"/>
              </a:rPr>
              <a:t> -52 недели  и еще два дня (365=52*7+2), то в году 52 или 53 воскресенья, </a:t>
            </a:r>
            <a:r>
              <a:rPr lang="ru-RU" sz="4400" b="1" dirty="0" err="1" smtClean="0">
                <a:latin typeface="Arial Narrow" pitchFamily="34" charset="0"/>
                <a:cs typeface="Aharoni" pitchFamily="2" charset="-79"/>
              </a:rPr>
              <a:t>т.е.наибольшее</a:t>
            </a:r>
            <a:r>
              <a:rPr lang="ru-RU" sz="4400" b="1" dirty="0" smtClean="0">
                <a:latin typeface="Arial Narrow" pitchFamily="34" charset="0"/>
                <a:cs typeface="Aharoni" pitchFamily="2" charset="-79"/>
              </a:rPr>
              <a:t> число воскресений в году – 53.</a:t>
            </a:r>
            <a:endParaRPr lang="ru-RU" sz="4400" b="1" dirty="0">
              <a:latin typeface="Arial Narrow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2675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15616" y="355600"/>
            <a:ext cx="10638183" cy="592593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C000"/>
                </a:solidFill>
                <a:latin typeface="Arial Narrow" pitchFamily="34" charset="0"/>
              </a:rPr>
              <a:t>Задача.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atin typeface="Arial Narrow" pitchFamily="34" charset="0"/>
              </a:rPr>
              <a:t>В </a:t>
            </a:r>
            <a:r>
              <a:rPr lang="ru-RU" b="1" dirty="0">
                <a:latin typeface="Arial Narrow" pitchFamily="34" charset="0"/>
              </a:rPr>
              <a:t>пачке бумаги 500 листов. За неделю в офисе </a:t>
            </a:r>
            <a:br>
              <a:rPr lang="ru-RU" b="1" dirty="0">
                <a:latin typeface="Arial Narrow" pitchFamily="34" charset="0"/>
              </a:rPr>
            </a:br>
            <a:r>
              <a:rPr lang="ru-RU" b="1" dirty="0">
                <a:latin typeface="Arial Narrow" pitchFamily="34" charset="0"/>
              </a:rPr>
              <a:t>расходуется 1200 листов. Какое наименьшее количество пачек бумаги</a:t>
            </a:r>
            <a:br>
              <a:rPr lang="ru-RU" b="1" dirty="0">
                <a:latin typeface="Arial Narrow" pitchFamily="34" charset="0"/>
              </a:rPr>
            </a:br>
            <a:r>
              <a:rPr lang="ru-RU" b="1" dirty="0">
                <a:latin typeface="Arial Narrow" pitchFamily="34" charset="0"/>
              </a:rPr>
              <a:t>нужно купить в офис на 8 недель?</a:t>
            </a:r>
            <a:br>
              <a:rPr lang="ru-RU" b="1" dirty="0">
                <a:latin typeface="Arial Narrow" pitchFamily="34" charset="0"/>
              </a:rPr>
            </a:br>
            <a:endParaRPr lang="ru-RU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68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214" y="154546"/>
            <a:ext cx="1177129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5400" b="1" dirty="0">
                <a:solidFill>
                  <a:srgbClr val="FFC000"/>
                </a:solidFill>
                <a:latin typeface="Arial Narrow" pitchFamily="34" charset="0"/>
              </a:rPr>
              <a:t>Решение.</a:t>
            </a:r>
            <a:r>
              <a:rPr lang="ru-RU" sz="3600" b="1" dirty="0">
                <a:latin typeface="Arial Narrow" pitchFamily="34" charset="0"/>
              </a:rPr>
              <a:t> </a:t>
            </a:r>
            <a:endParaRPr lang="ru-RU" sz="3600" b="1" dirty="0" smtClean="0">
              <a:latin typeface="Arial Narrow" pitchFamily="34" charset="0"/>
            </a:endParaRPr>
          </a:p>
          <a:p>
            <a:pPr algn="just"/>
            <a:r>
              <a:rPr lang="ru-RU" sz="3600" b="1" dirty="0" smtClean="0">
                <a:latin typeface="Arial Narrow" pitchFamily="34" charset="0"/>
              </a:rPr>
              <a:t>За </a:t>
            </a:r>
            <a:r>
              <a:rPr lang="ru-RU" sz="3600" b="1" dirty="0">
                <a:latin typeface="Arial Narrow" pitchFamily="34" charset="0"/>
              </a:rPr>
              <a:t>8 недель будет израсходовано</a:t>
            </a:r>
          </a:p>
          <a:p>
            <a:pPr algn="just"/>
            <a:r>
              <a:rPr lang="ru-RU" sz="3600" b="1" dirty="0">
                <a:latin typeface="Arial Narrow" pitchFamily="34" charset="0"/>
              </a:rPr>
              <a:t>8 • 1200 = 9600 листов.</a:t>
            </a:r>
          </a:p>
          <a:p>
            <a:pPr algn="just"/>
            <a:r>
              <a:rPr lang="ru-RU" sz="3600" b="1" dirty="0">
                <a:latin typeface="Arial Narrow" pitchFamily="34" charset="0"/>
              </a:rPr>
              <a:t>Разделим число необходимых листов бумаги на </a:t>
            </a:r>
          </a:p>
          <a:p>
            <a:pPr algn="just"/>
            <a:r>
              <a:rPr lang="ru-RU" sz="3600" b="1" dirty="0">
                <a:latin typeface="Arial Narrow" pitchFamily="34" charset="0"/>
              </a:rPr>
              <a:t>количество листов в одной пачке:</a:t>
            </a:r>
          </a:p>
          <a:p>
            <a:pPr algn="just"/>
            <a:r>
              <a:rPr lang="ru-RU" sz="3600" b="1" dirty="0">
                <a:latin typeface="Arial Narrow" pitchFamily="34" charset="0"/>
              </a:rPr>
              <a:t>9600 : 500 = 19 (ост. 100).</a:t>
            </a:r>
          </a:p>
          <a:p>
            <a:pPr algn="just"/>
            <a:r>
              <a:rPr lang="ru-RU" sz="3600" b="1" dirty="0">
                <a:latin typeface="Arial Narrow" pitchFamily="34" charset="0"/>
              </a:rPr>
              <a:t>Таким образом, необходимо 19 целых пачек и еще 100 листов,</a:t>
            </a:r>
          </a:p>
          <a:p>
            <a:pPr algn="just"/>
            <a:r>
              <a:rPr lang="ru-RU" sz="3600" b="1" dirty="0">
                <a:latin typeface="Arial Narrow" pitchFamily="34" charset="0"/>
              </a:rPr>
              <a:t>следовательно, наименьшее число пачек, которое нужно </a:t>
            </a:r>
          </a:p>
          <a:p>
            <a:pPr algn="just"/>
            <a:r>
              <a:rPr lang="ru-RU" sz="3600" b="1" dirty="0">
                <a:latin typeface="Arial Narrow" pitchFamily="34" charset="0"/>
              </a:rPr>
              <a:t>купить в офис, — это 20.</a:t>
            </a:r>
          </a:p>
          <a:p>
            <a:pPr algn="just"/>
            <a:r>
              <a:rPr lang="ru-RU" sz="3600" b="1" dirty="0">
                <a:latin typeface="Arial Narrow" pitchFamily="34" charset="0"/>
              </a:rPr>
              <a:t>Ответ: 20.</a:t>
            </a:r>
          </a:p>
        </p:txBody>
      </p:sp>
    </p:spTree>
    <p:extLst>
      <p:ext uri="{BB962C8B-B14F-4D97-AF65-F5344CB8AC3E}">
        <p14:creationId xmlns:p14="http://schemas.microsoft.com/office/powerpoint/2010/main" val="191964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9549" y="180304"/>
            <a:ext cx="11487955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dirty="0" smtClean="0">
                <a:solidFill>
                  <a:srgbClr val="FFC000"/>
                </a:solidFill>
                <a:latin typeface="Arial Narrow" pitchFamily="34" charset="0"/>
                <a:cs typeface="Arabic Typesetting" pitchFamily="66" charset="-78"/>
              </a:rPr>
              <a:t>На отдыхе.</a:t>
            </a:r>
          </a:p>
          <a:p>
            <a:pPr algn="just"/>
            <a:endParaRPr lang="ru-RU" sz="4800" b="1" dirty="0" smtClean="0">
              <a:solidFill>
                <a:srgbClr val="FFC000"/>
              </a:solidFill>
              <a:latin typeface="Arial Narrow" pitchFamily="34" charset="0"/>
              <a:cs typeface="Arabic Typesetting" pitchFamily="66" charset="-78"/>
            </a:endParaRPr>
          </a:p>
          <a:p>
            <a:pPr algn="just"/>
            <a:r>
              <a:rPr lang="ru-RU" sz="5400" b="1" dirty="0" smtClean="0">
                <a:latin typeface="Arial Narrow" pitchFamily="34" charset="0"/>
                <a:cs typeface="Arabic Typesetting" pitchFamily="66" charset="-78"/>
              </a:rPr>
              <a:t>В </a:t>
            </a:r>
            <a:r>
              <a:rPr lang="ru-RU" sz="5400" b="1" dirty="0">
                <a:latin typeface="Arial Narrow" pitchFamily="34" charset="0"/>
                <a:cs typeface="Arabic Typesetting" pitchFamily="66" charset="-78"/>
              </a:rPr>
              <a:t>летнем лагере 236 детей и 28 воспитателей. В автобус помещается не более 46 пассажиров. </a:t>
            </a:r>
            <a:endParaRPr lang="ru-RU" sz="5400" b="1" dirty="0" smtClean="0">
              <a:latin typeface="Arial Narrow" pitchFamily="34" charset="0"/>
              <a:cs typeface="Arabic Typesetting" pitchFamily="66" charset="-78"/>
            </a:endParaRPr>
          </a:p>
          <a:p>
            <a:pPr algn="just"/>
            <a:r>
              <a:rPr lang="ru-RU" sz="5400" b="1" dirty="0" smtClean="0">
                <a:latin typeface="Arial Narrow" pitchFamily="34" charset="0"/>
                <a:cs typeface="Arabic Typesetting" pitchFamily="66" charset="-78"/>
              </a:rPr>
              <a:t>Сколько </a:t>
            </a:r>
            <a:r>
              <a:rPr lang="ru-RU" sz="5400" b="1" dirty="0">
                <a:latin typeface="Arial Narrow" pitchFamily="34" charset="0"/>
                <a:cs typeface="Arabic Typesetting" pitchFamily="66" charset="-78"/>
              </a:rPr>
              <a:t>автобусов требуется , чтобы перевезти всех из лагеря в город? </a:t>
            </a:r>
          </a:p>
        </p:txBody>
      </p:sp>
    </p:spTree>
    <p:extLst>
      <p:ext uri="{BB962C8B-B14F-4D97-AF65-F5344CB8AC3E}">
        <p14:creationId xmlns:p14="http://schemas.microsoft.com/office/powerpoint/2010/main" val="217404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3791" y="347730"/>
            <a:ext cx="1120461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5400" b="1" dirty="0">
                <a:solidFill>
                  <a:srgbClr val="FFC000"/>
                </a:solidFill>
                <a:latin typeface="Arial Narrow" pitchFamily="34" charset="0"/>
              </a:rPr>
              <a:t>Решение. </a:t>
            </a:r>
            <a:endParaRPr lang="ru-RU" sz="5400" b="1" dirty="0" smtClean="0">
              <a:solidFill>
                <a:srgbClr val="FFC000"/>
              </a:solidFill>
              <a:latin typeface="Arial Narrow" pitchFamily="34" charset="0"/>
            </a:endParaRPr>
          </a:p>
          <a:p>
            <a:pPr algn="just"/>
            <a:r>
              <a:rPr lang="ru-RU" sz="5400" b="1" dirty="0" smtClean="0">
                <a:latin typeface="Arial Narrow" pitchFamily="34" charset="0"/>
              </a:rPr>
              <a:t>Всего </a:t>
            </a:r>
            <a:r>
              <a:rPr lang="ru-RU" sz="5400" b="1" dirty="0">
                <a:latin typeface="Arial Narrow" pitchFamily="34" charset="0"/>
              </a:rPr>
              <a:t>людей 236+28= 264. Разделим 264 на 46 получим 5 и 34 в остатке. Следовательно требуется 6 автобусов</a:t>
            </a:r>
            <a:r>
              <a:rPr lang="ru-RU" sz="5400" b="1" dirty="0" smtClean="0">
                <a:latin typeface="Arial Narrow" pitchFamily="34" charset="0"/>
              </a:rPr>
              <a:t>.</a:t>
            </a:r>
          </a:p>
          <a:p>
            <a:pPr algn="just"/>
            <a:r>
              <a:rPr lang="ru-RU" sz="5400" b="1" dirty="0" smtClean="0">
                <a:latin typeface="Arial Narrow" pitchFamily="34" charset="0"/>
              </a:rPr>
              <a:t>Ответ</a:t>
            </a:r>
            <a:r>
              <a:rPr lang="ru-RU" sz="5400" b="1" dirty="0">
                <a:latin typeface="Arial Narrow" pitchFamily="34" charset="0"/>
              </a:rPr>
              <a:t>: 6</a:t>
            </a:r>
          </a:p>
        </p:txBody>
      </p:sp>
    </p:spTree>
    <p:extLst>
      <p:ext uri="{BB962C8B-B14F-4D97-AF65-F5344CB8AC3E}">
        <p14:creationId xmlns:p14="http://schemas.microsoft.com/office/powerpoint/2010/main" val="375261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3300" y="622300"/>
            <a:ext cx="9906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b="1" dirty="0" smtClean="0">
                <a:solidFill>
                  <a:srgbClr val="FFC000"/>
                </a:solidFill>
                <a:latin typeface="Arial Narrow" pitchFamily="34" charset="0"/>
              </a:rPr>
              <a:t>Идем в гости.</a:t>
            </a:r>
          </a:p>
          <a:p>
            <a:pPr algn="just"/>
            <a:endParaRPr lang="ru-RU" sz="4400" b="1" dirty="0" smtClean="0">
              <a:solidFill>
                <a:srgbClr val="FFC000"/>
              </a:solidFill>
              <a:latin typeface="Arial Narrow" pitchFamily="34" charset="0"/>
            </a:endParaRPr>
          </a:p>
          <a:p>
            <a:pPr algn="just"/>
            <a:r>
              <a:rPr lang="ru-RU" sz="4400" b="1" dirty="0" smtClean="0">
                <a:latin typeface="Arial Narrow" pitchFamily="34" charset="0"/>
              </a:rPr>
              <a:t>На </a:t>
            </a:r>
            <a:r>
              <a:rPr lang="ru-RU" sz="4400" b="1" dirty="0">
                <a:latin typeface="Arial Narrow" pitchFamily="34" charset="0"/>
              </a:rPr>
              <a:t>день рождения полагается дарить букет из нечетного числа цветов. Тюльпаны стоят по 40 рублей за </a:t>
            </a:r>
            <a:r>
              <a:rPr lang="ru-RU" sz="4400" b="1" dirty="0" smtClean="0">
                <a:latin typeface="Arial Narrow" pitchFamily="34" charset="0"/>
              </a:rPr>
              <a:t>штуку. </a:t>
            </a:r>
            <a:r>
              <a:rPr lang="ru-RU" sz="4400" b="1" dirty="0">
                <a:latin typeface="Arial Narrow" pitchFamily="34" charset="0"/>
              </a:rPr>
              <a:t>У Вани есть 500 рублей. Из какого наибольшего числа тюльпанов он сможет купить букет Маше на день рождения? </a:t>
            </a:r>
          </a:p>
        </p:txBody>
      </p:sp>
    </p:spTree>
    <p:extLst>
      <p:ext uri="{BB962C8B-B14F-4D97-AF65-F5344CB8AC3E}">
        <p14:creationId xmlns:p14="http://schemas.microsoft.com/office/powerpoint/2010/main" val="231173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5307" y="321973"/>
            <a:ext cx="1098979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7200" b="1" dirty="0" smtClean="0">
                <a:solidFill>
                  <a:srgbClr val="FFC000"/>
                </a:solidFill>
                <a:latin typeface="Arial Narrow" pitchFamily="34" charset="0"/>
              </a:rPr>
              <a:t>ЗАДАЧА.</a:t>
            </a:r>
          </a:p>
          <a:p>
            <a:pPr algn="just"/>
            <a:r>
              <a:rPr lang="ru-RU" sz="5400" dirty="0" smtClean="0">
                <a:latin typeface="Arial Narrow" pitchFamily="34" charset="0"/>
              </a:rPr>
              <a:t>	В </a:t>
            </a:r>
            <a:r>
              <a:rPr lang="ru-RU" sz="5400" dirty="0">
                <a:latin typeface="Arial Narrow" pitchFamily="34" charset="0"/>
              </a:rPr>
              <a:t>летнем лагере на каждого участника полагается 60г сахара в день. В лагере 80 человек. Сколько килограммовых пачек песка надо на весь лагерь на 21 день.? </a:t>
            </a:r>
          </a:p>
        </p:txBody>
      </p:sp>
    </p:spTree>
    <p:extLst>
      <p:ext uri="{BB962C8B-B14F-4D97-AF65-F5344CB8AC3E}">
        <p14:creationId xmlns:p14="http://schemas.microsoft.com/office/powerpoint/2010/main" val="23370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04900" y="609600"/>
            <a:ext cx="98933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7200" b="1" dirty="0">
                <a:solidFill>
                  <a:srgbClr val="FFC000"/>
                </a:solidFill>
                <a:latin typeface="Arial Narrow" pitchFamily="34" charset="0"/>
              </a:rPr>
              <a:t>Решение: </a:t>
            </a:r>
          </a:p>
          <a:p>
            <a:pPr algn="just"/>
            <a:r>
              <a:rPr lang="ru-RU" sz="4800" b="1" dirty="0">
                <a:latin typeface="Arial Narrow" pitchFamily="34" charset="0"/>
              </a:rPr>
              <a:t>Составим выражение сколько грамм потребуется 60*80*21=100800г переведём г в кг получим 100кг 800г. Потребуется 101кг.</a:t>
            </a:r>
          </a:p>
          <a:p>
            <a:pPr algn="just"/>
            <a:r>
              <a:rPr lang="ru-RU" sz="4800" b="1" dirty="0">
                <a:latin typeface="Arial Narrow" pitchFamily="34" charset="0"/>
              </a:rPr>
              <a:t> Ответ: 101.</a:t>
            </a:r>
          </a:p>
        </p:txBody>
      </p:sp>
    </p:spTree>
    <p:extLst>
      <p:ext uri="{BB962C8B-B14F-4D97-AF65-F5344CB8AC3E}">
        <p14:creationId xmlns:p14="http://schemas.microsoft.com/office/powerpoint/2010/main" val="293866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6068" y="579549"/>
            <a:ext cx="102387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Arial Narrow" pitchFamily="34" charset="0"/>
              </a:rPr>
              <a:t>А как, например, найти остаток от деления числа 1996•1997•1998•1999•2000•2001 на 7? Перемножить и разделить? Представьте себе проблемы, с которыми придется столкнуться.</a:t>
            </a:r>
          </a:p>
        </p:txBody>
      </p:sp>
    </p:spTree>
    <p:extLst>
      <p:ext uri="{BB962C8B-B14F-4D97-AF65-F5344CB8AC3E}">
        <p14:creationId xmlns:p14="http://schemas.microsoft.com/office/powerpoint/2010/main" val="389169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C000"/>
                </a:solidFill>
                <a:latin typeface="Arial Narrow" pitchFamily="34" charset="0"/>
              </a:rPr>
              <a:t>Выводы:</a:t>
            </a:r>
            <a:endParaRPr lang="ru-RU" sz="8000" b="1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20" name="Объект 19"/>
          <p:cNvSpPr>
            <a:spLocks noGrp="1"/>
          </p:cNvSpPr>
          <p:nvPr>
            <p:ph idx="1"/>
          </p:nvPr>
        </p:nvSpPr>
        <p:spPr>
          <a:xfrm>
            <a:off x="255200" y="1603204"/>
            <a:ext cx="9341881" cy="508592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3200" dirty="0" smtClean="0">
                <a:latin typeface="Arial Narrow" pitchFamily="34" charset="0"/>
              </a:rPr>
              <a:t>-</a:t>
            </a:r>
            <a:r>
              <a:rPr lang="ru-RU" sz="3200" dirty="0">
                <a:latin typeface="Arial Narrow" pitchFamily="34" charset="0"/>
              </a:rPr>
              <a:t> </a:t>
            </a:r>
            <a:r>
              <a:rPr lang="ru-RU" sz="3200" dirty="0" smtClean="0">
                <a:latin typeface="Arial Narrow" pitchFamily="34" charset="0"/>
              </a:rPr>
              <a:t>деление с остатком часто </a:t>
            </a:r>
            <a:r>
              <a:rPr lang="ru-RU" sz="3200" dirty="0">
                <a:latin typeface="Arial Narrow" pitchFamily="34" charset="0"/>
              </a:rPr>
              <a:t>встречаются в окружающем нас мире, поэтому  </a:t>
            </a:r>
            <a:r>
              <a:rPr lang="ru-RU" sz="3200" dirty="0" smtClean="0">
                <a:latin typeface="Arial Narrow" pitchFamily="34" charset="0"/>
              </a:rPr>
              <a:t>это действие с числами человеку необходимы. </a:t>
            </a:r>
          </a:p>
          <a:p>
            <a:pPr marL="0" indent="0">
              <a:buNone/>
            </a:pPr>
            <a:r>
              <a:rPr lang="ru-RU" sz="3200" dirty="0" smtClean="0">
                <a:latin typeface="Arial Narrow" pitchFamily="34" charset="0"/>
              </a:rPr>
              <a:t>-</a:t>
            </a:r>
            <a:r>
              <a:rPr lang="ru-RU" sz="3200" dirty="0">
                <a:latin typeface="Arial Narrow" pitchFamily="34" charset="0"/>
              </a:rPr>
              <a:t> </a:t>
            </a:r>
            <a:r>
              <a:rPr lang="ru-RU" sz="3200" dirty="0" smtClean="0">
                <a:latin typeface="Arial Narrow" pitchFamily="34" charset="0"/>
              </a:rPr>
              <a:t>С </a:t>
            </a:r>
            <a:r>
              <a:rPr lang="ru-RU" sz="3200" dirty="0" smtClean="0">
                <a:latin typeface="Arial Narrow" pitchFamily="34" charset="0"/>
                <a:ea typeface="Times New Roman" panose="02020603050405020304" pitchFamily="18" charset="0"/>
              </a:rPr>
              <a:t>помощью </a:t>
            </a:r>
            <a:r>
              <a:rPr lang="ru-RU" sz="3200" dirty="0">
                <a:latin typeface="Arial Narrow" pitchFamily="34" charset="0"/>
                <a:ea typeface="Times New Roman" panose="02020603050405020304" pitchFamily="18" charset="0"/>
              </a:rPr>
              <a:t>«арифметики остатков» можно легко решать разные сложные задачи.</a:t>
            </a:r>
          </a:p>
          <a:p>
            <a:pPr marL="0" lvl="0" indent="0">
              <a:buNone/>
            </a:pP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6298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6100" y="342900"/>
            <a:ext cx="10807700" cy="554990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6700" b="1" dirty="0" smtClean="0">
                <a:solidFill>
                  <a:srgbClr val="FFC000"/>
                </a:solidFill>
                <a:latin typeface="Arial Narrow" pitchFamily="34" charset="0"/>
              </a:rPr>
              <a:t>Гипотеза</a:t>
            </a:r>
            <a:r>
              <a:rPr lang="ru-RU" sz="6700" dirty="0" smtClean="0">
                <a:latin typeface="Arial Narrow" pitchFamily="34" charset="0"/>
              </a:rPr>
              <a:t> </a:t>
            </a:r>
            <a:r>
              <a:rPr lang="ru-RU" sz="6700" dirty="0" smtClean="0">
                <a:solidFill>
                  <a:srgbClr val="FFC000"/>
                </a:solidFill>
                <a:latin typeface="Arial Narrow" pitchFamily="34" charset="0"/>
              </a:rPr>
              <a:t>:</a:t>
            </a:r>
            <a:r>
              <a:rPr lang="ru-RU" sz="6700" dirty="0" smtClean="0">
                <a:latin typeface="Arial Narrow" pitchFamily="34" charset="0"/>
              </a:rPr>
              <a:t/>
            </a:r>
            <a:br>
              <a:rPr lang="ru-RU" sz="6700" dirty="0" smtClean="0">
                <a:latin typeface="Arial Narrow" pitchFamily="34" charset="0"/>
              </a:rPr>
            </a:br>
            <a:r>
              <a:rPr lang="ru-RU" sz="7200" i="1" dirty="0" smtClean="0"/>
              <a:t>Математические </a:t>
            </a:r>
            <a:r>
              <a:rPr lang="ru-RU" sz="7200" i="1" dirty="0"/>
              <a:t>знания полученные в школе применимы в жизни.</a:t>
            </a:r>
            <a:endParaRPr lang="ru-RU" sz="67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02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>
                <a:latin typeface="+mn-lt"/>
              </a:rPr>
              <a:t>ЛИТЕРАТУРА</a:t>
            </a:r>
            <a:endParaRPr lang="ru-RU" sz="72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71500" indent="-457200">
              <a:buAutoNum type="arabicPeriod"/>
            </a:pPr>
            <a:r>
              <a:rPr lang="ru-RU" b="1" dirty="0">
                <a:solidFill>
                  <a:schemeClr val="tx1"/>
                </a:solidFill>
              </a:rPr>
              <a:t>Задачи для внеклассной работы по математике в     </a:t>
            </a:r>
            <a:r>
              <a:rPr lang="en-US" b="1" dirty="0">
                <a:solidFill>
                  <a:schemeClr val="tx1"/>
                </a:solidFill>
              </a:rPr>
              <a:t>V</a:t>
            </a:r>
            <a:r>
              <a:rPr lang="ru-RU" b="1" dirty="0">
                <a:solidFill>
                  <a:schemeClr val="tx1"/>
                </a:solidFill>
              </a:rPr>
              <a:t> - </a:t>
            </a:r>
            <a:r>
              <a:rPr lang="en-US" b="1" dirty="0" err="1">
                <a:solidFill>
                  <a:schemeClr val="tx1"/>
                </a:solidFill>
              </a:rPr>
              <a:t>Vl</a:t>
            </a:r>
            <a:r>
              <a:rPr lang="ru-RU" b="1" dirty="0">
                <a:solidFill>
                  <a:schemeClr val="tx1"/>
                </a:solidFill>
              </a:rPr>
              <a:t> классах Н. Б. Васильева, 1993 год.</a:t>
            </a:r>
          </a:p>
          <a:p>
            <a:pPr marL="571500" indent="-457200">
              <a:buAutoNum type="arabicPeriod"/>
            </a:pPr>
            <a:r>
              <a:rPr lang="ru-RU" b="1" dirty="0">
                <a:solidFill>
                  <a:schemeClr val="tx1"/>
                </a:solidFill>
              </a:rPr>
              <a:t>Учебник для учащихся </a:t>
            </a:r>
            <a:r>
              <a:rPr lang="en-US" b="1" dirty="0">
                <a:solidFill>
                  <a:schemeClr val="tx1"/>
                </a:solidFill>
              </a:rPr>
              <a:t>V</a:t>
            </a:r>
            <a:r>
              <a:rPr lang="ru-RU" b="1" dirty="0">
                <a:solidFill>
                  <a:schemeClr val="tx1"/>
                </a:solidFill>
              </a:rPr>
              <a:t> классов  Н. Я. </a:t>
            </a:r>
            <a:r>
              <a:rPr lang="ru-RU" b="1" dirty="0" err="1">
                <a:solidFill>
                  <a:schemeClr val="tx1"/>
                </a:solidFill>
              </a:rPr>
              <a:t>Виленкина</a:t>
            </a:r>
            <a:r>
              <a:rPr lang="ru-RU" b="1" dirty="0">
                <a:solidFill>
                  <a:schemeClr val="tx1"/>
                </a:solidFill>
              </a:rPr>
              <a:t>, </a:t>
            </a:r>
            <a:r>
              <a:rPr lang="ru-RU" b="1" dirty="0" smtClean="0">
                <a:solidFill>
                  <a:schemeClr val="tx1"/>
                </a:solidFill>
              </a:rPr>
              <a:t>2016.</a:t>
            </a:r>
            <a:endParaRPr lang="ru-RU" b="1" dirty="0">
              <a:solidFill>
                <a:schemeClr val="tx1"/>
              </a:solidFill>
            </a:endParaRPr>
          </a:p>
          <a:p>
            <a:pPr marL="571500" indent="-457200">
              <a:buAutoNum type="arabicPeriod"/>
            </a:pPr>
            <a:r>
              <a:rPr lang="ru-RU" b="1" dirty="0">
                <a:solidFill>
                  <a:schemeClr val="tx1"/>
                </a:solidFill>
              </a:rPr>
              <a:t>Дополнительные главы по математике для учащихся </a:t>
            </a:r>
            <a:r>
              <a:rPr lang="en-US" b="1" dirty="0">
                <a:solidFill>
                  <a:schemeClr val="tx1"/>
                </a:solidFill>
              </a:rPr>
              <a:t>V</a:t>
            </a:r>
            <a:r>
              <a:rPr lang="ru-RU" b="1" dirty="0">
                <a:solidFill>
                  <a:schemeClr val="tx1"/>
                </a:solidFill>
              </a:rPr>
              <a:t> классов Е. В. </a:t>
            </a:r>
            <a:r>
              <a:rPr lang="ru-RU" b="1" dirty="0" err="1">
                <a:solidFill>
                  <a:schemeClr val="tx1"/>
                </a:solidFill>
              </a:rPr>
              <a:t>Смыкаловой</a:t>
            </a:r>
            <a:r>
              <a:rPr lang="ru-RU" b="1" dirty="0">
                <a:solidFill>
                  <a:schemeClr val="tx1"/>
                </a:solidFill>
              </a:rPr>
              <a:t>, 2006.</a:t>
            </a:r>
          </a:p>
          <a:p>
            <a:pPr marL="571500" indent="-457200">
              <a:buAutoNum type="arabicPeriod"/>
            </a:pPr>
            <a:r>
              <a:rPr lang="ru-RU" b="1" dirty="0">
                <a:solidFill>
                  <a:schemeClr val="tx1"/>
                </a:solidFill>
              </a:rPr>
              <a:t>Интернет источники.</a:t>
            </a:r>
          </a:p>
          <a:p>
            <a:pPr marL="571500" indent="-457200">
              <a:buAutoNum type="arabicPeriod"/>
            </a:pPr>
            <a:r>
              <a:rPr lang="ru-RU" b="1" dirty="0">
                <a:solidFill>
                  <a:schemeClr val="tx1"/>
                </a:solidFill>
              </a:rPr>
              <a:t>Математические олимпиады для </a:t>
            </a:r>
            <a:r>
              <a:rPr lang="en-US" b="1" dirty="0">
                <a:solidFill>
                  <a:schemeClr val="tx1"/>
                </a:solidFill>
              </a:rPr>
              <a:t>V</a:t>
            </a:r>
            <a:r>
              <a:rPr lang="ru-RU" b="1" dirty="0">
                <a:solidFill>
                  <a:schemeClr val="tx1"/>
                </a:solidFill>
              </a:rPr>
              <a:t> - </a:t>
            </a:r>
            <a:r>
              <a:rPr lang="en-US" b="1" dirty="0" err="1">
                <a:solidFill>
                  <a:schemeClr val="tx1"/>
                </a:solidFill>
              </a:rPr>
              <a:t>Vl</a:t>
            </a:r>
            <a:r>
              <a:rPr lang="ru-RU" b="1" dirty="0">
                <a:solidFill>
                  <a:schemeClr val="tx1"/>
                </a:solidFill>
              </a:rPr>
              <a:t> классов А. В. </a:t>
            </a:r>
            <a:r>
              <a:rPr lang="ru-RU" b="1" dirty="0" err="1">
                <a:solidFill>
                  <a:schemeClr val="tx1"/>
                </a:solidFill>
              </a:rPr>
              <a:t>Феркова</a:t>
            </a:r>
            <a:r>
              <a:rPr lang="ru-RU" b="1" dirty="0">
                <a:solidFill>
                  <a:schemeClr val="tx1"/>
                </a:solidFill>
              </a:rPr>
              <a:t>, 2009.</a:t>
            </a:r>
          </a:p>
          <a:p>
            <a:pPr marL="571500" indent="-457200">
              <a:buAutoNum type="arabicPeriod"/>
            </a:pPr>
            <a:r>
              <a:rPr lang="ru-RU" b="1" dirty="0">
                <a:solidFill>
                  <a:schemeClr val="tx1"/>
                </a:solidFill>
              </a:rPr>
              <a:t>Задачи на смекалку И. Ф. </a:t>
            </a:r>
            <a:r>
              <a:rPr lang="ru-RU" b="1" dirty="0" err="1">
                <a:solidFill>
                  <a:schemeClr val="tx1"/>
                </a:solidFill>
              </a:rPr>
              <a:t>Шарыгина</a:t>
            </a:r>
            <a:r>
              <a:rPr lang="ru-RU" b="1" dirty="0">
                <a:solidFill>
                  <a:schemeClr val="tx1"/>
                </a:solidFill>
              </a:rPr>
              <a:t> и А. В. </a:t>
            </a:r>
            <a:r>
              <a:rPr lang="ru-RU" b="1" dirty="0" err="1">
                <a:solidFill>
                  <a:schemeClr val="tx1"/>
                </a:solidFill>
              </a:rPr>
              <a:t>Шевкина</a:t>
            </a:r>
            <a:r>
              <a:rPr lang="ru-RU" b="1">
                <a:solidFill>
                  <a:schemeClr val="tx1"/>
                </a:solidFill>
              </a:rPr>
              <a:t>. </a:t>
            </a:r>
            <a:endParaRPr lang="ru-RU" b="1" smtClean="0">
              <a:solidFill>
                <a:schemeClr val="tx1"/>
              </a:solidFill>
            </a:endParaRPr>
          </a:p>
          <a:p>
            <a:pPr marL="571500" indent="-457200">
              <a:buAutoNum type="arabicPeriod"/>
            </a:pPr>
            <a:r>
              <a:rPr lang="ru-RU" b="1" smtClean="0"/>
              <a:t>Учебник</a:t>
            </a:r>
            <a:r>
              <a:rPr lang="ru-RU" smtClean="0"/>
              <a:t>-</a:t>
            </a:r>
            <a:r>
              <a:rPr lang="ru-RU" b="1" smtClean="0"/>
              <a:t>собеседник</a:t>
            </a:r>
            <a:r>
              <a:rPr lang="ru-RU" dirty="0"/>
              <a:t> для </a:t>
            </a:r>
            <a:r>
              <a:rPr lang="ru-RU" b="1" dirty="0"/>
              <a:t>5</a:t>
            </a:r>
            <a:r>
              <a:rPr lang="ru-RU" dirty="0"/>
              <a:t>—</a:t>
            </a:r>
            <a:r>
              <a:rPr lang="ru-RU" b="1" dirty="0"/>
              <a:t>6</a:t>
            </a:r>
            <a:r>
              <a:rPr lang="ru-RU" dirty="0"/>
              <a:t> </a:t>
            </a:r>
            <a:r>
              <a:rPr lang="ru-RU" b="1" dirty="0"/>
              <a:t>классов</a:t>
            </a:r>
            <a:r>
              <a:rPr lang="ru-RU" dirty="0"/>
              <a:t> </a:t>
            </a:r>
            <a:r>
              <a:rPr lang="ru-RU" b="1" dirty="0"/>
              <a:t>Автор</a:t>
            </a:r>
            <a:r>
              <a:rPr lang="ru-RU" dirty="0"/>
              <a:t>: </a:t>
            </a:r>
            <a:r>
              <a:rPr lang="ru-RU" dirty="0" err="1"/>
              <a:t>Шеврин</a:t>
            </a:r>
            <a:r>
              <a:rPr lang="ru-RU" dirty="0"/>
              <a:t> Л.Н., </a:t>
            </a:r>
            <a:r>
              <a:rPr lang="ru-RU" dirty="0" err="1"/>
              <a:t>Гейн</a:t>
            </a:r>
            <a:r>
              <a:rPr lang="ru-RU" dirty="0"/>
              <a:t> А.Г., Коряков И.О., Волков М.В.</a:t>
            </a:r>
            <a:endParaRPr lang="ru-RU" b="1" dirty="0" smtClean="0">
              <a:solidFill>
                <a:schemeClr val="tx1"/>
              </a:solidFill>
            </a:endParaRPr>
          </a:p>
          <a:p>
            <a:pPr marL="571500" indent="-457200">
              <a:buAutoNum type="arabicPeriod"/>
            </a:pP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6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*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674" y="380206"/>
            <a:ext cx="8366126" cy="6274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53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850006"/>
            <a:ext cx="108826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Математика</a:t>
            </a: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всех нас начинается с </a:t>
            </a: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натуральных чисел</a:t>
            </a:r>
            <a:r>
              <a:rPr lang="ru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Всюду – дома, в школе, в магазине, в троллейбусе или </a:t>
            </a: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автобусе,</a:t>
            </a:r>
            <a:r>
              <a:rPr lang="ru-RU" sz="36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при расчёте лекарств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b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– мы складываем, умножаем, делим </a:t>
            </a:r>
            <a:r>
              <a:rPr lang="ru-RU" sz="3600" b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натуральные  числа, не задумываясь , что она ,математика, рядом и всегда с нами.</a:t>
            </a:r>
          </a:p>
          <a:p>
            <a:pPr algn="just"/>
            <a:r>
              <a:rPr lang="ru-RU" sz="3600" b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	Иногда </a:t>
            </a:r>
            <a:r>
              <a:rPr lang="ru-RU" sz="36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разделить нацело нельзя – получается остаток, и многое зависит от того, каков этот остаток.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52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9397" y="360608"/>
            <a:ext cx="1142356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r>
              <a:rPr lang="ru-RU" sz="2800" b="1" dirty="0" smtClean="0">
                <a:solidFill>
                  <a:srgbClr val="FFC000"/>
                </a:solidFill>
                <a:latin typeface="Arial Narrow" pitchFamily="34" charset="0"/>
              </a:rPr>
              <a:t>«</a:t>
            </a:r>
            <a:r>
              <a:rPr lang="ru-RU" sz="2800" b="1" dirty="0">
                <a:solidFill>
                  <a:srgbClr val="FFC000"/>
                </a:solidFill>
                <a:latin typeface="Arial Narrow" pitchFamily="34" charset="0"/>
              </a:rPr>
              <a:t>Остатки» </a:t>
            </a:r>
            <a:r>
              <a:rPr lang="ru-RU" sz="2800" b="1" dirty="0">
                <a:latin typeface="Arial Narrow" pitchFamily="34" charset="0"/>
              </a:rPr>
              <a:t>играют в нашей жизни большую роль. Мы встречаемся с ними буквально на каждом шагу. </a:t>
            </a:r>
            <a:r>
              <a:rPr lang="ru-RU" sz="2800" b="1" dirty="0" smtClean="0">
                <a:latin typeface="Arial Narrow" pitchFamily="34" charset="0"/>
              </a:rPr>
              <a:t>Приведу </a:t>
            </a:r>
            <a:r>
              <a:rPr lang="ru-RU" sz="2800" b="1" dirty="0">
                <a:latin typeface="Arial Narrow" pitchFamily="34" charset="0"/>
              </a:rPr>
              <a:t>несколько примеров.</a:t>
            </a:r>
          </a:p>
          <a:p>
            <a:r>
              <a:rPr lang="ru-RU" sz="2800" b="1" dirty="0">
                <a:latin typeface="Arial Narrow" pitchFamily="34" charset="0"/>
              </a:rPr>
              <a:t>1. Говоря «30 год», мы указываем век, так как 30 год может быть и в XX в., и в XIX в., и в XVIII в.; 30 – это остаток от деления полного числа лет на 100.</a:t>
            </a:r>
          </a:p>
          <a:p>
            <a:r>
              <a:rPr lang="ru-RU" sz="2800" b="1" dirty="0">
                <a:latin typeface="Arial Narrow" pitchFamily="34" charset="0"/>
              </a:rPr>
              <a:t>2. Вы взглянули на часы, которые показывают 8 ч. Но это может быть и 8 ч и 20 ч, так как часы показывают остаток от деления полного времени на 12.</a:t>
            </a:r>
          </a:p>
          <a:p>
            <a:r>
              <a:rPr lang="ru-RU" sz="2800" b="1" dirty="0">
                <a:latin typeface="Arial Narrow" pitchFamily="34" charset="0"/>
              </a:rPr>
              <a:t>3. Счетчик показывает 0314 кВт • ч. Это может быть и 0314 </a:t>
            </a:r>
            <a:r>
              <a:rPr lang="ru-RU" sz="2800" b="1" dirty="0" err="1">
                <a:latin typeface="Arial Narrow" pitchFamily="34" charset="0"/>
              </a:rPr>
              <a:t>кВт•ч</a:t>
            </a:r>
            <a:r>
              <a:rPr lang="ru-RU" sz="2800" b="1" dirty="0">
                <a:latin typeface="Arial Narrow" pitchFamily="34" charset="0"/>
              </a:rPr>
              <a:t> и 10314 </a:t>
            </a:r>
            <a:r>
              <a:rPr lang="ru-RU" sz="2800" b="1" dirty="0" err="1">
                <a:latin typeface="Arial Narrow" pitchFamily="34" charset="0"/>
              </a:rPr>
              <a:t>кВт•ч</a:t>
            </a:r>
            <a:r>
              <a:rPr lang="ru-RU" sz="2800" b="1" dirty="0">
                <a:latin typeface="Arial Narrow" pitchFamily="34" charset="0"/>
              </a:rPr>
              <a:t> и 20314 </a:t>
            </a:r>
            <a:r>
              <a:rPr lang="ru-RU" sz="2800" b="1" dirty="0" err="1">
                <a:latin typeface="Arial Narrow" pitchFamily="34" charset="0"/>
              </a:rPr>
              <a:t>кВт•ч</a:t>
            </a:r>
            <a:r>
              <a:rPr lang="ru-RU" sz="2800" b="1" dirty="0">
                <a:latin typeface="Arial Narrow" pitchFamily="34" charset="0"/>
              </a:rPr>
              <a:t>, так как счетчик показывает остаток от деления израсходованного числа киловатт-часов на 10 000.</a:t>
            </a:r>
          </a:p>
          <a:p>
            <a:r>
              <a:rPr lang="ru-RU" sz="2800" b="1" dirty="0">
                <a:latin typeface="Arial Narrow" pitchFamily="34" charset="0"/>
              </a:rPr>
              <a:t>Таких примеров можно привести множество. Иногда найти остаток совсем нетрудно. </a:t>
            </a:r>
          </a:p>
        </p:txBody>
      </p:sp>
    </p:spTree>
    <p:extLst>
      <p:ext uri="{BB962C8B-B14F-4D97-AF65-F5344CB8AC3E}">
        <p14:creationId xmlns:p14="http://schemas.microsoft.com/office/powerpoint/2010/main" val="305654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РАВИЛО 1: При делении с остатком результат записывают двумя числами. Первое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774" y="443706"/>
            <a:ext cx="8251826" cy="6188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41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Остаток при делении всегда должен быть меньше делителя. ПРАВИЛО 2: 11 : = 3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74" y="386556"/>
            <a:ext cx="8201026" cy="6150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66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5300" y="520700"/>
            <a:ext cx="108331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C000"/>
                </a:solidFill>
                <a:latin typeface="Arial Narrow" pitchFamily="34" charset="0"/>
              </a:rPr>
              <a:t>Основные задачи, решаемые при помощи деления с остатком</a:t>
            </a:r>
          </a:p>
          <a:p>
            <a:r>
              <a:rPr lang="ru-RU" sz="3600" dirty="0" smtClean="0">
                <a:latin typeface="Arial Narrow" pitchFamily="34" charset="0"/>
              </a:rPr>
              <a:t>	Мы </a:t>
            </a:r>
            <a:r>
              <a:rPr lang="ru-RU" sz="3600" dirty="0">
                <a:latin typeface="Arial Narrow" pitchFamily="34" charset="0"/>
              </a:rPr>
              <a:t>знаем, что результатом </a:t>
            </a:r>
            <a:r>
              <a:rPr lang="ru-RU" sz="3600" dirty="0" smtClean="0">
                <a:latin typeface="Arial Narrow" pitchFamily="34" charset="0"/>
              </a:rPr>
              <a:t> деления </a:t>
            </a:r>
            <a:r>
              <a:rPr lang="ru-RU" sz="3600" dirty="0">
                <a:latin typeface="Arial Narrow" pitchFamily="34" charset="0"/>
              </a:rPr>
              <a:t>натуральных чисел с остатком являются два числа – неполное частное и остаток. Следовательно, нужно рассматривать два типа задач, решаемых при помощи деления с остатком</a:t>
            </a:r>
            <a:r>
              <a:rPr lang="ru-RU" sz="3600" dirty="0" smtClean="0">
                <a:latin typeface="Arial Narrow" pitchFamily="34" charset="0"/>
              </a:rPr>
              <a:t>.</a:t>
            </a:r>
          </a:p>
          <a:p>
            <a:r>
              <a:rPr lang="ru-RU" sz="3600" dirty="0" smtClean="0">
                <a:latin typeface="Arial Narrow" pitchFamily="34" charset="0"/>
              </a:rPr>
              <a:t> </a:t>
            </a:r>
            <a:r>
              <a:rPr lang="ru-RU" sz="3600" dirty="0">
                <a:latin typeface="Arial Narrow" pitchFamily="34" charset="0"/>
              </a:rPr>
              <a:t>Ответом на первый тип задач является неполное частное, а на второй – остаток от деления. Остановимся на них подробнее.</a:t>
            </a:r>
          </a:p>
        </p:txBody>
      </p:sp>
    </p:spTree>
    <p:extLst>
      <p:ext uri="{BB962C8B-B14F-4D97-AF65-F5344CB8AC3E}">
        <p14:creationId xmlns:p14="http://schemas.microsoft.com/office/powerpoint/2010/main" val="22267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уби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лубина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убина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TM04033923[[fn=Глубина]]</Template>
  <TotalTime>463</TotalTime>
  <Words>565</Words>
  <Application>Microsoft Office PowerPoint</Application>
  <PresentationFormat>Произвольный</PresentationFormat>
  <Paragraphs>95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Глубина</vt:lpstr>
      <vt:lpstr>«Презентация к уроку по учебному предмету «МАТЕМАТИКА» в 6-ом классе  на тему :«Деление с остатком»  РЕШЕНИЕ ЗАДАЧ.       «Когда  может  пригодиться  деление с остатком». </vt:lpstr>
      <vt:lpstr>Презентация PowerPoint</vt:lpstr>
      <vt:lpstr> Гипотеза : Математические знания полученные в школе применимы в жизни.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Посетим супермаркет.</vt:lpstr>
      <vt:lpstr>Решение: </vt:lpstr>
      <vt:lpstr>Отправляемся в путешествие…</vt:lpstr>
      <vt:lpstr>Решение:</vt:lpstr>
      <vt:lpstr>Идем в аптеку…</vt:lpstr>
      <vt:lpstr>Знаете ли вы…</vt:lpstr>
      <vt:lpstr>Решение:</vt:lpstr>
      <vt:lpstr>Задача.  В пачке бумаги 500 листов. За неделю в офисе  расходуется 1200 листов. Какое наименьшее количество пачек бумаги нужно купить в офис на 8 недель?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Выводы: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Арифметика остатков.</dc:title>
  <dc:creator>Олег Козлов</dc:creator>
  <cp:lastModifiedBy>Пользователь Windows</cp:lastModifiedBy>
  <cp:revision>57</cp:revision>
  <dcterms:created xsi:type="dcterms:W3CDTF">2016-11-16T12:53:23Z</dcterms:created>
  <dcterms:modified xsi:type="dcterms:W3CDTF">2017-06-29T11:50:36Z</dcterms:modified>
</cp:coreProperties>
</file>