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9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68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73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25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0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6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1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47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7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367E5-25D3-4005-8958-C3277CE4637E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117E-760B-4DA9-BABF-4E917C9C4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01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Тест «Орфография»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71703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5 класс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33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9.   Укажи ряд, в котором во всех словах </a:t>
            </a:r>
            <a:r>
              <a:rPr lang="ru-RU" b="1" dirty="0">
                <a:solidFill>
                  <a:srgbClr val="FF0000"/>
                </a:solidFill>
              </a:rPr>
              <a:t>пропущена одна и та же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      буква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88840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4000" b="1" dirty="0"/>
              <a:t>а) м..</a:t>
            </a:r>
            <a:r>
              <a:rPr lang="ru-RU" sz="4000" b="1" dirty="0" err="1"/>
              <a:t>рковь</a:t>
            </a:r>
            <a:r>
              <a:rPr lang="ru-RU" sz="4000" b="1" dirty="0"/>
              <a:t>, </a:t>
            </a:r>
            <a:r>
              <a:rPr lang="ru-RU" sz="4000" b="1" dirty="0" err="1"/>
              <a:t>к..пуста</a:t>
            </a:r>
            <a:r>
              <a:rPr lang="ru-RU" sz="4000" b="1" dirty="0"/>
              <a:t>, п..</a:t>
            </a:r>
            <a:r>
              <a:rPr lang="ru-RU" sz="4000" b="1" dirty="0" err="1"/>
              <a:t>мидор</a:t>
            </a:r>
            <a:r>
              <a:rPr lang="ru-RU" sz="4000" b="1" dirty="0"/>
              <a:t>            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б) </a:t>
            </a:r>
            <a:r>
              <a:rPr lang="ru-RU" sz="4000" b="1" dirty="0" err="1" smtClean="0"/>
              <a:t>за..ц</a:t>
            </a:r>
            <a:r>
              <a:rPr lang="ru-RU" sz="4000" b="1" dirty="0" smtClean="0"/>
              <a:t>, с..</a:t>
            </a:r>
            <a:r>
              <a:rPr lang="ru-RU" sz="4000" b="1" dirty="0" err="1" smtClean="0"/>
              <a:t>нтябрь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п..нал</a:t>
            </a:r>
            <a:r>
              <a:rPr lang="ru-RU" sz="4000" b="1" dirty="0" smtClean="0"/>
              <a:t> </a:t>
            </a:r>
            <a:endParaRPr lang="ru-RU" sz="4000" b="1" dirty="0"/>
          </a:p>
          <a:p>
            <a:pPr>
              <a:lnSpc>
                <a:spcPct val="150000"/>
              </a:lnSpc>
            </a:pPr>
            <a:r>
              <a:rPr lang="ru-RU" sz="4000" b="1" dirty="0"/>
              <a:t> </a:t>
            </a:r>
            <a:r>
              <a:rPr lang="ru-RU" sz="4000" b="1" dirty="0" smtClean="0"/>
              <a:t>в) д..</a:t>
            </a:r>
            <a:r>
              <a:rPr lang="ru-RU" sz="4000" b="1" dirty="0" err="1" smtClean="0"/>
              <a:t>ван</a:t>
            </a:r>
            <a:r>
              <a:rPr lang="ru-RU" sz="4000" b="1" dirty="0" smtClean="0"/>
              <a:t>, б..</a:t>
            </a:r>
            <a:r>
              <a:rPr lang="ru-RU" sz="4000" b="1" dirty="0" err="1" smtClean="0"/>
              <a:t>седка</a:t>
            </a:r>
            <a:r>
              <a:rPr lang="ru-RU" sz="4000" b="1" dirty="0" smtClean="0"/>
              <a:t>, б..</a:t>
            </a:r>
            <a:r>
              <a:rPr lang="ru-RU" sz="4000" b="1" dirty="0" err="1" smtClean="0"/>
              <a:t>рёза</a:t>
            </a:r>
            <a:r>
              <a:rPr lang="ru-RU" sz="4000" b="1" dirty="0" smtClean="0"/>
              <a:t>                              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г</a:t>
            </a:r>
            <a:r>
              <a:rPr lang="ru-RU" sz="4000" b="1" dirty="0"/>
              <a:t>) к..</a:t>
            </a:r>
            <a:r>
              <a:rPr lang="ru-RU" sz="4000" b="1" dirty="0" err="1"/>
              <a:t>ртофель</a:t>
            </a:r>
            <a:r>
              <a:rPr lang="ru-RU" sz="4000" b="1" dirty="0"/>
              <a:t>, </a:t>
            </a:r>
            <a:r>
              <a:rPr lang="ru-RU" sz="4000" b="1" dirty="0" err="1"/>
              <a:t>зап</a:t>
            </a:r>
            <a:r>
              <a:rPr lang="ru-RU" sz="4000" b="1" dirty="0"/>
              <a:t>..х, </a:t>
            </a:r>
            <a:r>
              <a:rPr lang="ru-RU" sz="4000" b="1" dirty="0" err="1"/>
              <a:t>в..гон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79782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10. Укажи </a:t>
            </a:r>
            <a:r>
              <a:rPr lang="ru-RU" b="1" dirty="0">
                <a:solidFill>
                  <a:srgbClr val="FF0000"/>
                </a:solidFill>
              </a:rPr>
              <a:t>слитное</a:t>
            </a:r>
            <a:r>
              <a:rPr lang="ru-RU" b="1" dirty="0"/>
              <a:t> написание слов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84784"/>
            <a:ext cx="5976664" cy="369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/>
              <a:t>а</a:t>
            </a:r>
            <a:r>
              <a:rPr lang="ru-RU" sz="4000" b="1" dirty="0"/>
              <a:t>) плыть (по)реке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б</a:t>
            </a:r>
            <a:r>
              <a:rPr lang="ru-RU" sz="4000" b="1" dirty="0"/>
              <a:t>) приехать (под)вечер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в) (до)ехать быстро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 г</a:t>
            </a:r>
            <a:r>
              <a:rPr lang="ru-RU" sz="4000" b="1" dirty="0"/>
              <a:t>) говорить (с)ним</a:t>
            </a:r>
          </a:p>
        </p:txBody>
      </p:sp>
    </p:spTree>
    <p:extLst>
      <p:ext uri="{BB962C8B-B14F-4D97-AF65-F5344CB8AC3E}">
        <p14:creationId xmlns:p14="http://schemas.microsoft.com/office/powerpoint/2010/main" val="1902538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11. Найди слово с орфографической </a:t>
            </a:r>
            <a:r>
              <a:rPr lang="ru-RU" b="1" dirty="0">
                <a:solidFill>
                  <a:srgbClr val="FF0000"/>
                </a:solidFill>
              </a:rPr>
              <a:t>ошибкой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628800"/>
            <a:ext cx="5544616" cy="4050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/>
              <a:t>а) </a:t>
            </a:r>
            <a:r>
              <a:rPr lang="ru-RU" sz="4400" b="1" dirty="0" err="1" smtClean="0"/>
              <a:t>прелесный</a:t>
            </a:r>
            <a:endParaRPr lang="ru-RU" sz="4400" b="1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б)мощный   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/>
              <a:t>в</a:t>
            </a:r>
            <a:r>
              <a:rPr lang="ru-RU" sz="4400" b="1" dirty="0"/>
              <a:t>) земляника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/>
              <a:t>г</a:t>
            </a:r>
            <a:r>
              <a:rPr lang="ru-RU" sz="4400" b="1" dirty="0"/>
              <a:t>) рубашка</a:t>
            </a:r>
          </a:p>
        </p:txBody>
      </p:sp>
    </p:spTree>
    <p:extLst>
      <p:ext uri="{BB962C8B-B14F-4D97-AF65-F5344CB8AC3E}">
        <p14:creationId xmlns:p14="http://schemas.microsoft.com/office/powerpoint/2010/main" val="1427529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Прочитай </a:t>
            </a:r>
            <a:r>
              <a:rPr lang="ru-RU" sz="3600" b="1" dirty="0">
                <a:solidFill>
                  <a:srgbClr val="FF0000"/>
                </a:solidFill>
              </a:rPr>
              <a:t>текст</a:t>
            </a:r>
            <a:r>
              <a:rPr lang="ru-RU" sz="3600" b="1" dirty="0"/>
              <a:t> и выполни задания </a:t>
            </a:r>
            <a:r>
              <a:rPr lang="ru-RU" sz="3600" b="1" dirty="0">
                <a:solidFill>
                  <a:srgbClr val="FF0000"/>
                </a:solidFill>
              </a:rPr>
              <a:t>12 – </a:t>
            </a:r>
            <a:r>
              <a:rPr lang="ru-RU" sz="3600" b="1" dirty="0" smtClean="0">
                <a:solidFill>
                  <a:srgbClr val="FF0000"/>
                </a:solidFill>
              </a:rPr>
              <a:t>15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/>
              <a:t>(</a:t>
            </a:r>
            <a:r>
              <a:rPr lang="ru-RU" sz="2700" b="1" dirty="0"/>
              <a:t>1)Усталое летнее солнце уходит на покой за горизонт.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(</a:t>
            </a:r>
            <a:r>
              <a:rPr lang="ru-RU" sz="2700" b="1" dirty="0"/>
              <a:t>2)На западе пропадает узкая полоска света.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(</a:t>
            </a:r>
            <a:r>
              <a:rPr lang="ru-RU" sz="2700" b="1" dirty="0"/>
              <a:t>3)Над гладкой поверхностью неширокой речонки ложится туман и окутывает неглубокий овражек, песчаный откос, невысокие прибрежные кусты и светло-зеленый лужок.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(</a:t>
            </a:r>
            <a:r>
              <a:rPr lang="ru-RU" sz="2700" b="1" dirty="0"/>
              <a:t>4)Сгущается туман, и на землю опускается ночная сырость</a:t>
            </a:r>
            <a:r>
              <a:rPr lang="ru-RU" sz="2200" b="1" dirty="0"/>
              <a:t>.</a:t>
            </a:r>
            <a:br>
              <a:rPr lang="ru-RU" sz="2200" b="1" dirty="0"/>
            </a:br>
            <a:r>
              <a:rPr lang="ru-RU" sz="2200" b="1" dirty="0"/>
              <a:t> </a:t>
            </a:r>
            <a:br>
              <a:rPr lang="ru-RU" sz="2200" b="1" dirty="0"/>
            </a:br>
            <a:r>
              <a:rPr lang="ru-RU" sz="2200" b="1" dirty="0">
                <a:solidFill>
                  <a:srgbClr val="C00000"/>
                </a:solidFill>
              </a:rPr>
              <a:t>12. Из предложений 1-2 выпиши слово с непроизносимой согласной</a:t>
            </a:r>
            <a:br>
              <a:rPr lang="ru-RU" sz="2200" b="1" dirty="0">
                <a:solidFill>
                  <a:srgbClr val="C00000"/>
                </a:solidFill>
              </a:rPr>
            </a:br>
            <a:r>
              <a:rPr lang="ru-RU" sz="2200" b="1" dirty="0">
                <a:solidFill>
                  <a:srgbClr val="C00000"/>
                </a:solidFill>
              </a:rPr>
              <a:t>       в корне слова.</a:t>
            </a:r>
            <a:br>
              <a:rPr lang="ru-RU" sz="2200" b="1" dirty="0">
                <a:solidFill>
                  <a:srgbClr val="C00000"/>
                </a:solidFill>
              </a:rPr>
            </a:br>
            <a:r>
              <a:rPr lang="ru-RU" sz="2200" b="1" dirty="0"/>
              <a:t> </a:t>
            </a:r>
            <a:br>
              <a:rPr lang="ru-RU" sz="2200" b="1" dirty="0"/>
            </a:br>
            <a:r>
              <a:rPr lang="ru-RU" sz="2200" b="1" dirty="0">
                <a:solidFill>
                  <a:schemeClr val="tx2"/>
                </a:solidFill>
              </a:rPr>
              <a:t>13. Среди предложений 1-2 укажи номер предложения, в котором есть   </a:t>
            </a:r>
            <a:br>
              <a:rPr lang="ru-RU" sz="2200" b="1" dirty="0">
                <a:solidFill>
                  <a:schemeClr val="tx2"/>
                </a:solidFill>
              </a:rPr>
            </a:br>
            <a:r>
              <a:rPr lang="ru-RU" sz="2200" b="1" dirty="0">
                <a:solidFill>
                  <a:schemeClr val="tx2"/>
                </a:solidFill>
              </a:rPr>
              <a:t>       слова с проверяемой безударной гласной в корне.</a:t>
            </a:r>
            <a:br>
              <a:rPr lang="ru-RU" sz="2200" b="1" dirty="0">
                <a:solidFill>
                  <a:schemeClr val="tx2"/>
                </a:solidFill>
              </a:rPr>
            </a:br>
            <a:r>
              <a:rPr lang="ru-RU" sz="2200" b="1" dirty="0"/>
              <a:t> 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14</a:t>
            </a:r>
            <a:r>
              <a:rPr lang="ru-RU" sz="2200" b="1" dirty="0"/>
              <a:t>. Из предложения 4 выпиши предлог.</a:t>
            </a:r>
            <a:br>
              <a:rPr lang="ru-RU" sz="2200" b="1" dirty="0"/>
            </a:br>
            <a:r>
              <a:rPr lang="ru-RU" sz="2200" b="1" dirty="0"/>
              <a:t> </a:t>
            </a:r>
            <a:br>
              <a:rPr lang="ru-RU" sz="2200" b="1" dirty="0"/>
            </a:br>
            <a:r>
              <a:rPr lang="ru-RU" sz="2200" b="1" dirty="0">
                <a:solidFill>
                  <a:srgbClr val="C00000"/>
                </a:solidFill>
              </a:rPr>
              <a:t>15. Из предложения 3 выпиши слово с проверяемой согласной в корне </a:t>
            </a:r>
            <a:br>
              <a:rPr lang="ru-RU" sz="2200" b="1" dirty="0">
                <a:solidFill>
                  <a:srgbClr val="C00000"/>
                </a:solidFill>
              </a:rPr>
            </a:br>
            <a:r>
              <a:rPr lang="ru-RU" sz="2200" b="1" dirty="0">
                <a:solidFill>
                  <a:srgbClr val="C00000"/>
                </a:solidFill>
              </a:rPr>
              <a:t>       слова.</a:t>
            </a:r>
            <a:br>
              <a:rPr lang="ru-RU" sz="2200" b="1" dirty="0">
                <a:solidFill>
                  <a:srgbClr val="C00000"/>
                </a:solidFill>
              </a:rPr>
            </a:br>
            <a:endParaRPr lang="ru-RU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37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/>
              <a:t>1.  </a:t>
            </a:r>
            <a:r>
              <a:rPr lang="ru-RU" b="1" dirty="0"/>
              <a:t>Укажи слово с безударной гласной в корне, </a:t>
            </a:r>
            <a:r>
              <a:rPr lang="ru-RU" b="1" dirty="0">
                <a:solidFill>
                  <a:srgbClr val="FF0000"/>
                </a:solidFill>
              </a:rPr>
              <a:t>проверяемой ударением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32856"/>
            <a:ext cx="63904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/>
              <a:t> </a:t>
            </a:r>
            <a:r>
              <a:rPr lang="ru-RU" sz="4400" b="1" dirty="0"/>
              <a:t>а) собака                                                          </a:t>
            </a:r>
            <a:r>
              <a:rPr lang="ru-RU" sz="4400" b="1" dirty="0" smtClean="0"/>
              <a:t> </a:t>
            </a:r>
            <a:r>
              <a:rPr lang="ru-RU" sz="4400" b="1" dirty="0"/>
              <a:t>б) морской                  </a:t>
            </a:r>
            <a:r>
              <a:rPr lang="ru-RU" sz="4400" b="1" dirty="0" smtClean="0"/>
              <a:t>                                   </a:t>
            </a:r>
          </a:p>
          <a:p>
            <a:pPr>
              <a:lnSpc>
                <a:spcPct val="150000"/>
              </a:lnSpc>
            </a:pPr>
            <a:endParaRPr lang="ru-RU" sz="4400" b="1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г</a:t>
            </a:r>
            <a:r>
              <a:rPr lang="ru-RU" sz="4400" b="1" dirty="0"/>
              <a:t>) велосипед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193155"/>
            <a:ext cx="6995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4400" b="1" dirty="0">
                <a:solidFill>
                  <a:prstClr val="black"/>
                </a:solidFill>
              </a:rPr>
              <a:t>в) корабль</a:t>
            </a:r>
          </a:p>
        </p:txBody>
      </p:sp>
    </p:spTree>
    <p:extLst>
      <p:ext uri="{BB962C8B-B14F-4D97-AF65-F5344CB8AC3E}">
        <p14:creationId xmlns:p14="http://schemas.microsoft.com/office/powerpoint/2010/main" val="5429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2.  Выбери проверочное слово к слову </a:t>
            </a:r>
            <a:r>
              <a:rPr lang="ru-RU" sz="4900" b="1" i="1" dirty="0" smtClean="0">
                <a:solidFill>
                  <a:srgbClr val="FF0000"/>
                </a:solidFill>
              </a:rPr>
              <a:t>коса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0"/>
            <a:ext cx="698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4800" b="1" dirty="0"/>
              <a:t>а) к..</a:t>
            </a:r>
            <a:r>
              <a:rPr lang="ru-RU" sz="4800" b="1" dirty="0" err="1"/>
              <a:t>снуться</a:t>
            </a:r>
            <a:r>
              <a:rPr lang="ru-RU" sz="4800" b="1" dirty="0"/>
              <a:t> </a:t>
            </a:r>
            <a:endParaRPr lang="ru-RU" sz="4800" b="1" dirty="0" smtClean="0"/>
          </a:p>
          <a:p>
            <a:pPr>
              <a:lnSpc>
                <a:spcPct val="150000"/>
              </a:lnSpc>
            </a:pPr>
            <a:r>
              <a:rPr lang="ru-RU" sz="4800" b="1" dirty="0" smtClean="0"/>
              <a:t>б</a:t>
            </a:r>
            <a:r>
              <a:rPr lang="ru-RU" sz="4800" b="1" dirty="0"/>
              <a:t>) косичка            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/>
              <a:t> в) косы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/>
              <a:t>г</a:t>
            </a:r>
            <a:r>
              <a:rPr lang="ru-RU" sz="4800" b="1" dirty="0"/>
              <a:t>) костный</a:t>
            </a:r>
          </a:p>
          <a:p>
            <a:r>
              <a:rPr lang="ru-RU" sz="4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940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/>
              <a:t>3.  Определи орфограмму в  слове </a:t>
            </a:r>
            <a:r>
              <a:rPr lang="ru-RU" b="1" i="1" dirty="0">
                <a:solidFill>
                  <a:srgbClr val="FF0000"/>
                </a:solidFill>
              </a:rPr>
              <a:t>лестница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4838"/>
            <a:ext cx="84249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а) проверяемая безударная гласная в корне слова             </a:t>
            </a:r>
            <a:r>
              <a:rPr lang="ru-RU" sz="28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б</a:t>
            </a:r>
            <a:r>
              <a:rPr lang="ru-RU" sz="2800" b="1" dirty="0"/>
              <a:t>) непроизносимая согласная в корне слова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 </a:t>
            </a:r>
            <a:r>
              <a:rPr lang="ru-RU" sz="2800" b="1" dirty="0" smtClean="0"/>
              <a:t>в</a:t>
            </a:r>
            <a:r>
              <a:rPr lang="ru-RU" sz="2800" b="1" dirty="0"/>
              <a:t>) проверяемая согласная в корне слова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 </a:t>
            </a:r>
            <a:r>
              <a:rPr lang="ru-RU" sz="2800" b="1" dirty="0" smtClean="0"/>
              <a:t>г</a:t>
            </a:r>
            <a:r>
              <a:rPr lang="ru-RU" sz="2800" b="1" dirty="0"/>
              <a:t>) непроверяемая безударная гласная в корне слова            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38272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4.  Укажи слово, в котором  пропущена  </a:t>
            </a:r>
            <a:r>
              <a:rPr lang="ru-RU" b="1" dirty="0">
                <a:solidFill>
                  <a:srgbClr val="FF0000"/>
                </a:solidFill>
              </a:rPr>
              <a:t>буква  </a:t>
            </a:r>
            <a:r>
              <a:rPr lang="ru-RU" b="1" i="1" dirty="0">
                <a:solidFill>
                  <a:srgbClr val="FF0000"/>
                </a:solidFill>
              </a:rPr>
              <a:t>т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628800"/>
            <a:ext cx="567037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4400" b="1" dirty="0"/>
              <a:t>а) небес..</a:t>
            </a:r>
            <a:r>
              <a:rPr lang="ru-RU" sz="4400" b="1" dirty="0" err="1"/>
              <a:t>ный</a:t>
            </a:r>
            <a:r>
              <a:rPr lang="ru-RU" sz="4400" b="1" dirty="0"/>
              <a:t>                                                </a:t>
            </a:r>
            <a:endParaRPr lang="ru-RU" sz="4400" b="1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б</a:t>
            </a:r>
            <a:r>
              <a:rPr lang="ru-RU" sz="4400" b="1" dirty="0"/>
              <a:t>) </a:t>
            </a:r>
            <a:r>
              <a:rPr lang="ru-RU" sz="4400" b="1" dirty="0" err="1"/>
              <a:t>опас</a:t>
            </a:r>
            <a:r>
              <a:rPr lang="ru-RU" sz="4400" b="1" dirty="0"/>
              <a:t>..</a:t>
            </a:r>
            <a:r>
              <a:rPr lang="ru-RU" sz="4400" b="1" dirty="0" err="1"/>
              <a:t>ный</a:t>
            </a:r>
            <a:r>
              <a:rPr lang="ru-RU" sz="4400" b="1" dirty="0"/>
              <a:t>                                                   </a:t>
            </a:r>
            <a:endParaRPr lang="ru-RU" sz="4400" b="1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в) </a:t>
            </a:r>
            <a:r>
              <a:rPr lang="ru-RU" sz="4400" b="1" dirty="0" err="1" smtClean="0"/>
              <a:t>влас</a:t>
            </a:r>
            <a:r>
              <a:rPr lang="ru-RU" sz="4400" b="1" dirty="0" smtClean="0"/>
              <a:t>..</a:t>
            </a:r>
            <a:r>
              <a:rPr lang="ru-RU" sz="4400" b="1" dirty="0" err="1" smtClean="0"/>
              <a:t>ный</a:t>
            </a:r>
            <a:endParaRPr lang="ru-RU" sz="4400" b="1" dirty="0" smtClean="0"/>
          </a:p>
          <a:p>
            <a:pPr>
              <a:lnSpc>
                <a:spcPct val="150000"/>
              </a:lnSpc>
            </a:pPr>
            <a:r>
              <a:rPr lang="ru-RU" sz="4400" b="1" dirty="0" smtClean="0"/>
              <a:t>г) древес..</a:t>
            </a:r>
            <a:r>
              <a:rPr lang="ru-RU" sz="4400" b="1" dirty="0" err="1" smtClean="0"/>
              <a:t>ный</a:t>
            </a:r>
            <a:endParaRPr lang="ru-RU" sz="4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869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5.  </a:t>
            </a:r>
            <a:r>
              <a:rPr lang="ru-RU" b="1" dirty="0"/>
              <a:t>Укажи слово, в котором пишется </a:t>
            </a:r>
            <a:r>
              <a:rPr lang="ru-RU" b="1" dirty="0">
                <a:solidFill>
                  <a:srgbClr val="FF0000"/>
                </a:solidFill>
              </a:rPr>
              <a:t>мягкий знак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1221" y="1268760"/>
            <a:ext cx="53823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4000" b="1" dirty="0"/>
              <a:t>а) </a:t>
            </a:r>
            <a:r>
              <a:rPr lang="ru-RU" sz="4000" b="1" dirty="0" err="1"/>
              <a:t>хищ</a:t>
            </a:r>
            <a:r>
              <a:rPr lang="ru-RU" sz="4000" b="1" dirty="0"/>
              <a:t>..ник                                                   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 б</a:t>
            </a:r>
            <a:r>
              <a:rPr lang="ru-RU" sz="4000" b="1" dirty="0"/>
              <a:t>) </a:t>
            </a:r>
            <a:r>
              <a:rPr lang="ru-RU" sz="4000" b="1" dirty="0" err="1"/>
              <a:t>пол..за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                                                       г</a:t>
            </a:r>
            <a:r>
              <a:rPr lang="ru-RU" sz="4000" b="1" dirty="0"/>
              <a:t>) </a:t>
            </a:r>
            <a:r>
              <a:rPr lang="ru-RU" sz="4000" b="1" dirty="0" err="1"/>
              <a:t>мощ</a:t>
            </a:r>
            <a:r>
              <a:rPr lang="ru-RU" sz="4000" b="1" dirty="0"/>
              <a:t>..</a:t>
            </a:r>
            <a:r>
              <a:rPr lang="ru-RU" sz="4000" b="1" dirty="0" err="1"/>
              <a:t>ный</a:t>
            </a:r>
            <a:r>
              <a:rPr lang="ru-RU" sz="4000" b="1" dirty="0"/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212976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prstClr val="black"/>
                </a:solidFill>
              </a:rPr>
              <a:t>в) </a:t>
            </a:r>
            <a:r>
              <a:rPr lang="ru-RU" sz="4000" b="1" dirty="0" err="1">
                <a:solidFill>
                  <a:prstClr val="black"/>
                </a:solidFill>
              </a:rPr>
              <a:t>ноч</a:t>
            </a:r>
            <a:r>
              <a:rPr lang="ru-RU" sz="4000" b="1" dirty="0">
                <a:solidFill>
                  <a:prstClr val="black"/>
                </a:solidFill>
              </a:rPr>
              <a:t>..ка </a:t>
            </a:r>
          </a:p>
        </p:txBody>
      </p:sp>
    </p:spTree>
    <p:extLst>
      <p:ext uri="{BB962C8B-B14F-4D97-AF65-F5344CB8AC3E}">
        <p14:creationId xmlns:p14="http://schemas.microsoft.com/office/powerpoint/2010/main" val="525340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6.  Укажи слово, в котором </a:t>
            </a:r>
            <a:r>
              <a:rPr lang="ru-RU" b="1" u="sng" dirty="0" smtClean="0">
                <a:solidFill>
                  <a:srgbClr val="FF0000"/>
                </a:solidFill>
              </a:rPr>
              <a:t>НЕ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пишется мягкий знак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8097" y="1844824"/>
            <a:ext cx="5598368" cy="369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/>
              <a:t>а) </a:t>
            </a:r>
            <a:r>
              <a:rPr lang="ru-RU" sz="4000" b="1" dirty="0" err="1"/>
              <a:t>мос</a:t>
            </a:r>
            <a:r>
              <a:rPr lang="ru-RU" sz="4000" b="1" dirty="0"/>
              <a:t>..</a:t>
            </a:r>
            <a:r>
              <a:rPr lang="ru-RU" sz="4000" b="1" dirty="0" smtClean="0"/>
              <a:t>тик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б) бол..</a:t>
            </a:r>
            <a:r>
              <a:rPr lang="ru-RU" sz="4000" b="1" dirty="0" err="1" smtClean="0"/>
              <a:t>ше</a:t>
            </a:r>
            <a:r>
              <a:rPr lang="ru-RU" sz="4000" b="1" dirty="0" smtClean="0"/>
              <a:t>                                                       </a:t>
            </a:r>
            <a:r>
              <a:rPr lang="ru-RU" sz="4000" b="1" dirty="0"/>
              <a:t>в) </a:t>
            </a:r>
            <a:r>
              <a:rPr lang="ru-RU" sz="4000" b="1" dirty="0" err="1"/>
              <a:t>вос</a:t>
            </a:r>
            <a:r>
              <a:rPr lang="ru-RU" sz="4000" b="1" dirty="0"/>
              <a:t>..мой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г</a:t>
            </a:r>
            <a:r>
              <a:rPr lang="ru-RU" sz="4000" b="1" dirty="0"/>
              <a:t>) скол..</a:t>
            </a:r>
            <a:r>
              <a:rPr lang="ru-RU" sz="4000" b="1" dirty="0" err="1"/>
              <a:t>зит</a:t>
            </a:r>
            <a:r>
              <a:rPr lang="ru-RU" sz="40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8566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7.  Укажи ряд, в котором  во всех словах пропущена </a:t>
            </a:r>
            <a:r>
              <a:rPr lang="ru-RU" b="1" dirty="0">
                <a:solidFill>
                  <a:srgbClr val="FF0000"/>
                </a:solidFill>
              </a:rPr>
              <a:t>проверяемая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     безударная гласная в корне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060848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4000" b="1" dirty="0"/>
              <a:t>а) </a:t>
            </a:r>
            <a:r>
              <a:rPr lang="ru-RU" sz="4000" b="1" dirty="0" err="1"/>
              <a:t>мол..ко</a:t>
            </a:r>
            <a:r>
              <a:rPr lang="ru-RU" sz="4000" b="1" dirty="0"/>
              <a:t>, </a:t>
            </a:r>
            <a:r>
              <a:rPr lang="ru-RU" sz="4000" b="1" dirty="0" err="1"/>
              <a:t>обл</a:t>
            </a:r>
            <a:r>
              <a:rPr lang="ru-RU" sz="4000" b="1" dirty="0"/>
              <a:t>..ко, </a:t>
            </a:r>
            <a:r>
              <a:rPr lang="ru-RU" sz="4000" b="1" dirty="0" err="1"/>
              <a:t>дер..во</a:t>
            </a:r>
            <a:r>
              <a:rPr lang="ru-RU" sz="4000" b="1" dirty="0"/>
              <a:t>, к..</a:t>
            </a:r>
            <a:r>
              <a:rPr lang="ru-RU" sz="4000" b="1" dirty="0" err="1"/>
              <a:t>мандир</a:t>
            </a:r>
            <a:endParaRPr lang="ru-RU" sz="4000" b="1" dirty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б)д</a:t>
            </a:r>
            <a:r>
              <a:rPr lang="ru-RU" sz="4000" b="1" dirty="0"/>
              <a:t>..</a:t>
            </a:r>
            <a:r>
              <a:rPr lang="ru-RU" sz="4000" b="1" dirty="0" err="1"/>
              <a:t>лёкий</a:t>
            </a:r>
            <a:r>
              <a:rPr lang="ru-RU" sz="4000" b="1" dirty="0"/>
              <a:t>, д..</a:t>
            </a:r>
            <a:r>
              <a:rPr lang="ru-RU" sz="4000" b="1" dirty="0" err="1"/>
              <a:t>ван</a:t>
            </a:r>
            <a:r>
              <a:rPr lang="ru-RU" sz="4000" b="1" dirty="0"/>
              <a:t>, к..</a:t>
            </a:r>
            <a:r>
              <a:rPr lang="ru-RU" sz="4000" b="1" dirty="0" err="1"/>
              <a:t>бинет</a:t>
            </a:r>
            <a:r>
              <a:rPr lang="ru-RU" sz="4000" b="1" dirty="0"/>
              <a:t>, к..</a:t>
            </a:r>
            <a:r>
              <a:rPr lang="ru-RU" sz="4000" b="1" dirty="0" err="1"/>
              <a:t>стюм</a:t>
            </a:r>
            <a:endParaRPr lang="ru-RU" sz="4000" b="1" dirty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в)в</a:t>
            </a:r>
            <a:r>
              <a:rPr lang="ru-RU" sz="4000" b="1" dirty="0"/>
              <a:t>..</a:t>
            </a:r>
            <a:r>
              <a:rPr lang="ru-RU" sz="4000" b="1" dirty="0" err="1"/>
              <a:t>дянистый</a:t>
            </a:r>
            <a:r>
              <a:rPr lang="ru-RU" sz="4000" b="1" dirty="0"/>
              <a:t>, л..</a:t>
            </a:r>
            <a:r>
              <a:rPr lang="ru-RU" sz="4000" b="1" dirty="0" err="1"/>
              <a:t>сной</a:t>
            </a:r>
            <a:r>
              <a:rPr lang="ru-RU" sz="4000" b="1" dirty="0"/>
              <a:t>, </a:t>
            </a:r>
            <a:r>
              <a:rPr lang="ru-RU" sz="4000" b="1" dirty="0" err="1"/>
              <a:t>гр..за</a:t>
            </a:r>
            <a:r>
              <a:rPr lang="ru-RU" sz="4000" b="1" dirty="0"/>
              <a:t>, </a:t>
            </a:r>
            <a:r>
              <a:rPr lang="ru-RU" sz="4000" b="1" dirty="0" err="1"/>
              <a:t>тр</a:t>
            </a:r>
            <a:r>
              <a:rPr lang="ru-RU" sz="4000" b="1" dirty="0"/>
              <a:t>..</a:t>
            </a:r>
            <a:r>
              <a:rPr lang="ru-RU" sz="4000" b="1" dirty="0" err="1"/>
              <a:t>вяной</a:t>
            </a:r>
            <a:endParaRPr lang="ru-RU" sz="4000" b="1" dirty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г</a:t>
            </a:r>
            <a:r>
              <a:rPr lang="ru-RU" sz="4000" b="1" dirty="0"/>
              <a:t>) </a:t>
            </a:r>
            <a:r>
              <a:rPr lang="ru-RU" sz="4000" b="1" dirty="0" err="1"/>
              <a:t>с..лют</a:t>
            </a:r>
            <a:r>
              <a:rPr lang="ru-RU" sz="4000" b="1" dirty="0"/>
              <a:t>, ш..</a:t>
            </a:r>
            <a:r>
              <a:rPr lang="ru-RU" sz="4000" b="1" dirty="0" err="1"/>
              <a:t>колад</a:t>
            </a:r>
            <a:r>
              <a:rPr lang="ru-RU" sz="4000" b="1" dirty="0"/>
              <a:t>, ф..</a:t>
            </a:r>
            <a:r>
              <a:rPr lang="ru-RU" sz="4000" b="1" dirty="0" err="1"/>
              <a:t>гура</a:t>
            </a:r>
            <a:r>
              <a:rPr lang="ru-RU" sz="4000" b="1" dirty="0"/>
              <a:t>, ап..</a:t>
            </a:r>
            <a:r>
              <a:rPr lang="ru-RU" sz="4000" b="1" dirty="0" err="1"/>
              <a:t>льсин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44508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8.  Укажи словосочетание, в котором имя существительное имеет  </a:t>
            </a:r>
            <a:br>
              <a:rPr lang="ru-RU" b="1" dirty="0"/>
            </a:br>
            <a:r>
              <a:rPr lang="ru-RU" b="1" dirty="0"/>
              <a:t>      </a:t>
            </a:r>
            <a:r>
              <a:rPr lang="ru-RU" b="1" dirty="0">
                <a:solidFill>
                  <a:srgbClr val="FF0000"/>
                </a:solidFill>
              </a:rPr>
              <a:t>окончание  </a:t>
            </a:r>
            <a:r>
              <a:rPr lang="ru-RU" b="1" i="1" dirty="0">
                <a:solidFill>
                  <a:srgbClr val="FF0000"/>
                </a:solidFill>
              </a:rPr>
              <a:t>-е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88840"/>
            <a:ext cx="6840760" cy="369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/>
              <a:t>а</a:t>
            </a:r>
            <a:r>
              <a:rPr lang="ru-RU" sz="4000" b="1" dirty="0"/>
              <a:t>) выходить на </a:t>
            </a:r>
            <a:r>
              <a:rPr lang="ru-RU" sz="4000" b="1" dirty="0" err="1"/>
              <a:t>станци</a:t>
            </a:r>
            <a:r>
              <a:rPr lang="ru-RU" sz="4000" b="1" dirty="0"/>
              <a:t>..                           </a:t>
            </a:r>
            <a:endParaRPr lang="ru-RU" sz="4000" b="1" dirty="0" smtClean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б) не думать об </a:t>
            </a:r>
            <a:r>
              <a:rPr lang="ru-RU" sz="4000" b="1" dirty="0" err="1" smtClean="0"/>
              <a:t>опасност</a:t>
            </a:r>
            <a:r>
              <a:rPr lang="ru-RU" sz="4000" b="1" dirty="0" smtClean="0"/>
              <a:t>.. </a:t>
            </a:r>
            <a:endParaRPr lang="ru-RU" sz="4000" b="1" dirty="0"/>
          </a:p>
          <a:p>
            <a:pPr>
              <a:lnSpc>
                <a:spcPct val="150000"/>
              </a:lnSpc>
            </a:pPr>
            <a:r>
              <a:rPr lang="ru-RU" sz="4000" b="1" dirty="0" smtClean="0"/>
              <a:t>в</a:t>
            </a:r>
            <a:r>
              <a:rPr lang="ru-RU" sz="4000" b="1" dirty="0"/>
              <a:t>) стоять у аптек..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г</a:t>
            </a:r>
            <a:r>
              <a:rPr lang="ru-RU" sz="4000" b="1" dirty="0"/>
              <a:t>) подойти к школ..</a:t>
            </a:r>
          </a:p>
        </p:txBody>
      </p:sp>
    </p:spTree>
    <p:extLst>
      <p:ext uri="{BB962C8B-B14F-4D97-AF65-F5344CB8AC3E}">
        <p14:creationId xmlns:p14="http://schemas.microsoft.com/office/powerpoint/2010/main" val="1354420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415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Тест «Орфография»</vt:lpstr>
      <vt:lpstr>1.  Укажи слово с безударной гласной в корне, проверяемой ударением </vt:lpstr>
      <vt:lpstr>2.  Выбери проверочное слово к слову коса </vt:lpstr>
      <vt:lpstr>3.  Определи орфограмму в  слове лестница </vt:lpstr>
      <vt:lpstr>4.  Укажи слово, в котором  пропущена  буква  т </vt:lpstr>
      <vt:lpstr>5.  Укажи слово, в котором пишется мягкий знак </vt:lpstr>
      <vt:lpstr>6.  Укажи слово, в котором НЕ пишется мягкий знак </vt:lpstr>
      <vt:lpstr>7.  Укажи ряд, в котором  во всех словах пропущена проверяемая        безударная гласная в корне </vt:lpstr>
      <vt:lpstr>8.  Укажи словосочетание, в котором имя существительное имеет         окончание  -е </vt:lpstr>
      <vt:lpstr>9.   Укажи ряд, в котором во всех словах пропущена одна и та же         буква </vt:lpstr>
      <vt:lpstr>10. Укажи слитное написание слов </vt:lpstr>
      <vt:lpstr>11. Найди слово с орфографической ошибкой </vt:lpstr>
      <vt:lpstr>          Прочитай текст и выполни задания 12 – 15   (1)Усталое летнее солнце уходит на покой за горизонт.  (2)На западе пропадает узкая полоска света.  (3)Над гладкой поверхностью неширокой речонки ложится туман и окутывает неглубокий овражек, песчаный откос, невысокие прибрежные кусты и светло-зеленый лужок.  (4)Сгущается туман, и на землю опускается ночная сырость.   12. Из предложений 1-2 выпиши слово с непроизносимой согласной        в корне слова.   13. Среди предложений 1-2 укажи номер предложения, в котором есть           слова с проверяемой безударной гласной в корне.   14. Из предложения 4 выпиши предлог.   15. Из предложения 3 выпиши слово с проверяемой согласной в корне         слова.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«Орфография»</dc:title>
  <dc:creator>Андрей</dc:creator>
  <cp:lastModifiedBy>Андрей</cp:lastModifiedBy>
  <cp:revision>6</cp:revision>
  <dcterms:created xsi:type="dcterms:W3CDTF">2017-09-07T12:48:35Z</dcterms:created>
  <dcterms:modified xsi:type="dcterms:W3CDTF">2017-09-22T13:04:19Z</dcterms:modified>
</cp:coreProperties>
</file>