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19" autoAdjust="0"/>
    <p:restoredTop sz="94660"/>
  </p:normalViewPr>
  <p:slideViewPr>
    <p:cSldViewPr>
      <p:cViewPr varScale="1">
        <p:scale>
          <a:sx n="91" d="100"/>
          <a:sy n="91" d="100"/>
        </p:scale>
        <p:origin x="-139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518478-9FE4-4480-AB00-F5972D459512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B9FF4-0D96-40DC-B12A-AD7DCEBE7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CBF973-76D3-48D3-8AB9-3C4223C928CC}" type="slidenum">
              <a:rPr lang="ru-RU"/>
              <a:pPr/>
              <a:t>7</a:t>
            </a:fld>
            <a:endParaRPr lang="ru-RU"/>
          </a:p>
        </p:txBody>
      </p:sp>
      <p:sp>
        <p:nvSpPr>
          <p:cNvPr id="81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0D702C8-5874-490C-A102-205B2FDF15F0}" type="slidenum">
              <a:rPr lang="ru-RU"/>
              <a:pPr/>
              <a:t>8</a:t>
            </a:fld>
            <a:endParaRPr lang="ru-RU"/>
          </a:p>
        </p:txBody>
      </p:sp>
      <p:sp>
        <p:nvSpPr>
          <p:cNvPr id="92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95795D-A284-437E-883A-1A5BA9A2C0B2}" type="slidenum">
              <a:rPr lang="ru-RU"/>
              <a:pPr/>
              <a:t>9</a:t>
            </a:fld>
            <a:endParaRPr lang="ru-RU"/>
          </a:p>
        </p:txBody>
      </p:sp>
      <p:sp>
        <p:nvSpPr>
          <p:cNvPr id="102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6AAB2B7-445A-4E92-8A72-ADFFD89E6788}" type="slidenum">
              <a:rPr lang="ru-RU"/>
              <a:pPr/>
              <a:t>10</a:t>
            </a:fld>
            <a:endParaRPr lang="ru-RU"/>
          </a:p>
        </p:txBody>
      </p:sp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BF88-9709-4336-B357-BF21BA54B85E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0ADC3E-DC50-4EFD-825D-87244685A4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BF88-9709-4336-B357-BF21BA54B85E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ADC3E-DC50-4EFD-825D-87244685A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50ADC3E-DC50-4EFD-825D-87244685A4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BF88-9709-4336-B357-BF21BA54B85E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BF88-9709-4336-B357-BF21BA54B85E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50ADC3E-DC50-4EFD-825D-87244685A4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BF88-9709-4336-B357-BF21BA54B85E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0ADC3E-DC50-4EFD-825D-87244685A4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8CEBF88-9709-4336-B357-BF21BA54B85E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ADC3E-DC50-4EFD-825D-87244685A4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BF88-9709-4336-B357-BF21BA54B85E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50ADC3E-DC50-4EFD-825D-87244685A4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BF88-9709-4336-B357-BF21BA54B85E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50ADC3E-DC50-4EFD-825D-87244685A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BF88-9709-4336-B357-BF21BA54B85E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0ADC3E-DC50-4EFD-825D-87244685A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0ADC3E-DC50-4EFD-825D-87244685A4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EBF88-9709-4336-B357-BF21BA54B85E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50ADC3E-DC50-4EFD-825D-87244685A4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8CEBF88-9709-4336-B357-BF21BA54B85E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8CEBF88-9709-4336-B357-BF21BA54B85E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0ADC3E-DC50-4EFD-825D-87244685A4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sz="5600" dirty="0" smtClean="0">
              <a:solidFill>
                <a:srgbClr val="7030A0"/>
              </a:solidFill>
            </a:endParaRPr>
          </a:p>
          <a:p>
            <a:r>
              <a:rPr lang="ru-RU" sz="5600" dirty="0" smtClean="0">
                <a:solidFill>
                  <a:srgbClr val="7030A0"/>
                </a:solidFill>
              </a:rPr>
              <a:t>Желаю удачи !</a:t>
            </a:r>
            <a:endParaRPr lang="ru-RU" sz="5600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Слушай, </a:t>
            </a:r>
            <a:r>
              <a:rPr lang="ru-RU" sz="4800" b="1" dirty="0" smtClean="0">
                <a:solidFill>
                  <a:srgbClr val="FF0000"/>
                </a:solidFill>
              </a:rPr>
              <a:t>думай, </a:t>
            </a:r>
            <a:r>
              <a:rPr lang="ru-RU" sz="4800" b="1" dirty="0" smtClean="0">
                <a:solidFill>
                  <a:srgbClr val="FFC000"/>
                </a:solidFill>
              </a:rPr>
              <a:t>отвечай.</a:t>
            </a:r>
            <a:endParaRPr lang="ru-RU" sz="4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0300" y="2336838"/>
            <a:ext cx="3998044" cy="43465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2708920"/>
            <a:ext cx="3170166" cy="31701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Ежедневно делайте зарядку для глаз.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какие группы распределить выражения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chemeClr val="accent1"/>
                </a:solidFill>
              </a:rPr>
              <a:t>5+1=6</a:t>
            </a:r>
          </a:p>
          <a:p>
            <a:pPr>
              <a:buNone/>
            </a:pPr>
            <a:r>
              <a:rPr lang="en-US" sz="4800" b="1" dirty="0" smtClean="0"/>
              <a:t>                                       </a:t>
            </a:r>
            <a:r>
              <a:rPr lang="ru-RU" sz="4800" b="1" dirty="0" smtClean="0">
                <a:solidFill>
                  <a:srgbClr val="7030A0"/>
                </a:solidFill>
              </a:rPr>
              <a:t>7-1=6</a:t>
            </a:r>
          </a:p>
          <a:p>
            <a:pPr>
              <a:buNone/>
            </a:pPr>
            <a:r>
              <a:rPr lang="en-US" sz="4800" b="1" dirty="0" smtClean="0"/>
              <a:t>                 </a:t>
            </a:r>
            <a:r>
              <a:rPr lang="en-US" sz="4800" b="1" dirty="0" smtClean="0">
                <a:solidFill>
                  <a:srgbClr val="00B050"/>
                </a:solidFill>
              </a:rPr>
              <a:t> </a:t>
            </a:r>
            <a:r>
              <a:rPr lang="ru-RU" sz="4800" b="1" dirty="0" smtClean="0">
                <a:solidFill>
                  <a:srgbClr val="00B050"/>
                </a:solidFill>
              </a:rPr>
              <a:t>3+2=5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9-4=5</a:t>
            </a:r>
            <a:r>
              <a:rPr lang="en-US" sz="4800" b="1" dirty="0" smtClean="0">
                <a:solidFill>
                  <a:srgbClr val="FF0000"/>
                </a:solidFill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                       </a:t>
            </a:r>
            <a:r>
              <a:rPr lang="en-US" sz="4800" b="1" dirty="0" smtClean="0">
                <a:solidFill>
                  <a:srgbClr val="FF0000"/>
                </a:solidFill>
              </a:rPr>
              <a:t>6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r>
              <a:rPr lang="en-US" sz="4800" b="1" dirty="0" smtClean="0">
                <a:solidFill>
                  <a:srgbClr val="FF0000"/>
                </a:solidFill>
              </a:rPr>
              <a:t>&gt;8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4800" b="1" dirty="0" smtClean="0"/>
              <a:t>                   </a:t>
            </a:r>
            <a:r>
              <a:rPr lang="en-US" sz="4800" b="1" dirty="0" smtClean="0">
                <a:solidFill>
                  <a:srgbClr val="002060"/>
                </a:solidFill>
              </a:rPr>
              <a:t>10&lt;11</a:t>
            </a:r>
            <a:endParaRPr lang="ru-RU" sz="48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4800" b="1" dirty="0" smtClean="0"/>
              <a:t>               </a:t>
            </a:r>
            <a:r>
              <a:rPr lang="en-US" sz="4800" b="1" dirty="0" smtClean="0">
                <a:solidFill>
                  <a:srgbClr val="FF0000"/>
                </a:solidFill>
              </a:rPr>
              <a:t>  </a:t>
            </a:r>
            <a:endParaRPr lang="ru-RU" sz="4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 выражения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7200" dirty="0" smtClean="0">
                <a:solidFill>
                  <a:srgbClr val="00B0F0"/>
                </a:solidFill>
              </a:rPr>
              <a:t>           </a:t>
            </a:r>
            <a:r>
              <a:rPr lang="ru-RU" sz="12400" b="1" dirty="0" smtClean="0">
                <a:solidFill>
                  <a:srgbClr val="00B0F0"/>
                </a:solidFill>
              </a:rPr>
              <a:t>4</a:t>
            </a:r>
          </a:p>
          <a:p>
            <a:pPr>
              <a:buNone/>
            </a:pPr>
            <a:r>
              <a:rPr lang="ru-RU" sz="9600" dirty="0" smtClean="0">
                <a:solidFill>
                  <a:srgbClr val="FF0000"/>
                </a:solidFill>
              </a:rPr>
              <a:t>                        </a:t>
            </a:r>
            <a:r>
              <a:rPr lang="ru-RU" sz="12400" b="1" dirty="0" smtClean="0">
                <a:solidFill>
                  <a:srgbClr val="FF0000"/>
                </a:solidFill>
              </a:rPr>
              <a:t>2</a:t>
            </a:r>
          </a:p>
          <a:p>
            <a:pPr>
              <a:buNone/>
            </a:pPr>
            <a:r>
              <a:rPr lang="ru-RU" sz="9600" dirty="0" smtClean="0">
                <a:solidFill>
                  <a:srgbClr val="7030A0"/>
                </a:solidFill>
              </a:rPr>
              <a:t>               </a:t>
            </a:r>
            <a:r>
              <a:rPr lang="ru-RU" sz="12400" b="1" dirty="0" smtClean="0">
                <a:solidFill>
                  <a:srgbClr val="7030A0"/>
                </a:solidFill>
              </a:rPr>
              <a:t>6</a:t>
            </a:r>
            <a:endParaRPr lang="ru-RU" sz="1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Узнай кто самый трудолюбивый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sz="quarter" idx="1"/>
          </p:nvPr>
        </p:nvGraphicFramePr>
        <p:xfrm>
          <a:off x="1505744" y="1779587"/>
          <a:ext cx="6096000" cy="4067175"/>
        </p:xfrm>
        <a:graphic>
          <a:graphicData uri="http://schemas.openxmlformats.org/presentationml/2006/ole">
            <p:oleObj spid="_x0000_s1026" name="Диаграмма" r:id="rId3" imgW="6096000" imgH="4067085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Найди натуральный ряд чисел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219256" cy="459797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00B050"/>
                </a:solidFill>
              </a:rPr>
              <a:t>1  2  3  5  4  6  7…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C00000"/>
                </a:solidFill>
              </a:rPr>
              <a:t>1  2  3  4  5  6  7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00B0F0"/>
                </a:solidFill>
              </a:rPr>
              <a:t>1  2  4  5  6  7…</a:t>
            </a:r>
          </a:p>
          <a:p>
            <a:pPr algn="ctr">
              <a:buNone/>
            </a:pP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>2  3  4  5  6  7…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1  2  3  4  5  6…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Натуральный ряд чисел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6000" b="1" dirty="0" smtClean="0"/>
              <a:t>1 </a:t>
            </a:r>
            <a:r>
              <a:rPr lang="ru-RU" sz="6000" b="1" dirty="0" smtClean="0">
                <a:solidFill>
                  <a:srgbClr val="FF0000"/>
                </a:solidFill>
              </a:rPr>
              <a:t>2</a:t>
            </a:r>
            <a:r>
              <a:rPr lang="ru-RU" sz="6000" b="1" dirty="0" smtClean="0"/>
              <a:t> 3 </a:t>
            </a:r>
            <a:r>
              <a:rPr lang="ru-RU" sz="6000" b="1" dirty="0" smtClean="0">
                <a:solidFill>
                  <a:srgbClr val="FFC000"/>
                </a:solidFill>
              </a:rPr>
              <a:t>4</a:t>
            </a:r>
            <a:r>
              <a:rPr lang="ru-RU" sz="6000" b="1" dirty="0" smtClean="0"/>
              <a:t> 5 </a:t>
            </a:r>
            <a:r>
              <a:rPr lang="ru-RU" sz="6000" b="1" dirty="0" smtClean="0">
                <a:solidFill>
                  <a:srgbClr val="00B050"/>
                </a:solidFill>
              </a:rPr>
              <a:t>6</a:t>
            </a:r>
            <a:r>
              <a:rPr lang="ru-RU" sz="6000" b="1" dirty="0" smtClean="0"/>
              <a:t> 7 </a:t>
            </a:r>
            <a:r>
              <a:rPr lang="ru-RU" sz="6000" b="1" dirty="0" smtClean="0">
                <a:solidFill>
                  <a:srgbClr val="00B0F0"/>
                </a:solidFill>
              </a:rPr>
              <a:t>8</a:t>
            </a:r>
            <a:r>
              <a:rPr lang="ru-RU" sz="6000" b="1" dirty="0" smtClean="0"/>
              <a:t> 9 </a:t>
            </a:r>
            <a:r>
              <a:rPr lang="ru-RU" sz="6000" b="1" dirty="0" smtClean="0">
                <a:solidFill>
                  <a:srgbClr val="7030A0"/>
                </a:solidFill>
              </a:rPr>
              <a:t>10</a:t>
            </a:r>
            <a:r>
              <a:rPr lang="ru-RU" sz="6000" b="1" dirty="0" smtClean="0"/>
              <a:t>…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55650" y="1773238"/>
            <a:ext cx="8218488" cy="24336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 b="1">
                <a:solidFill>
                  <a:srgbClr val="DA080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Физкультминутка </a:t>
            </a:r>
            <a:br>
              <a:rPr lang="ru-RU" sz="5400" b="1">
                <a:solidFill>
                  <a:srgbClr val="DA080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5400" b="1">
                <a:solidFill>
                  <a:srgbClr val="DA080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000" b="1">
                <a:solidFill>
                  <a:srgbClr val="DA080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(тренировка зрения)</a:t>
            </a:r>
            <a:br>
              <a:rPr lang="ru-RU" sz="4000" b="1">
                <a:solidFill>
                  <a:srgbClr val="DA080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000" b="1">
              <a:solidFill>
                <a:srgbClr val="DA080D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Tm="1024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979712" y="908720"/>
            <a:ext cx="4960938" cy="4960937"/>
            <a:chOff x="1176" y="607"/>
            <a:chExt cx="3125" cy="3125"/>
          </a:xfrm>
        </p:grpSpPr>
        <p:sp>
          <p:nvSpPr>
            <p:cNvPr id="5122" name="Oval 2"/>
            <p:cNvSpPr>
              <a:spLocks noChangeArrowheads="1"/>
            </p:cNvSpPr>
            <p:nvPr/>
          </p:nvSpPr>
          <p:spPr bwMode="auto">
            <a:xfrm rot="16200000">
              <a:off x="3238" y="1448"/>
              <a:ext cx="631" cy="1492"/>
            </a:xfrm>
            <a:prstGeom prst="ellipse">
              <a:avLst/>
            </a:prstGeom>
            <a:gradFill rotWithShape="0">
              <a:gsLst>
                <a:gs pos="0">
                  <a:srgbClr val="66FF33"/>
                </a:gs>
                <a:gs pos="100000">
                  <a:srgbClr val="FFFFFF"/>
                </a:gs>
              </a:gsLst>
              <a:lin ang="5400000" scaled="1"/>
            </a:gradFill>
            <a:ln w="38160" cap="sq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3" name="Oval 3"/>
            <p:cNvSpPr>
              <a:spLocks noChangeArrowheads="1"/>
            </p:cNvSpPr>
            <p:nvPr/>
          </p:nvSpPr>
          <p:spPr bwMode="auto">
            <a:xfrm rot="16200000">
              <a:off x="1605" y="1448"/>
              <a:ext cx="631" cy="1492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66FF33"/>
                </a:gs>
              </a:gsLst>
              <a:lin ang="5400000" scaled="1"/>
            </a:gradFill>
            <a:ln w="38160" cap="sq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4" name="Oval 4"/>
            <p:cNvSpPr>
              <a:spLocks noChangeArrowheads="1"/>
            </p:cNvSpPr>
            <p:nvPr/>
          </p:nvSpPr>
          <p:spPr bwMode="auto">
            <a:xfrm>
              <a:off x="2449" y="2240"/>
              <a:ext cx="631" cy="1492"/>
            </a:xfrm>
            <a:prstGeom prst="ellipse">
              <a:avLst/>
            </a:prstGeom>
            <a:gradFill rotWithShape="0">
              <a:gsLst>
                <a:gs pos="0">
                  <a:srgbClr val="4BFB53"/>
                </a:gs>
                <a:gs pos="100000">
                  <a:srgbClr val="FFFFFF"/>
                </a:gs>
              </a:gsLst>
              <a:lin ang="5400000" scaled="1"/>
            </a:gradFill>
            <a:ln w="38160" cap="sq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5" name="Oval 5"/>
            <p:cNvSpPr>
              <a:spLocks noChangeArrowheads="1"/>
            </p:cNvSpPr>
            <p:nvPr/>
          </p:nvSpPr>
          <p:spPr bwMode="auto">
            <a:xfrm>
              <a:off x="2449" y="607"/>
              <a:ext cx="631" cy="1492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4BFB53"/>
                </a:gs>
              </a:gsLst>
              <a:lin ang="5400000" scaled="1"/>
            </a:gradFill>
            <a:ln w="38160" cap="sq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6" name="Oval 6"/>
            <p:cNvSpPr>
              <a:spLocks noChangeArrowheads="1"/>
            </p:cNvSpPr>
            <p:nvPr/>
          </p:nvSpPr>
          <p:spPr bwMode="auto">
            <a:xfrm>
              <a:off x="2494" y="1922"/>
              <a:ext cx="541" cy="541"/>
            </a:xfrm>
            <a:prstGeom prst="ellipse">
              <a:avLst/>
            </a:prstGeom>
            <a:solidFill>
              <a:srgbClr val="FFFF00"/>
            </a:solidFill>
            <a:ln w="38160" cap="sq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4283075" y="836613"/>
            <a:ext cx="287338" cy="287337"/>
          </a:xfrm>
          <a:prstGeom prst="ellipse">
            <a:avLst/>
          </a:prstGeom>
          <a:solidFill>
            <a:srgbClr val="FFFF00"/>
          </a:solidFill>
          <a:ln w="57240" cap="rnd">
            <a:solidFill>
              <a:srgbClr val="CCFF99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10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repl"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 -6 5.18519 -6 C 0.00416 -0.00092 0.01232 -0.00208 0.01666 0.00186 C 0.021 0.00579 0.02135 0.01297 0.02638 0.02408 C 0.03142 0.03519 0.04235 0.05001 0.04722 0.06853 C 0.05208 0.08704 0.05416 0.11089 0.05555 0.13519 C 0.05694 0.1595 0.05711 0.19144 0.05555 0.21482 C 0.05399 0.23797 0.05017 0.25834 0.04583 0.27593 C 0.04149 0.29353 0.0276 0.31413 0.02916 0.32038 C 0.03072 0.3264 0.04322 0.31644 0.05555 0.31297 C 0.06788 0.30927 0.08541 0.30255 0.10277 0.29978 C 0.12013 0.29746 0.14235 0.29723 0.15972 0.29792 C 0.17708 0.29908 0.19322 0.30093 0.20694 0.30533 C 0.22065 0.31019 0.23107 0.31853 0.24166 0.32593 C 0.25225 0.33334 0.26683 0.33982 0.27083 0.34978 C 0.27482 0.35973 0.271 0.37408 0.26527 0.38519 C 0.25954 0.3963 0.24722 0.40857 0.2361 0.41667 C 0.22499 0.42478 0.21406 0.42871 0.1986 0.43334 C 0.18315 0.43797 0.16024 0.44422 0.14305 0.44445 C 0.12586 0.44468 0.11128 0.43866 0.09583 0.43519 C 0.08038 0.43172 0.05954 0.42686 0.04999 0.42408 C 0.04044 0.4213 0.03906 0.41459 0.03888 0.41853 C 0.03871 0.42246 0.04531 0.43218 0.0486 0.44816 C 0.0519 0.46413 0.05711 0.49561 0.05833 0.51482 C 0.05954 0.53404 0.05572 0.54723 0.05555 0.56274 C 0.05538 0.57825 0.05885 0.58913 0.05694 0.60741 C 0.05503 0.62547 0.04999 0.65487 0.04444 0.672 C 0.03888 0.68959 0.02933 0.70232 0.0236 0.71112 C 0.01788 0.71968 0.01614 0.72292 0.00972 0.72408 C 0.00329 0.72501 -0.00747 0.72501 -0.01528 0.71829 C -0.0231 0.71181 -0.03126 0.70024 -0.03751 0.68311 C -0.04376 0.66644 -0.04983 0.63612 -0.05278 0.61644 C -0.05574 0.597 -0.05539 0.58195 -0.05556 0.56482 C -0.05574 0.54723 -0.05608 0.53033 -0.05417 0.51274 C -0.05226 0.49561 -0.04844 0.47663 -0.04445 0.46112 C -0.04046 0.44561 -0.03247 0.42894 -0.03056 0.42038 C -0.02865 0.41181 -0.03108 0.4095 -0.03334 0.40927 C -0.0356 0.40904 -0.03403 0.41297 -0.04445 0.41853 C -0.05487 0.42408 -0.07726 0.43866 -0.09584 0.4426 C -0.11442 0.44654 -0.13942 0.44353 -0.15556 0.4426 C -0.17171 0.44167 -0.17969 0.44052 -0.19306 0.43704 C -0.20643 0.43357 -0.22553 0.42802 -0.23612 0.42223 C -0.24671 0.41644 -0.25087 0.40927 -0.25695 0.40186 C -0.26303 0.39445 -0.27101 0.3882 -0.27223 0.37779 C -0.27344 0.36737 -0.27153 0.34931 -0.2639 0.33866 C -0.25626 0.32825 -0.2389 0.32084 -0.2264 0.31482 C -0.2139 0.30857 -0.20018 0.30441 -0.1889 0.30163 C -0.17761 0.29931 -0.17084 0.30001 -0.15834 0.29978 C -0.14584 0.29954 -0.12553 0.29954 -0.1139 0.29978 C -0.10226 0.30001 -0.09844 0.29908 -0.0889 0.30163 C -0.07935 0.30464 -0.06615 0.31204 -0.05695 0.31667 C -0.04775 0.32107 -0.03664 0.33218 -0.03334 0.32964 C -0.03004 0.32686 -0.03421 0.31899 -0.03751 0.30163 C -0.04081 0.28427 -0.05001 0.24538 -0.05278 0.22593 C -0.05556 0.20626 -0.05417 0.19885 -0.05417 0.18334 C -0.05417 0.16783 -0.05365 0.14885 -0.05278 0.13334 C -0.05192 0.11783 -0.05087 0.10348 -0.04862 0.09075 C -0.04636 0.07802 -0.04237 0.06691 -0.0389 0.05741 C -0.03542 0.04792 -0.03178 0.04052 -0.02778 0.03334 C -0.02379 0.02616 -0.01858 0.01922 -0.01528 0.01482 C -0.01199 0.01042 -0.01112 0.00996 -0.00834 0.00741 C -0.00556 0.00487 -0.00417 0.00093 -6.66667 -6 5.18519 -6 Z">
                                      <p:cBhvr additive="repl">
                                        <p:cTn id="9" dur="5000" fill="hold"/>
                                        <p:tgtEl>
                                          <p:spTgt spid="5127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11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512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14350"/>
            <a:ext cx="2736304" cy="197854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492896"/>
            <a:ext cx="3816424" cy="316971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 -0.08395 C 0.54931 -0.08395 0.71216 0.09945 0.71216 0.32493 C 0.71216 0.55042 0.54931 0.73427 0.35 0.73427 C 0.15018 0.73427 -0.01215 0.55042 -0.01215 0.32493 C -0.01215 0.09945 0.15018 -0.08395 0.35 -0.08395 Z">
                                      <p:cBhvr additive="repl">
                                        <p:cTn id="6" dur="5000" fill="hold"/>
                                        <p:tgtEl>
                                          <p:spTgt spid="6145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" presetID="0" presetClass="path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 -7 -3.21924 -6 L 0.09444 0.57702">
                                      <p:cBhvr additive="repl">
                                        <p:cTn id="9" dur="2000" fill="hold"/>
                                        <p:tgtEl>
                                          <p:spTgt spid="6145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5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0" presetClass="path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136 -0.0148 L 0.42726 0.34182">
                                      <p:cBhvr additive="repl">
                                        <p:cTn id="18" dur="2000" fill="hold"/>
                                        <p:tgtEl>
                                          <p:spTgt spid="6145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134</TotalTime>
  <Words>103</Words>
  <Application>Microsoft Office PowerPoint</Application>
  <PresentationFormat>Экран (4:3)</PresentationFormat>
  <Paragraphs>35</Paragraphs>
  <Slides>10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Официальная</vt:lpstr>
      <vt:lpstr>Диаграмма</vt:lpstr>
      <vt:lpstr>Слушай, думай, отвечай.</vt:lpstr>
      <vt:lpstr>На какие группы распределить выражения</vt:lpstr>
      <vt:lpstr>Составь выражения</vt:lpstr>
      <vt:lpstr>Узнай кто самый трудолюбивый</vt:lpstr>
      <vt:lpstr>Найди натуральный ряд чисел</vt:lpstr>
      <vt:lpstr>Натуральный ряд чисел</vt:lpstr>
      <vt:lpstr>Слайд 7</vt:lpstr>
      <vt:lpstr>Слайд 8</vt:lpstr>
      <vt:lpstr>Слайд 9</vt:lpstr>
      <vt:lpstr>Ежедневно делайте зарядку для глаз.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108-Kab</dc:creator>
  <cp:lastModifiedBy>108-Kab</cp:lastModifiedBy>
  <cp:revision>19</cp:revision>
  <dcterms:created xsi:type="dcterms:W3CDTF">2015-11-20T08:29:42Z</dcterms:created>
  <dcterms:modified xsi:type="dcterms:W3CDTF">2015-11-23T15:04:18Z</dcterms:modified>
</cp:coreProperties>
</file>