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Обобщение и систематизация знаний по теме: «Кислородсодержащие органические соединения»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Выполнена учителем химии</a:t>
            </a:r>
          </a:p>
          <a:p>
            <a:r>
              <a:rPr lang="ru-RU" dirty="0" smtClean="0"/>
              <a:t>МКОУ </a:t>
            </a:r>
            <a:r>
              <a:rPr lang="ru-RU" dirty="0" err="1" smtClean="0"/>
              <a:t>Нижнечеремошинской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Березняк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28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по модели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1 вариант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А1.-3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А2.- 1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А3.- 1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А4. –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Б1.- 1,2,5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6</a:t>
            </a:r>
            <a:r>
              <a:rPr lang="ru-RU" dirty="0" smtClean="0">
                <a:solidFill>
                  <a:srgbClr val="FF0000"/>
                </a:solidFill>
              </a:rPr>
              <a:t>-7 баллов    «5»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5 баллов    «4»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3-4 балла      «3»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 вариант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А1. –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А2. –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А3. – 1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А4.-  2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Б1. – 1,4,6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2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                    на  «3» - «4»  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повторить параграф 16, 17,18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упр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5,6</a:t>
            </a: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</a:t>
            </a:r>
            <a:r>
              <a:rPr lang="ru-RU" dirty="0" smtClean="0">
                <a:solidFill>
                  <a:srgbClr val="92D050"/>
                </a:solidFill>
              </a:rPr>
              <a:t>на   « 5 »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- составить тест по химическим свойствам кислородсодержащих органических веществ ( не менее 9 заданий.)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6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1.Результатами своей работы считаю,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А) разобрался в особенностях каждого класса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Б) научился применять знания на практике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В) предстоит еще поработать над данными вопросами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Чего не хватало при решении упражнений?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Оцените себя.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900" y="1600200"/>
            <a:ext cx="6272199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9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229600" cy="2723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 Свои способности человек может узнать, только попытавшись приложить их».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Сенека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79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1. Органические вещ-</a:t>
            </a:r>
            <a:r>
              <a:rPr lang="ru-RU" dirty="0" err="1" smtClean="0">
                <a:solidFill>
                  <a:srgbClr val="002060"/>
                </a:solidFill>
              </a:rPr>
              <a:t>ва</a:t>
            </a:r>
            <a:r>
              <a:rPr lang="ru-RU" dirty="0" smtClean="0">
                <a:solidFill>
                  <a:srgbClr val="002060"/>
                </a:solidFill>
              </a:rPr>
              <a:t>, молекулы которых содержат 1 или несколько гидроксильных групп, соединенных с углеводородным радикалом -….</a:t>
            </a: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2. Органические вещества, содержащие в молекуле 1 или несколько карбоксильных групп- …</a:t>
            </a:r>
          </a:p>
          <a:p>
            <a:pPr marL="13716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3. Органические вещества, молекулы которых содержат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карбонильную группу, соединенную с атомом водорода или углеводородным радикалом – это …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1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4. Функциональная группа спиртов-…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5. Функциональная группа карбоновых кислот-…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6. Функциональная группа альдегидов - …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6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Спирты</a:t>
            </a:r>
          </a:p>
          <a:p>
            <a:r>
              <a:rPr lang="ru-RU" dirty="0" smtClean="0"/>
              <a:t>2. Карбоновые кислоты</a:t>
            </a:r>
          </a:p>
          <a:p>
            <a:r>
              <a:rPr lang="ru-RU" dirty="0" smtClean="0"/>
              <a:t>3. Альдегиды</a:t>
            </a:r>
          </a:p>
          <a:p>
            <a:r>
              <a:rPr lang="ru-RU" dirty="0" smtClean="0"/>
              <a:t>4. – ОН</a:t>
            </a:r>
          </a:p>
          <a:p>
            <a:pPr marL="137160" indent="0">
              <a:buNone/>
            </a:pPr>
            <a:r>
              <a:rPr lang="ru-RU" dirty="0" smtClean="0"/>
              <a:t>                 О                            </a:t>
            </a:r>
            <a:r>
              <a:rPr lang="ru-RU" dirty="0" err="1" smtClean="0"/>
              <a:t>О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              //                            //</a:t>
            </a:r>
          </a:p>
          <a:p>
            <a:r>
              <a:rPr lang="ru-RU" dirty="0" smtClean="0"/>
              <a:t>5. – С                    6.  - С </a:t>
            </a:r>
          </a:p>
          <a:p>
            <a:pPr marL="137160" indent="0">
              <a:buNone/>
            </a:pPr>
            <a:r>
              <a:rPr lang="ru-RU" dirty="0" smtClean="0"/>
              <a:t>              \                              \</a:t>
            </a:r>
          </a:p>
          <a:p>
            <a:pPr marL="137160" indent="0">
              <a:buNone/>
            </a:pPr>
            <a:r>
              <a:rPr lang="ru-RU" dirty="0" smtClean="0"/>
              <a:t>                ОН                         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1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Химики-моделисты: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         Составить </a:t>
            </a:r>
            <a:r>
              <a:rPr lang="ru-RU" dirty="0" err="1" smtClean="0"/>
              <a:t>шаростержневую</a:t>
            </a:r>
            <a:r>
              <a:rPr lang="ru-RU" dirty="0" smtClean="0"/>
              <a:t>  модель</a:t>
            </a:r>
          </a:p>
          <a:p>
            <a:pPr marL="13716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1 группа – гомолог и изомер бутанола</a:t>
            </a:r>
          </a:p>
          <a:p>
            <a:pPr marL="13716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2 группа – гомолог </a:t>
            </a:r>
            <a:r>
              <a:rPr lang="ru-RU" dirty="0" err="1" smtClean="0">
                <a:solidFill>
                  <a:srgbClr val="002060"/>
                </a:solidFill>
              </a:rPr>
              <a:t>бутаналя</a:t>
            </a:r>
            <a:endParaRPr lang="ru-RU" dirty="0" smtClean="0">
              <a:solidFill>
                <a:srgbClr val="002060"/>
              </a:solidFill>
            </a:endParaRPr>
          </a:p>
          <a:p>
            <a:pPr marL="13716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3716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3 группа – изомер </a:t>
            </a:r>
            <a:r>
              <a:rPr lang="ru-RU" dirty="0" err="1" smtClean="0">
                <a:solidFill>
                  <a:srgbClr val="002060"/>
                </a:solidFill>
              </a:rPr>
              <a:t>пентановой</a:t>
            </a:r>
            <a:r>
              <a:rPr lang="ru-RU" dirty="0" smtClean="0">
                <a:solidFill>
                  <a:srgbClr val="002060"/>
                </a:solidFill>
              </a:rPr>
              <a:t> кислоты</a:t>
            </a: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Показать модель и дать необходимый комментарий.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4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632848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30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Спирты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Альдегиды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1 уровень:</a:t>
            </a:r>
          </a:p>
          <a:p>
            <a:r>
              <a:rPr lang="ru-RU" dirty="0" smtClean="0"/>
              <a:t>А)</a:t>
            </a: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/>
              <a:t> </a:t>
            </a:r>
            <a:r>
              <a:rPr lang="ru-RU" dirty="0" smtClean="0"/>
              <a:t>2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ONa  </a:t>
            </a:r>
            <a:r>
              <a:rPr lang="en-US" dirty="0"/>
              <a:t>+ H</a:t>
            </a:r>
            <a:r>
              <a:rPr lang="en-US" baseline="-25000" dirty="0"/>
              <a:t>2</a:t>
            </a:r>
            <a:r>
              <a:rPr lang="en-US" dirty="0"/>
              <a:t> 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 smtClean="0"/>
              <a:t>б)   </a:t>
            </a:r>
            <a:r>
              <a:rPr lang="pt-BR" dirty="0"/>
              <a:t>CH</a:t>
            </a:r>
            <a:r>
              <a:rPr lang="pt-BR" baseline="-25000" dirty="0"/>
              <a:t>3 </a:t>
            </a:r>
            <a:r>
              <a:rPr lang="pt-BR" dirty="0"/>
              <a:t>– </a:t>
            </a:r>
            <a:r>
              <a:rPr lang="pt-BR" dirty="0" smtClean="0"/>
              <a:t>CH</a:t>
            </a:r>
            <a:r>
              <a:rPr lang="pt-BR" baseline="-25000" dirty="0" smtClean="0"/>
              <a:t>2</a:t>
            </a:r>
            <a:r>
              <a:rPr lang="pt-BR" dirty="0" smtClean="0"/>
              <a:t>Br  </a:t>
            </a:r>
            <a:r>
              <a:rPr lang="pt-BR" dirty="0" smtClean="0"/>
              <a:t>+H</a:t>
            </a:r>
            <a:r>
              <a:rPr lang="pt-BR" baseline="-25000" dirty="0" smtClean="0"/>
              <a:t>2</a:t>
            </a:r>
            <a:r>
              <a:rPr lang="pt-BR" dirty="0" smtClean="0"/>
              <a:t>O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/>
              <a:t>в)   </a:t>
            </a:r>
            <a:r>
              <a:rPr lang="ru-RU" dirty="0" smtClean="0"/>
              <a:t>С</a:t>
            </a:r>
            <a:r>
              <a:rPr lang="ru-RU" baseline="-25000" dirty="0" smtClean="0"/>
              <a:t>2</a:t>
            </a:r>
            <a:r>
              <a:rPr lang="ru-RU" dirty="0" smtClean="0"/>
              <a:t>Н</a:t>
            </a:r>
            <a:r>
              <a:rPr lang="ru-RU" baseline="-25000" dirty="0" smtClean="0"/>
              <a:t>4</a:t>
            </a:r>
            <a:r>
              <a:rPr lang="ru-RU" dirty="0" smtClean="0"/>
              <a:t> + Н</a:t>
            </a:r>
            <a:r>
              <a:rPr lang="ru-RU" baseline="-25000" dirty="0" smtClean="0"/>
              <a:t>2</a:t>
            </a:r>
            <a:r>
              <a:rPr lang="ru-RU" dirty="0" smtClean="0"/>
              <a:t>О   </a:t>
            </a:r>
          </a:p>
          <a:p>
            <a:r>
              <a:rPr lang="ru-RU" dirty="0" smtClean="0"/>
              <a:t>2 уровень</a:t>
            </a:r>
            <a:r>
              <a:rPr lang="ru-RU" dirty="0" smtClean="0"/>
              <a:t>:</a:t>
            </a:r>
          </a:p>
          <a:p>
            <a:pPr marL="137160" indent="0">
              <a:buNone/>
            </a:pPr>
            <a:r>
              <a:rPr lang="ru-RU" dirty="0" smtClean="0"/>
              <a:t> а)  -  2СН</a:t>
            </a:r>
            <a:r>
              <a:rPr lang="ru-RU" baseline="-25000" dirty="0" smtClean="0"/>
              <a:t>3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  <a:r>
              <a:rPr lang="en-US" dirty="0" smtClean="0"/>
              <a:t>Na</a:t>
            </a:r>
            <a:r>
              <a:rPr lang="ru-RU" dirty="0" smtClean="0"/>
              <a:t> + Н</a:t>
            </a:r>
            <a:r>
              <a:rPr lang="ru-RU" baseline="-25000" dirty="0" smtClean="0"/>
              <a:t>2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б) </a:t>
            </a:r>
            <a:r>
              <a:rPr lang="ru-RU" dirty="0" smtClean="0"/>
              <a:t>- 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 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В</a:t>
            </a:r>
            <a:r>
              <a:rPr lang="en-US" dirty="0" smtClean="0"/>
              <a:t>r </a:t>
            </a:r>
            <a:r>
              <a:rPr lang="ru-RU" dirty="0" smtClean="0"/>
              <a:t>+</a:t>
            </a:r>
            <a:r>
              <a:rPr lang="en-US" dirty="0" smtClean="0"/>
              <a:t> </a:t>
            </a:r>
            <a:r>
              <a:rPr lang="ru-RU" dirty="0" smtClean="0"/>
              <a:t>Н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 в)  -   С</a:t>
            </a:r>
            <a:r>
              <a:rPr lang="ru-RU" baseline="-25000" dirty="0" smtClean="0"/>
              <a:t>2</a:t>
            </a:r>
            <a:r>
              <a:rPr lang="ru-RU" dirty="0" smtClean="0"/>
              <a:t>Н</a:t>
            </a:r>
            <a:r>
              <a:rPr lang="ru-RU" baseline="-25000" dirty="0" smtClean="0"/>
              <a:t>4</a:t>
            </a:r>
            <a:r>
              <a:rPr lang="ru-RU" dirty="0" smtClean="0"/>
              <a:t> + Н</a:t>
            </a:r>
            <a:r>
              <a:rPr lang="ru-RU" baseline="-25000" dirty="0" smtClean="0"/>
              <a:t>2</a:t>
            </a:r>
            <a:r>
              <a:rPr lang="ru-RU" dirty="0" smtClean="0"/>
              <a:t>О                 </a:t>
            </a: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/>
              <a:t>1 уровень:</a:t>
            </a:r>
          </a:p>
          <a:p>
            <a:r>
              <a:rPr lang="ru-RU" dirty="0" smtClean="0"/>
              <a:t>  </a:t>
            </a:r>
            <a:r>
              <a:rPr lang="ru-RU" dirty="0" smtClean="0"/>
              <a:t>а)   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СООН + 2 </a:t>
            </a:r>
            <a:r>
              <a:rPr lang="en-US" dirty="0" smtClean="0"/>
              <a:t>Ag</a:t>
            </a:r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 smtClean="0"/>
              <a:t>б)   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 СООН</a:t>
            </a:r>
          </a:p>
          <a:p>
            <a:r>
              <a:rPr lang="ru-RU" dirty="0" smtClean="0"/>
              <a:t>В) 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СООН+С</a:t>
            </a:r>
            <a:r>
              <a:rPr lang="en-US" dirty="0" smtClean="0"/>
              <a:t>u</a:t>
            </a:r>
            <a:r>
              <a:rPr lang="ru-RU" baseline="-25000" dirty="0" smtClean="0"/>
              <a:t>2</a:t>
            </a:r>
            <a:r>
              <a:rPr lang="ru-RU" dirty="0" smtClean="0"/>
              <a:t>О+2Н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</a:p>
          <a:p>
            <a:r>
              <a:rPr lang="ru-RU" dirty="0" smtClean="0"/>
              <a:t>2 уровень:</a:t>
            </a:r>
          </a:p>
          <a:p>
            <a:pPr marL="137160" indent="0">
              <a:buNone/>
            </a:pPr>
            <a:r>
              <a:rPr lang="ru-RU" dirty="0" smtClean="0"/>
              <a:t>А)-  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СООН </a:t>
            </a:r>
            <a:r>
              <a:rPr lang="ru-RU" dirty="0"/>
              <a:t>+ 2 </a:t>
            </a:r>
            <a:r>
              <a:rPr lang="en-US" dirty="0"/>
              <a:t>Ag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Б) СН</a:t>
            </a:r>
            <a:r>
              <a:rPr lang="ru-RU" baseline="-25000" dirty="0" smtClean="0"/>
              <a:t>3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СООН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В) СН</a:t>
            </a:r>
            <a:r>
              <a:rPr lang="ru-RU" baseline="-25000" dirty="0" smtClean="0"/>
              <a:t>3</a:t>
            </a:r>
            <a:r>
              <a:rPr lang="ru-RU" dirty="0" smtClean="0"/>
              <a:t>СН</a:t>
            </a:r>
            <a:r>
              <a:rPr lang="ru-RU" baseline="-25000" dirty="0" smtClean="0"/>
              <a:t>2</a:t>
            </a:r>
            <a:r>
              <a:rPr lang="ru-RU" dirty="0" smtClean="0"/>
              <a:t>СООН+С</a:t>
            </a:r>
            <a:r>
              <a:rPr lang="en-US" dirty="0"/>
              <a:t>u</a:t>
            </a:r>
            <a:r>
              <a:rPr lang="en-US" baseline="-25000" dirty="0"/>
              <a:t>2</a:t>
            </a:r>
            <a:r>
              <a:rPr lang="ru-RU" dirty="0" smtClean="0"/>
              <a:t>О</a:t>
            </a:r>
          </a:p>
          <a:p>
            <a:pPr marL="137160" indent="0">
              <a:buNone/>
            </a:pPr>
            <a:r>
              <a:rPr lang="ru-RU" dirty="0" smtClean="0"/>
              <a:t>                         +</a:t>
            </a:r>
            <a:r>
              <a:rPr lang="ru-RU" dirty="0"/>
              <a:t>2Н</a:t>
            </a:r>
            <a:r>
              <a:rPr lang="ru-RU" baseline="-25000" dirty="0"/>
              <a:t>2</a:t>
            </a:r>
            <a:r>
              <a:rPr lang="ru-RU" dirty="0"/>
              <a:t>О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  <p:cxnSp>
        <p:nvCxnSpPr>
          <p:cNvPr id="3085" name="Прямая со стрелкой 3084"/>
          <p:cNvCxnSpPr/>
          <p:nvPr/>
        </p:nvCxnSpPr>
        <p:spPr>
          <a:xfrm>
            <a:off x="8172400" y="2780928"/>
            <a:ext cx="0" cy="432048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4" name="Прямая со стрелкой 3103"/>
          <p:cNvCxnSpPr/>
          <p:nvPr/>
        </p:nvCxnSpPr>
        <p:spPr>
          <a:xfrm>
            <a:off x="8172400" y="4509120"/>
            <a:ext cx="0" cy="396044"/>
          </a:xfrm>
          <a:prstGeom prst="straightConnector1">
            <a:avLst/>
          </a:prstGeom>
          <a:ln>
            <a:solidFill>
              <a:schemeClr val="bg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8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929" y="1951753"/>
            <a:ext cx="6072142" cy="400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6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129</TotalTime>
  <Words>409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Обобщение и систематизация знаний по теме: «Кислородсодержащие органические соединения»</vt:lpstr>
      <vt:lpstr>        « Свои способности человек может узнать, только попытавшись приложить их».</vt:lpstr>
      <vt:lpstr>Химический диктант</vt:lpstr>
      <vt:lpstr>Презентация PowerPoint</vt:lpstr>
      <vt:lpstr>Ответы:</vt:lpstr>
      <vt:lpstr>Химики-моделисты:</vt:lpstr>
      <vt:lpstr>Презентация PowerPoint</vt:lpstr>
      <vt:lpstr>Презентация PowerPoint</vt:lpstr>
      <vt:lpstr>Физкультминутка</vt:lpstr>
      <vt:lpstr>Тест по модели ЕГЭ</vt:lpstr>
      <vt:lpstr>Домашнее задание: </vt:lpstr>
      <vt:lpstr>Рефлексия</vt:lpstr>
      <vt:lpstr>Спасибо за урок!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 систематизация знаний по теме: «Кислородсодержащие органические соединения»</dc:title>
  <dc:creator>Алёнка</dc:creator>
  <cp:lastModifiedBy>Алёнка</cp:lastModifiedBy>
  <cp:revision>13</cp:revision>
  <dcterms:created xsi:type="dcterms:W3CDTF">2013-04-14T14:58:04Z</dcterms:created>
  <dcterms:modified xsi:type="dcterms:W3CDTF">2013-04-14T17:16:00Z</dcterms:modified>
</cp:coreProperties>
</file>