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57" r:id="rId6"/>
    <p:sldId id="264" r:id="rId7"/>
    <p:sldId id="265" r:id="rId8"/>
    <p:sldId id="266" r:id="rId9"/>
    <p:sldId id="263" r:id="rId10"/>
    <p:sldId id="267" r:id="rId11"/>
    <p:sldId id="258" r:id="rId12"/>
    <p:sldId id="269"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E8FB511E-A9F1-4143-875F-086027726AC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FB511E-A9F1-4143-875F-086027726AC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FB511E-A9F1-4143-875F-086027726AC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FB511E-A9F1-4143-875F-086027726AC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FB511E-A9F1-4143-875F-086027726AC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FB511E-A9F1-4143-875F-086027726AC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8FB511E-A9F1-4143-875F-086027726AC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FB511E-A9F1-4143-875F-086027726AC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8FB511E-A9F1-4143-875F-086027726AC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FB511E-A9F1-4143-875F-086027726AC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E58E8CB-97BC-4BB4-A680-4168C98E7EDB}" type="datetimeFigureOut">
              <a:rPr lang="ru-RU" smtClean="0"/>
              <a:pPr/>
              <a:t>23.09.2017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E8FB511E-A9F1-4143-875F-086027726ACD}"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E58E8CB-97BC-4BB4-A680-4168C98E7EDB}" type="datetimeFigureOut">
              <a:rPr lang="ru-RU" smtClean="0"/>
              <a:pPr/>
              <a:t>23.09.2017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8FB511E-A9F1-4143-875F-086027726ACD}"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smtClean="0"/>
              <a:t>Основные жанры древнерусской литературы</a:t>
            </a:r>
            <a:endParaRPr lang="ru-RU" dirty="0"/>
          </a:p>
        </p:txBody>
      </p:sp>
      <p:sp>
        <p:nvSpPr>
          <p:cNvPr id="3" name="Подзаголовок 2"/>
          <p:cNvSpPr>
            <a:spLocks noGrp="1"/>
          </p:cNvSpPr>
          <p:nvPr>
            <p:ph type="subTitle" idx="1"/>
          </p:nvPr>
        </p:nvSpPr>
        <p:spPr>
          <a:xfrm>
            <a:off x="533400" y="4071942"/>
            <a:ext cx="7854696" cy="1785950"/>
          </a:xfrm>
        </p:spPr>
        <p:txBody>
          <a:bodyPr>
            <a:normAutofit/>
          </a:bodyPr>
          <a:lstStyle/>
          <a:p>
            <a:r>
              <a:rPr lang="ru-RU" sz="1800" dirty="0" smtClean="0"/>
              <a:t>Литература, 7 класс</a:t>
            </a:r>
          </a:p>
          <a:p>
            <a:r>
              <a:rPr lang="ru-RU" sz="1800" dirty="0" smtClean="0"/>
              <a:t>Учитель: </a:t>
            </a:r>
            <a:r>
              <a:rPr lang="ru-RU" sz="1800" dirty="0" smtClean="0"/>
              <a:t>Садовская  Оксана Николаевна</a:t>
            </a:r>
            <a:endParaRPr lang="ru-RU"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642942"/>
          </a:xfrm>
        </p:spPr>
        <p:txBody>
          <a:bodyPr>
            <a:normAutofit/>
          </a:bodyPr>
          <a:lstStyle/>
          <a:p>
            <a:r>
              <a:rPr lang="ru-RU" sz="3200" b="1" dirty="0" smtClean="0">
                <a:latin typeface="Times New Roman" pitchFamily="18" charset="0"/>
                <a:cs typeface="Times New Roman" pitchFamily="18" charset="0"/>
              </a:rPr>
              <a:t>Объединяющие жанры</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500174"/>
            <a:ext cx="8229600" cy="4824426"/>
          </a:xfrm>
        </p:spPr>
        <p:txBody>
          <a:bodyPr/>
          <a:lstStyle/>
          <a:p>
            <a:pPr>
              <a:buNone/>
            </a:pPr>
            <a:r>
              <a:rPr lang="ru-RU" dirty="0" smtClean="0"/>
              <a:t> </a:t>
            </a:r>
            <a:r>
              <a:rPr lang="ru-RU" dirty="0" smtClean="0">
                <a:latin typeface="Times New Roman" pitchFamily="18" charset="0"/>
                <a:cs typeface="Times New Roman" pitchFamily="18" charset="0"/>
              </a:rPr>
              <a:t>Первичные жанры выступали в составе объединяющих жанров: </a:t>
            </a:r>
          </a:p>
          <a:p>
            <a:r>
              <a:rPr lang="ru-RU" dirty="0" smtClean="0">
                <a:latin typeface="Times New Roman" pitchFamily="18" charset="0"/>
                <a:cs typeface="Times New Roman" pitchFamily="18" charset="0"/>
              </a:rPr>
              <a:t>летопись, </a:t>
            </a:r>
          </a:p>
          <a:p>
            <a:r>
              <a:rPr lang="ru-RU" dirty="0" smtClean="0">
                <a:latin typeface="Times New Roman" pitchFamily="18" charset="0"/>
                <a:cs typeface="Times New Roman" pitchFamily="18" charset="0"/>
              </a:rPr>
              <a:t>хронограф, </a:t>
            </a:r>
          </a:p>
          <a:p>
            <a:r>
              <a:rPr lang="ru-RU" dirty="0" err="1" smtClean="0">
                <a:latin typeface="Times New Roman" pitchFamily="18" charset="0"/>
                <a:cs typeface="Times New Roman" pitchFamily="18" charset="0"/>
              </a:rPr>
              <a:t>четьи-минеи</a:t>
            </a:r>
            <a:r>
              <a:rPr lang="ru-RU" dirty="0" smtClean="0">
                <a:latin typeface="Times New Roman" pitchFamily="18" charset="0"/>
                <a:cs typeface="Times New Roman" pitchFamily="18" charset="0"/>
              </a:rPr>
              <a:t>, </a:t>
            </a:r>
          </a:p>
          <a:p>
            <a:r>
              <a:rPr lang="ru-RU" dirty="0" smtClean="0">
                <a:latin typeface="Times New Roman" pitchFamily="18" charset="0"/>
                <a:cs typeface="Times New Roman" pitchFamily="18" charset="0"/>
              </a:rPr>
              <a:t>патерик. </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28694"/>
          </a:xfrm>
        </p:spPr>
        <p:txBody>
          <a:bodyPr>
            <a:noAutofit/>
          </a:bodyPr>
          <a:lstStyle/>
          <a:p>
            <a:r>
              <a:rPr lang="ru-RU" sz="3200" b="1" i="1" dirty="0" smtClean="0">
                <a:latin typeface="Times New Roman" pitchFamily="18" charset="0"/>
                <a:cs typeface="Times New Roman" pitchFamily="18" charset="0"/>
              </a:rPr>
              <a:t>Летопись – </a:t>
            </a:r>
            <a:r>
              <a:rPr lang="ru-RU" sz="3200" dirty="0" smtClean="0">
                <a:latin typeface="Times New Roman" pitchFamily="18" charset="0"/>
                <a:cs typeface="Times New Roman" pitchFamily="18" charset="0"/>
              </a:rPr>
              <a:t>историческое произведение, в котором повествование велось по годам</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43050"/>
            <a:ext cx="8229600" cy="4681550"/>
          </a:xfrm>
        </p:spPr>
        <p:txBody>
          <a:bodyPr>
            <a:normAutofit lnSpcReduction="10000"/>
          </a:bodyPr>
          <a:lstStyle/>
          <a:p>
            <a:pPr>
              <a:buNone/>
            </a:pPr>
            <a:r>
              <a:rPr lang="ru-RU" dirty="0" smtClean="0">
                <a:latin typeface="Times New Roman" pitchFamily="18" charset="0"/>
                <a:cs typeface="Times New Roman" pitchFamily="18" charset="0"/>
              </a:rPr>
              <a:t>Это самый древний жанр древнерусской литературы. В Древней Руси летопись играла очень важную роль, т.к. не только сообщала об исторических событиях прошлого, но и была политическим и юридическим документом, свидетельствовала о том, как необходимо поступать в определенных ситуациях. Древнейшей летописью является «Повесть временных лет», которая дошла до нас в списках Лаврентьевской летописи 14 века и </a:t>
            </a:r>
            <a:r>
              <a:rPr lang="ru-RU" dirty="0" err="1" smtClean="0">
                <a:latin typeface="Times New Roman" pitchFamily="18" charset="0"/>
                <a:cs typeface="Times New Roman" pitchFamily="18" charset="0"/>
              </a:rPr>
              <a:t>Ипатьевской</a:t>
            </a:r>
            <a:r>
              <a:rPr lang="ru-RU" dirty="0" smtClean="0">
                <a:latin typeface="Times New Roman" pitchFamily="18" charset="0"/>
                <a:cs typeface="Times New Roman" pitchFamily="18" charset="0"/>
              </a:rPr>
              <a:t> летописи 15 века. Летопись рассказывает о происхождении русских, о генеалогии киевских князей и о возникновении древнерусского государства.</a:t>
            </a:r>
          </a:p>
          <a:p>
            <a:pPr>
              <a:buNone/>
            </a:pPr>
            <a:endParaRPr lang="ru-RU" dirty="0" smtClean="0"/>
          </a:p>
          <a:p>
            <a:endParaRPr lang="ru-RU" b="1"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latin typeface="Times New Roman" pitchFamily="18" charset="0"/>
                <a:cs typeface="Times New Roman" pitchFamily="18" charset="0"/>
              </a:rPr>
              <a:t>Хронограф – это тексты, содержащие описание времени 15-16 веков.</a:t>
            </a:r>
          </a:p>
          <a:p>
            <a:endParaRPr lang="ru-RU" dirty="0" smtClean="0">
              <a:latin typeface="Times New Roman" pitchFamily="18" charset="0"/>
              <a:cs typeface="Times New Roman" pitchFamily="18" charset="0"/>
            </a:endParaRPr>
          </a:p>
          <a:p>
            <a:r>
              <a:rPr lang="ru-RU" dirty="0" err="1" smtClean="0">
                <a:latin typeface="Times New Roman" pitchFamily="18" charset="0"/>
                <a:cs typeface="Times New Roman" pitchFamily="18" charset="0"/>
              </a:rPr>
              <a:t>Четьи-минеи</a:t>
            </a:r>
            <a:r>
              <a:rPr lang="ru-RU" dirty="0" smtClean="0">
                <a:latin typeface="Times New Roman" pitchFamily="18" charset="0"/>
                <a:cs typeface="Times New Roman" pitchFamily="18" charset="0"/>
              </a:rPr>
              <a:t> (буквально «чтение по месяцам») – собрание произведений о святых людях.</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Патерик – описание жизни святых отцов.</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Жанром называют:</a:t>
            </a:r>
            <a:endParaRPr lang="ru-RU" sz="3200" b="1" dirty="0"/>
          </a:p>
        </p:txBody>
      </p:sp>
      <p:sp>
        <p:nvSpPr>
          <p:cNvPr id="3" name="Содержимое 2"/>
          <p:cNvSpPr>
            <a:spLocks noGrp="1"/>
          </p:cNvSpPr>
          <p:nvPr>
            <p:ph idx="1"/>
          </p:nvPr>
        </p:nvSpPr>
        <p:spPr/>
        <p:txBody>
          <a:bodyPr>
            <a:normAutofit/>
          </a:bodyPr>
          <a:lstStyle/>
          <a:p>
            <a:pPr>
              <a:buNone/>
            </a:pPr>
            <a:r>
              <a:rPr lang="ru-RU" dirty="0" smtClean="0"/>
              <a:t>    </a:t>
            </a:r>
            <a:r>
              <a:rPr lang="ru-RU" sz="3600" dirty="0" smtClean="0">
                <a:latin typeface="Times New Roman" pitchFamily="18" charset="0"/>
                <a:cs typeface="Times New Roman" pitchFamily="18" charset="0"/>
              </a:rPr>
              <a:t>исторически сложившийся тип литературного произведения, отвлеченный образец, на основе которого создаются тексты конкретных литературных произведений.</a:t>
            </a:r>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Система жанров литературы Древней Руси</a:t>
            </a:r>
            <a:endParaRPr lang="ru-RU" sz="3200" b="1" dirty="0"/>
          </a:p>
        </p:txBody>
      </p:sp>
      <p:sp>
        <p:nvSpPr>
          <p:cNvPr id="3" name="Содержимое 2"/>
          <p:cNvSpPr>
            <a:spLocks noGrp="1"/>
          </p:cNvSpPr>
          <p:nvPr>
            <p:ph idx="1"/>
          </p:nvPr>
        </p:nvSpPr>
        <p:spPr/>
        <p:txBody>
          <a:bodyPr/>
          <a:lstStyle/>
          <a:p>
            <a:pPr>
              <a:buNone/>
            </a:pPr>
            <a:r>
              <a:rPr lang="ru-RU" dirty="0" smtClean="0"/>
              <a:t>   </a:t>
            </a:r>
            <a:r>
              <a:rPr lang="ru-RU" dirty="0" smtClean="0">
                <a:latin typeface="Times New Roman" pitchFamily="18" charset="0"/>
                <a:cs typeface="Times New Roman" pitchFamily="18" charset="0"/>
              </a:rPr>
              <a:t>существенно отличается от современной. Древнерусская литература складывалась во многом под влиянием византийской литературы и заимствовала у нее систему жанров, переработав их на национальной почве: специфика жанров древнерусской литературы состоит в их связи с традиционным русским народным творчеством. </a:t>
            </a:r>
          </a:p>
          <a:p>
            <a:pPr>
              <a:buNone/>
            </a:pP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Жанры древнерусской литературы принято делить на первичные и объединяющие.</a:t>
            </a:r>
            <a:endParaRPr lang="ru-RU"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
            </a:r>
            <a:br>
              <a:rPr lang="ru-RU" dirty="0" smtClean="0"/>
            </a:br>
            <a:r>
              <a:rPr lang="ru-RU" sz="3600" b="1" dirty="0" smtClean="0"/>
              <a:t>Первичные жанры </a:t>
            </a:r>
            <a:br>
              <a:rPr lang="ru-RU" sz="3600" b="1" dirty="0" smtClean="0"/>
            </a:br>
            <a:endParaRPr lang="ru-RU" sz="3600" b="1" dirty="0"/>
          </a:p>
        </p:txBody>
      </p:sp>
      <p:sp>
        <p:nvSpPr>
          <p:cNvPr id="3" name="Содержимое 2"/>
          <p:cNvSpPr>
            <a:spLocks noGrp="1"/>
          </p:cNvSpPr>
          <p:nvPr>
            <p:ph idx="1"/>
          </p:nvPr>
        </p:nvSpPr>
        <p:spPr/>
        <p:txBody>
          <a:bodyPr>
            <a:normAutofit/>
          </a:bodyPr>
          <a:lstStyle/>
          <a:p>
            <a:r>
              <a:rPr lang="ru-RU" dirty="0" smtClean="0">
                <a:latin typeface="Times New Roman" pitchFamily="18" charset="0"/>
                <a:cs typeface="Times New Roman" pitchFamily="18" charset="0"/>
              </a:rPr>
              <a:t>Житие </a:t>
            </a:r>
          </a:p>
          <a:p>
            <a:r>
              <a:rPr lang="ru-RU" dirty="0" smtClean="0">
                <a:latin typeface="Times New Roman" pitchFamily="18" charset="0"/>
                <a:cs typeface="Times New Roman" pitchFamily="18" charset="0"/>
              </a:rPr>
              <a:t>Слово </a:t>
            </a:r>
          </a:p>
          <a:p>
            <a:r>
              <a:rPr lang="ru-RU" dirty="0" smtClean="0">
                <a:latin typeface="Times New Roman" pitchFamily="18" charset="0"/>
                <a:cs typeface="Times New Roman" pitchFamily="18" charset="0"/>
              </a:rPr>
              <a:t>Поучение </a:t>
            </a:r>
          </a:p>
          <a:p>
            <a:r>
              <a:rPr lang="ru-RU" dirty="0" smtClean="0">
                <a:latin typeface="Times New Roman" pitchFamily="18" charset="0"/>
                <a:cs typeface="Times New Roman" pitchFamily="18" charset="0"/>
              </a:rPr>
              <a:t>Повесть </a:t>
            </a:r>
          </a:p>
          <a:p>
            <a:pPr>
              <a:buNone/>
            </a:pP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К первичным жанрам  также относят погодную запись, летописный рассказ, летописное сказание и церковную легенду.</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53276"/>
          </a:xfrm>
        </p:spPr>
        <p:txBody>
          <a:bodyPr>
            <a:noAutofit/>
          </a:bodyPr>
          <a:lstStyle/>
          <a:p>
            <a:r>
              <a:rPr lang="ru-RU" sz="3200" b="1" i="1" dirty="0" smtClean="0">
                <a:latin typeface="Times New Roman" pitchFamily="18" charset="0"/>
                <a:cs typeface="Times New Roman" pitchFamily="18" charset="0"/>
              </a:rPr>
              <a:t>Житие  -</a:t>
            </a:r>
            <a:r>
              <a:rPr lang="ru-RU" sz="3200" dirty="0" smtClean="0">
                <a:latin typeface="Times New Roman" pitchFamily="18" charset="0"/>
                <a:cs typeface="Times New Roman" pitchFamily="18" charset="0"/>
              </a:rPr>
              <a:t> жизнеописание светских и духовных лиц, канонизированных христианской церковью</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857364"/>
            <a:ext cx="8229600" cy="4467236"/>
          </a:xfrm>
        </p:spPr>
        <p:txBody>
          <a:bodyPr>
            <a:normAutofit fontScale="92500" lnSpcReduction="20000"/>
          </a:bodyPr>
          <a:lstStyle/>
          <a:p>
            <a:pPr>
              <a:buNone/>
            </a:pPr>
            <a:r>
              <a:rPr lang="ru-RU" dirty="0" smtClean="0">
                <a:latin typeface="Times New Roman" pitchFamily="18" charset="0"/>
                <a:cs typeface="Times New Roman" pitchFamily="18" charset="0"/>
              </a:rPr>
              <a:t>Жанр жития был заимствован из Византии. Это самый распространенный и любимый жанр древнерусской литературы. Житие было непременным атрибутом, когда человека канонизировали, т.е. причисляли к лику святых. Житие создавали люди, которые непосредственно общались с человеком или могли достоверно свидетельствовать о его жизни. Житие создавалось всегда после смерти человека. Оно выполняло огромную воспитательную функцию, потому что житие святого воспринимали как пример праведной жизни, которой необходимо подражать. Кроме этого, житие лишало человека страха смерти, проповедуя идею бессмертия человеческой души. Житие строилось по определенным канонам, от которых не отходили вплоть до 15-16 веков.</a:t>
            </a:r>
          </a:p>
          <a:p>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96086"/>
          </a:xfrm>
        </p:spPr>
        <p:txBody>
          <a:bodyPr>
            <a:normAutofit fontScale="90000"/>
          </a:bodyPr>
          <a:lstStyle/>
          <a:p>
            <a:r>
              <a:rPr lang="ru-RU" sz="3600" b="1" dirty="0" smtClean="0"/>
              <a:t>Каноны жития</a:t>
            </a:r>
            <a:r>
              <a:rPr lang="ru-RU" b="1" dirty="0" smtClean="0"/>
              <a:t> </a:t>
            </a:r>
            <a:br>
              <a:rPr lang="ru-RU" b="1" dirty="0" smtClean="0"/>
            </a:br>
            <a:endParaRPr lang="ru-RU" b="1" dirty="0"/>
          </a:p>
        </p:txBody>
      </p:sp>
      <p:sp>
        <p:nvSpPr>
          <p:cNvPr id="3" name="Содержимое 2"/>
          <p:cNvSpPr>
            <a:spLocks noGrp="1"/>
          </p:cNvSpPr>
          <p:nvPr>
            <p:ph idx="1"/>
          </p:nvPr>
        </p:nvSpPr>
        <p:spPr>
          <a:xfrm>
            <a:off x="457200" y="928670"/>
            <a:ext cx="8229600" cy="5395930"/>
          </a:xfrm>
        </p:spPr>
        <p:txBody>
          <a:bodyPr>
            <a:normAutofit fontScale="92500" lnSpcReduction="20000"/>
          </a:bodyPr>
          <a:lstStyle/>
          <a:p>
            <a:r>
              <a:rPr lang="ru-RU" dirty="0" smtClean="0">
                <a:latin typeface="Times New Roman" pitchFamily="18" charset="0"/>
                <a:cs typeface="Times New Roman" pitchFamily="18" charset="0"/>
              </a:rPr>
              <a:t>Благочестивое происхождение героя жития, родители которого обязательно должны были быть праведниками. Святого родители часто вымаливали у Бога. </a:t>
            </a:r>
          </a:p>
          <a:p>
            <a:r>
              <a:rPr lang="ru-RU" dirty="0" smtClean="0">
                <a:latin typeface="Times New Roman" pitchFamily="18" charset="0"/>
                <a:cs typeface="Times New Roman" pitchFamily="18" charset="0"/>
              </a:rPr>
              <a:t>Святой рождался святым, а не становился им. </a:t>
            </a:r>
          </a:p>
          <a:p>
            <a:r>
              <a:rPr lang="ru-RU" dirty="0" smtClean="0">
                <a:latin typeface="Times New Roman" pitchFamily="18" charset="0"/>
                <a:cs typeface="Times New Roman" pitchFamily="18" charset="0"/>
              </a:rPr>
              <a:t>Святой отличался аскетическим образом жизни, проводил время в уединении и молитве. </a:t>
            </a:r>
          </a:p>
          <a:p>
            <a:r>
              <a:rPr lang="ru-RU" dirty="0" smtClean="0">
                <a:latin typeface="Times New Roman" pitchFamily="18" charset="0"/>
                <a:cs typeface="Times New Roman" pitchFamily="18" charset="0"/>
              </a:rPr>
              <a:t>Обязательным атрибутом жития было описание чудес, которые происходили при жизни святого и после его смерти. </a:t>
            </a:r>
          </a:p>
          <a:p>
            <a:r>
              <a:rPr lang="ru-RU" dirty="0" smtClean="0">
                <a:latin typeface="Times New Roman" pitchFamily="18" charset="0"/>
                <a:cs typeface="Times New Roman" pitchFamily="18" charset="0"/>
              </a:rPr>
              <a:t>Святой не боялся смерти. </a:t>
            </a:r>
          </a:p>
          <a:p>
            <a:r>
              <a:rPr lang="ru-RU" dirty="0" smtClean="0">
                <a:latin typeface="Times New Roman" pitchFamily="18" charset="0"/>
                <a:cs typeface="Times New Roman" pitchFamily="18" charset="0"/>
              </a:rPr>
              <a:t>Заканчивалось житие прославлением святого. </a:t>
            </a:r>
          </a:p>
          <a:p>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Одним из первых произведений житийного жанра в древнерусской литературе было житие святых князей Бориса и Глеба.</a:t>
            </a:r>
          </a:p>
          <a:p>
            <a:pPr>
              <a:buNone/>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143008"/>
          </a:xfrm>
        </p:spPr>
        <p:txBody>
          <a:bodyPr>
            <a:noAutofit/>
          </a:bodyPr>
          <a:lstStyle/>
          <a:p>
            <a:r>
              <a:rPr lang="ru-RU" sz="3200" b="1" i="1" dirty="0" smtClean="0">
                <a:latin typeface="Times New Roman" pitchFamily="18" charset="0"/>
                <a:cs typeface="Times New Roman" pitchFamily="18" charset="0"/>
              </a:rPr>
              <a:t>Поучение – </a:t>
            </a:r>
            <a:r>
              <a:rPr lang="ru-RU" sz="3200" dirty="0" smtClean="0">
                <a:latin typeface="Times New Roman" pitchFamily="18" charset="0"/>
                <a:cs typeface="Times New Roman" pitchFamily="18" charset="0"/>
              </a:rPr>
              <a:t>жанр назидательного характера, содержащий поучительное наставление</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500174"/>
            <a:ext cx="8229600" cy="4824426"/>
          </a:xfrm>
        </p:spPr>
        <p:txBody>
          <a:bodyPr>
            <a:noAutofit/>
          </a:bodyPr>
          <a:lstStyle/>
          <a:p>
            <a:pPr>
              <a:buNone/>
            </a:pPr>
            <a:r>
              <a:rPr lang="ru-RU" sz="1800" dirty="0" smtClean="0">
                <a:latin typeface="Times New Roman" pitchFamily="18" charset="0"/>
                <a:cs typeface="Times New Roman" pitchFamily="18" charset="0"/>
              </a:rPr>
              <a:t>В пучении летописцы пытались представить модель поведения для любого древнерусского человека: и для князя, и для простолюдина. </a:t>
            </a:r>
          </a:p>
          <a:p>
            <a:pPr>
              <a:buNone/>
            </a:pPr>
            <a:r>
              <a:rPr lang="ru-RU" sz="1800" dirty="0" smtClean="0">
                <a:latin typeface="Times New Roman" pitchFamily="18" charset="0"/>
                <a:cs typeface="Times New Roman" pitchFamily="18" charset="0"/>
              </a:rPr>
              <a:t>Самым ярким образцом этого жанра является включенное в состав «Повести временных лет» «Поучение Владимира Мономаха». </a:t>
            </a:r>
          </a:p>
          <a:p>
            <a:pPr>
              <a:buNone/>
            </a:pPr>
            <a:r>
              <a:rPr lang="ru-RU" sz="1800" dirty="0" smtClean="0">
                <a:latin typeface="Times New Roman" pitchFamily="18" charset="0"/>
                <a:cs typeface="Times New Roman" pitchFamily="18" charset="0"/>
              </a:rPr>
              <a:t>В «Повести временных лет» «Поучение Владимира Мономаха» датируется 1096 годом. В это время распри между князьями в битве за престол достигли апогея. В своем поучении Владимир Мономах дает советы о том, как следует организовывать свою жизнь. Он говорит, что нет необходимости искать спасения души в затворничестве. Служить Богу необходимо, помогая нуждающимся. Отправляясь на войну, следует молиться – Бог обязательно поможет. Эти слова Мономах подтверждает примером из своей жизни: он принимал участие во многих сражениях – и Бог его хранил. Мономах говорит о том, что следует посмотреть, как устроен мир природы, и стараться устраивать общественные отношения по образцу гармоничного мироустройства. Поучение Владимира Мономаха обращено к потомкам.	</a:t>
            </a:r>
          </a:p>
          <a:p>
            <a:endParaRPr lang="ru-RU"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357322"/>
          </a:xfrm>
        </p:spPr>
        <p:txBody>
          <a:bodyPr>
            <a:normAutofit fontScale="90000"/>
          </a:bodyPr>
          <a:lstStyle/>
          <a:p>
            <a:r>
              <a:rPr lang="ru-RU" sz="3600" b="1" i="1" dirty="0" smtClean="0">
                <a:latin typeface="Times New Roman" pitchFamily="18" charset="0"/>
                <a:cs typeface="Times New Roman" pitchFamily="18" charset="0"/>
              </a:rPr>
              <a:t>Слово – </a:t>
            </a:r>
            <a:r>
              <a:rPr lang="ru-RU" sz="3600" dirty="0" smtClean="0">
                <a:latin typeface="Times New Roman" pitchFamily="18" charset="0"/>
                <a:cs typeface="Times New Roman" pitchFamily="18" charset="0"/>
              </a:rPr>
              <a:t>художественное прозаическое произведение духовной литературы Древней Руси поучительного характера</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571612"/>
            <a:ext cx="8229600" cy="4752988"/>
          </a:xfrm>
        </p:spPr>
        <p:txBody>
          <a:bodyPr>
            <a:noAutofit/>
          </a:bodyPr>
          <a:lstStyle/>
          <a:p>
            <a:pPr>
              <a:buNone/>
            </a:pPr>
            <a:r>
              <a:rPr lang="ru-RU" sz="1800" dirty="0" smtClean="0">
                <a:latin typeface="Times New Roman" pitchFamily="18" charset="0"/>
                <a:cs typeface="Times New Roman" pitchFamily="18" charset="0"/>
              </a:rPr>
              <a:t>Является разновидностью жанра древнерусского красноречия.</a:t>
            </a:r>
          </a:p>
          <a:p>
            <a:pPr>
              <a:buNone/>
            </a:pPr>
            <a:r>
              <a:rPr lang="ru-RU" sz="1800" dirty="0" smtClean="0">
                <a:latin typeface="Times New Roman" pitchFamily="18" charset="0"/>
                <a:cs typeface="Times New Roman" pitchFamily="18" charset="0"/>
              </a:rPr>
              <a:t>Примером политического красноречия может служить «Слово о погибели Русской земли», которое создавалось сразу после того, как на Русь пришли монголо-татары. Автор прославляет светлое прошлое и оплакивает настоящее. </a:t>
            </a:r>
          </a:p>
          <a:p>
            <a:pPr>
              <a:buNone/>
            </a:pPr>
            <a:r>
              <a:rPr lang="ru-RU" sz="1800" dirty="0" smtClean="0">
                <a:latin typeface="Times New Roman" pitchFamily="18" charset="0"/>
                <a:cs typeface="Times New Roman" pitchFamily="18" charset="0"/>
              </a:rPr>
              <a:t>Образцом торжественной разновидности древнерусского красноречия является «Слово о Законе и Благодати» митрополита Иллариона, которое создано в первой трети 11 века. Слово было написано митрополитом Илларионом по случаю окончания строительства военных укреплений в Киеве. В слове проводится идея о политической и военной независимости Руси от Византии. Под «Законом» Илларион понимает Ветхий Завет, который дан иудеям, а русскому и другим народам он не подходит. Поэтому Бог дал Новый Завет, который и называется «Благодатью». В Византии почитают императора Константина, который способствовал распространению и утверждению там христианства. Илларион говорит, что князь Владимир Красно Солнышко, крестивший Русь, ничуть не хуже византийского императора и должен также почитаться русским народом. Дело князя Владимира продолжает Ярослав Мудрый. Основная идея «Слова о Законе и Благодати» в том, что Русь также хороша, как и Византия.</a:t>
            </a:r>
            <a:endParaRPr lang="ru-RU" sz="1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785818"/>
          </a:xfrm>
        </p:spPr>
        <p:txBody>
          <a:bodyPr>
            <a:normAutofit/>
          </a:bodyPr>
          <a:lstStyle/>
          <a:p>
            <a:r>
              <a:rPr lang="ru-RU" sz="3200" b="1" dirty="0" smtClean="0">
                <a:latin typeface="Times New Roman" pitchFamily="18" charset="0"/>
                <a:cs typeface="Times New Roman" pitchFamily="18" charset="0"/>
              </a:rPr>
              <a:t>Повесть</a:t>
            </a:r>
            <a:r>
              <a:rPr lang="ru-RU" sz="3200" dirty="0" smtClean="0">
                <a:latin typeface="Times New Roman" pitchFamily="18" charset="0"/>
                <a:cs typeface="Times New Roman" pitchFamily="18" charset="0"/>
              </a:rPr>
              <a:t> – это текст эпического характера</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buNone/>
            </a:pPr>
            <a:r>
              <a:rPr lang="ru-RU" sz="2800" b="1" i="1" dirty="0" smtClean="0">
                <a:latin typeface="Times New Roman" pitchFamily="18" charset="0"/>
                <a:cs typeface="Times New Roman" pitchFamily="18" charset="0"/>
              </a:rPr>
              <a:t>Воинская повесть – </a:t>
            </a:r>
            <a:r>
              <a:rPr lang="ru-RU" sz="2800" dirty="0" smtClean="0">
                <a:latin typeface="Times New Roman" pitchFamily="18" charset="0"/>
                <a:cs typeface="Times New Roman" pitchFamily="18" charset="0"/>
              </a:rPr>
              <a:t>повествование о военном походе, о воинских подвигах, о княжеских преступлениях. </a:t>
            </a:r>
          </a:p>
          <a:p>
            <a:pPr>
              <a:buNone/>
            </a:pPr>
            <a:r>
              <a:rPr lang="ru-RU" sz="2800" dirty="0" smtClean="0">
                <a:latin typeface="Times New Roman" pitchFamily="18" charset="0"/>
                <a:cs typeface="Times New Roman" pitchFamily="18" charset="0"/>
              </a:rPr>
              <a:t>Примерами воинских повестей являются:</a:t>
            </a:r>
          </a:p>
          <a:p>
            <a:pPr>
              <a:buNone/>
            </a:pPr>
            <a:r>
              <a:rPr lang="ru-RU" sz="2800" dirty="0" smtClean="0">
                <a:latin typeface="Times New Roman" pitchFamily="18" charset="0"/>
                <a:cs typeface="Times New Roman" pitchFamily="18" charset="0"/>
              </a:rPr>
              <a:t>«Повесть о битве на реке Калке», </a:t>
            </a:r>
          </a:p>
          <a:p>
            <a:pPr>
              <a:buNone/>
            </a:pPr>
            <a:r>
              <a:rPr lang="ru-RU" sz="2800" dirty="0" smtClean="0">
                <a:latin typeface="Times New Roman" pitchFamily="18" charset="0"/>
                <a:cs typeface="Times New Roman" pitchFamily="18" charset="0"/>
              </a:rPr>
              <a:t>«Повесть о разорении Рязани ханом Батыем», </a:t>
            </a:r>
          </a:p>
          <a:p>
            <a:pPr>
              <a:buNone/>
            </a:pPr>
            <a:r>
              <a:rPr lang="ru-RU" sz="2800" dirty="0" smtClean="0">
                <a:latin typeface="Times New Roman" pitchFamily="18" charset="0"/>
                <a:cs typeface="Times New Roman" pitchFamily="18" charset="0"/>
              </a:rPr>
              <a:t>«Повесть о житии Александра Невского».</a:t>
            </a:r>
          </a:p>
          <a:p>
            <a:pPr>
              <a:buNone/>
            </a:pP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112</TotalTime>
  <Words>893</Words>
  <Application>Microsoft Office PowerPoint</Application>
  <PresentationFormat>Экран (4:3)</PresentationFormat>
  <Paragraphs>54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Поток</vt:lpstr>
      <vt:lpstr>Основные жанры древнерусской литературы</vt:lpstr>
      <vt:lpstr>Жанром называют:</vt:lpstr>
      <vt:lpstr>Система жанров литературы Древней Руси</vt:lpstr>
      <vt:lpstr>  Первичные жанры  </vt:lpstr>
      <vt:lpstr>Житие  - жизнеописание светских и духовных лиц, канонизированных христианской церковью</vt:lpstr>
      <vt:lpstr>Каноны жития  </vt:lpstr>
      <vt:lpstr>Поучение – жанр назидательного характера, содержащий поучительное наставление</vt:lpstr>
      <vt:lpstr>Слово – художественное прозаическое произведение духовной литературы Древней Руси поучительного характера</vt:lpstr>
      <vt:lpstr>Повесть – это текст эпического характера</vt:lpstr>
      <vt:lpstr>Объединяющие жанры</vt:lpstr>
      <vt:lpstr>Летопись – историческое произведение, в котором повествование велось по годам</vt:lpstr>
      <vt:lpstr>Презентация PowerPoint</vt:lpstr>
    </vt:vector>
  </TitlesOfParts>
  <Company>какая тут организация? Так, ерунда)</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жанры древнерусской литературы</dc:title>
  <dc:creator>Ноутбучек-засранчеГ)</dc:creator>
  <cp:lastModifiedBy>Семён</cp:lastModifiedBy>
  <cp:revision>19</cp:revision>
  <dcterms:created xsi:type="dcterms:W3CDTF">2011-10-18T13:21:36Z</dcterms:created>
  <dcterms:modified xsi:type="dcterms:W3CDTF">2017-09-23T14:08:35Z</dcterms:modified>
</cp:coreProperties>
</file>