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60" r:id="rId5"/>
    <p:sldId id="264" r:id="rId6"/>
    <p:sldId id="263" r:id="rId7"/>
    <p:sldId id="270" r:id="rId8"/>
    <p:sldId id="271" r:id="rId9"/>
    <p:sldId id="272" r:id="rId10"/>
    <p:sldId id="274" r:id="rId11"/>
    <p:sldId id="273" r:id="rId12"/>
    <p:sldId id="27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  <a:srgbClr val="FAFE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15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811" y="260648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Устный счет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Соедини число с его названием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700808"/>
            <a:ext cx="194421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5003</a:t>
            </a:r>
          </a:p>
          <a:p>
            <a:endParaRPr lang="ru-RU" dirty="0" smtClean="0"/>
          </a:p>
          <a:p>
            <a:r>
              <a:rPr lang="ru-RU" sz="4800" dirty="0" smtClean="0"/>
              <a:t>5030</a:t>
            </a:r>
          </a:p>
          <a:p>
            <a:endParaRPr lang="ru-RU" dirty="0" smtClean="0"/>
          </a:p>
          <a:p>
            <a:r>
              <a:rPr lang="ru-RU" sz="4800" dirty="0" smtClean="0"/>
              <a:t>50300</a:t>
            </a:r>
          </a:p>
          <a:p>
            <a:endParaRPr lang="ru-RU" dirty="0" smtClean="0"/>
          </a:p>
          <a:p>
            <a:r>
              <a:rPr lang="ru-RU" sz="4800" dirty="0" smtClean="0"/>
              <a:t>503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1562308"/>
            <a:ext cx="65882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Пять тысяч  триста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Пять тысяч три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Пятьдесят тысяч  триста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Пятьсот три</a:t>
            </a: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Пять тысяч тридцать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619672" y="3212976"/>
            <a:ext cx="936104" cy="2016224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endCxn id="4" idx="1"/>
          </p:cNvCxnSpPr>
          <p:nvPr/>
        </p:nvCxnSpPr>
        <p:spPr>
          <a:xfrm flipV="1">
            <a:off x="1884230" y="3609022"/>
            <a:ext cx="671546" cy="468050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619672" y="2204864"/>
            <a:ext cx="936104" cy="648072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1246379" y="4373488"/>
            <a:ext cx="1309397" cy="711696"/>
          </a:xfrm>
          <a:prstGeom prst="straightConnector1">
            <a:avLst/>
          </a:prstGeom>
          <a:ln w="381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0248" y="4002626"/>
            <a:ext cx="1433752" cy="285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59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6632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Тест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942" y="1132295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4</a:t>
            </a:r>
            <a:r>
              <a:rPr lang="ru-RU" sz="3600" dirty="0" smtClean="0"/>
              <a:t>. Точка с меньшей координатой лежит правее на координатном луче: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173129" y="1916832"/>
            <a:ext cx="451277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да;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нет;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не знаю.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20495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6632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Тест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942" y="1132295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5</a:t>
            </a:r>
            <a:r>
              <a:rPr lang="ru-RU" sz="3600" dirty="0" smtClean="0"/>
              <a:t>. Назовите меньшее из чисел 10, 11 и 100: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173129" y="1916832"/>
            <a:ext cx="306205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100;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11;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10.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709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1699" y="1340768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Ответ</a:t>
            </a:r>
            <a:endParaRPr lang="ru-RU" sz="60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74893"/>
              </p:ext>
            </p:extLst>
          </p:nvPr>
        </p:nvGraphicFramePr>
        <p:xfrm>
          <a:off x="1763688" y="2356430"/>
          <a:ext cx="6096000" cy="2238748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11937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1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4</a:t>
                      </a:r>
                      <a:endParaRPr lang="ru-RU" sz="4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5</a:t>
                      </a:r>
                      <a:endParaRPr lang="ru-RU" sz="4000" dirty="0"/>
                    </a:p>
                  </a:txBody>
                  <a:tcPr anchor="ctr"/>
                </a:tc>
              </a:tr>
              <a:tr h="1119374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a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b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a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b</a:t>
                      </a:r>
                      <a:endParaRPr lang="ru-RU" sz="4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c</a:t>
                      </a:r>
                      <a:endParaRPr lang="ru-RU" sz="40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05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4664"/>
            <a:ext cx="5061942" cy="379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4177276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Домашняя работа</a:t>
            </a:r>
            <a:r>
              <a:rPr lang="en-US" sz="4000" dirty="0" smtClean="0"/>
              <a:t>:  </a:t>
            </a:r>
            <a:r>
              <a:rPr lang="ru-RU" sz="4000" dirty="0" smtClean="0"/>
              <a:t>п5 </a:t>
            </a:r>
          </a:p>
          <a:p>
            <a:pPr lvl="0"/>
            <a:r>
              <a:rPr lang="ru-RU" sz="4000" dirty="0"/>
              <a:t>п.5 168(</a:t>
            </a:r>
            <a:r>
              <a:rPr lang="ru-RU" sz="4000" dirty="0" err="1"/>
              <a:t>а,б</a:t>
            </a:r>
            <a:r>
              <a:rPr lang="ru-RU" sz="4000" dirty="0"/>
              <a:t>), 169(</a:t>
            </a:r>
            <a:r>
              <a:rPr lang="ru-RU" sz="4000" dirty="0" err="1"/>
              <a:t>а,б</a:t>
            </a:r>
            <a:r>
              <a:rPr lang="ru-RU" sz="4000" dirty="0"/>
              <a:t>), 171, 178, 180(</a:t>
            </a:r>
            <a:r>
              <a:rPr lang="ru-RU" sz="4000" dirty="0" err="1"/>
              <a:t>а,б</a:t>
            </a:r>
            <a:r>
              <a:rPr lang="ru-RU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9512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033" y="4260624"/>
            <a:ext cx="3463167" cy="259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Устный счет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Находится ли цифра 8 в разряде сотен?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97824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13908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71700" y="266516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886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1211" y="2666487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40888288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266648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18042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93299" y="196457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10804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2807" y="1964576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18504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62353" y="1964577"/>
            <a:ext cx="2053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69804128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4967" y="3789040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Ответ:   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Да</a:t>
            </a:r>
            <a:r>
              <a:rPr lang="ru-RU" sz="4000" dirty="0" smtClean="0"/>
              <a:t>                  </a:t>
            </a:r>
            <a:r>
              <a:rPr lang="ru-RU" sz="4000" b="1" dirty="0" smtClean="0">
                <a:solidFill>
                  <a:srgbClr val="FF0000"/>
                </a:solidFill>
              </a:rPr>
              <a:t>Нет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283968" y="3933056"/>
            <a:ext cx="0" cy="2924944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872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09827E-6 L 0.40972 0.3530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86" y="17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81481E-6 L 0.22899 0.4393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41" y="2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-0.38733 0.3659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75" y="18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-0.58142 0.4393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80" y="2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03559 0.2638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1" y="1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7037E-7 L -0.33629 0.40023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23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-0.11007 0.4106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3" y="20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37000">
              <a:srgbClr val="FFFF00"/>
            </a:gs>
            <a:gs pos="100000">
              <a:schemeClr val="accent3">
                <a:lumMod val="20000"/>
                <a:lumOff val="8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144000" cy="521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48467" y="548680"/>
            <a:ext cx="41645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Меньше</a:t>
            </a:r>
            <a:endParaRPr lang="en-US" sz="5400" dirty="0" smtClean="0"/>
          </a:p>
          <a:p>
            <a:pPr algn="ctr"/>
            <a:r>
              <a:rPr lang="ru-RU" sz="5400" dirty="0" smtClean="0"/>
              <a:t> или</a:t>
            </a:r>
            <a:endParaRPr lang="en-US" sz="5400" dirty="0" smtClean="0"/>
          </a:p>
          <a:p>
            <a:pPr algn="ctr"/>
            <a:r>
              <a:rPr lang="ru-RU" sz="5400" dirty="0" smtClean="0"/>
              <a:t> больше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5207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04" y="806232"/>
            <a:ext cx="3891500" cy="389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7" y="260648"/>
            <a:ext cx="3039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Первый способ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5456" y="3035893"/>
            <a:ext cx="3096343" cy="35120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2212" y="3008480"/>
            <a:ext cx="30963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Определите место расположения числа в натуральном ряде чисел и ответь на вопрос: «Когда его называют при счете?»</a:t>
            </a:r>
            <a:endParaRPr lang="ru-RU" sz="2800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>
            <a:stCxn id="3" idx="3"/>
          </p:cNvCxnSpPr>
          <p:nvPr/>
        </p:nvCxnSpPr>
        <p:spPr>
          <a:xfrm flipV="1">
            <a:off x="3271799" y="1886591"/>
            <a:ext cx="2812369" cy="2905311"/>
          </a:xfrm>
          <a:prstGeom prst="straightConnector1">
            <a:avLst/>
          </a:prstGeom>
          <a:ln w="63500">
            <a:solidFill>
              <a:schemeClr val="accent3">
                <a:lumMod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3"/>
          </p:cNvCxnSpPr>
          <p:nvPr/>
        </p:nvCxnSpPr>
        <p:spPr>
          <a:xfrm>
            <a:off x="3271799" y="4791902"/>
            <a:ext cx="2812369" cy="922196"/>
          </a:xfrm>
          <a:prstGeom prst="straightConnector1">
            <a:avLst/>
          </a:prstGeom>
          <a:ln w="63500">
            <a:solidFill>
              <a:schemeClr val="accent3">
                <a:lumMod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6084168" y="368660"/>
            <a:ext cx="2736304" cy="19442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084168" y="4199587"/>
            <a:ext cx="2736304" cy="19442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423824" y="536192"/>
            <a:ext cx="2088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Меньше</a:t>
            </a:r>
          </a:p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&lt;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31937" y="4437112"/>
            <a:ext cx="2088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Больше</a:t>
            </a:r>
            <a:endParaRPr lang="en-US" sz="4000" dirty="0" smtClean="0">
              <a:solidFill>
                <a:schemeClr val="bg1"/>
              </a:solidFill>
            </a:endParaRPr>
          </a:p>
          <a:p>
            <a:pPr algn="ctr"/>
            <a:r>
              <a:rPr lang="en-US" sz="8000" dirty="0">
                <a:solidFill>
                  <a:schemeClr val="bg1"/>
                </a:solidFill>
              </a:rPr>
              <a:t>&gt;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8789191">
            <a:off x="3257227" y="2290317"/>
            <a:ext cx="24929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Раньше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016517">
            <a:off x="3864285" y="4330236"/>
            <a:ext cx="21316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Позже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24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1371793"/>
            <a:ext cx="3883595" cy="3883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7" y="260648"/>
            <a:ext cx="35283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Второй способ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(геометрический)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628799"/>
            <a:ext cx="3096343" cy="451500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5658" y="1707950"/>
            <a:ext cx="30963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Определите место расположения точки с координатой данного числа на координатном луче  и ответь на вопрос: «Где она расположена?»</a:t>
            </a:r>
            <a:endParaRPr lang="ru-RU" sz="2800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>
            <a:stCxn id="3" idx="3"/>
          </p:cNvCxnSpPr>
          <p:nvPr/>
        </p:nvCxnSpPr>
        <p:spPr>
          <a:xfrm flipV="1">
            <a:off x="3275856" y="1412777"/>
            <a:ext cx="2664296" cy="2473524"/>
          </a:xfrm>
          <a:prstGeom prst="straightConnector1">
            <a:avLst/>
          </a:prstGeom>
          <a:ln w="63500">
            <a:solidFill>
              <a:schemeClr val="accent3">
                <a:lumMod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3"/>
          </p:cNvCxnSpPr>
          <p:nvPr/>
        </p:nvCxnSpPr>
        <p:spPr>
          <a:xfrm>
            <a:off x="3275856" y="3886301"/>
            <a:ext cx="2592288" cy="1342899"/>
          </a:xfrm>
          <a:prstGeom prst="straightConnector1">
            <a:avLst/>
          </a:prstGeom>
          <a:ln w="63500">
            <a:solidFill>
              <a:schemeClr val="accent3">
                <a:lumMod val="5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5946932" y="4517846"/>
            <a:ext cx="2736304" cy="19442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270968" y="4540582"/>
            <a:ext cx="2088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Больше</a:t>
            </a:r>
            <a:endParaRPr lang="en-US" sz="4000" dirty="0" smtClean="0">
              <a:solidFill>
                <a:schemeClr val="bg1"/>
              </a:solidFill>
            </a:endParaRPr>
          </a:p>
          <a:p>
            <a:pPr algn="ctr"/>
            <a:r>
              <a:rPr lang="en-US" sz="8000" dirty="0">
                <a:solidFill>
                  <a:schemeClr val="bg1"/>
                </a:solidFill>
              </a:rPr>
              <a:t>&gt;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9057922">
            <a:off x="3539867" y="1424926"/>
            <a:ext cx="2007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Левее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536126">
            <a:off x="3295449" y="4544401"/>
            <a:ext cx="23727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Правее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084168" y="368660"/>
            <a:ext cx="2736304" cy="194421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6423824" y="536192"/>
            <a:ext cx="2088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Меньше</a:t>
            </a:r>
          </a:p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&lt;</a:t>
            </a:r>
            <a:endParaRPr lang="ru-RU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4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4421" y="1844824"/>
            <a:ext cx="7650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A(</a:t>
            </a:r>
            <a:r>
              <a:rPr lang="ru-RU" sz="4400" b="1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ru-RU" sz="4400" b="1" dirty="0" smtClean="0">
                <a:latin typeface="Calibri" pitchFamily="34" charset="0"/>
                <a:cs typeface="Calibri" pitchFamily="34" charset="0"/>
              </a:rPr>
              <a:t> лежит левее В,</a:t>
            </a:r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4400" b="1" dirty="0" smtClean="0">
                <a:latin typeface="Calibri" pitchFamily="34" charset="0"/>
                <a:cs typeface="Calibri" pitchFamily="34" charset="0"/>
              </a:rPr>
              <a:t>значит 2</a:t>
            </a:r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&lt;6</a:t>
            </a:r>
            <a:endParaRPr lang="ru-RU" sz="4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2492" y="3140514"/>
            <a:ext cx="82809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B(</a:t>
            </a:r>
            <a:r>
              <a:rPr lang="ru-RU" sz="4400" b="1" dirty="0" smtClean="0">
                <a:latin typeface="Calibri" pitchFamily="34" charset="0"/>
                <a:cs typeface="Calibri" pitchFamily="34" charset="0"/>
              </a:rPr>
              <a:t>6</a:t>
            </a:r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ru-RU" sz="4400" b="1" dirty="0" smtClean="0">
                <a:latin typeface="Calibri" pitchFamily="34" charset="0"/>
                <a:cs typeface="Calibri" pitchFamily="34" charset="0"/>
              </a:rPr>
              <a:t>лежит правее А,</a:t>
            </a:r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4400" b="1" dirty="0" smtClean="0">
                <a:latin typeface="Calibri" pitchFamily="34" charset="0"/>
                <a:cs typeface="Calibri" pitchFamily="34" charset="0"/>
              </a:rPr>
              <a:t>значит 6</a:t>
            </a:r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&gt;2</a:t>
            </a:r>
            <a:endParaRPr lang="ru-RU" sz="4400" b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12571" y="5232501"/>
            <a:ext cx="684076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1331640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263343" y="5105556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150033" y="5114024"/>
            <a:ext cx="0" cy="1117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974054" y="5105556"/>
            <a:ext cx="0" cy="1031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14695" y="5114024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652120" y="5114024"/>
            <a:ext cx="0" cy="1178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444208" y="5114024"/>
            <a:ext cx="0" cy="1117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179631" y="5105556"/>
            <a:ext cx="0" cy="1440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974097" y="5114024"/>
            <a:ext cx="0" cy="10755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51620" y="4505509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0</a:t>
            </a:r>
            <a:endParaRPr lang="ru-RU" sz="4000" dirty="0"/>
          </a:p>
        </p:txBody>
      </p:sp>
      <p:sp>
        <p:nvSpPr>
          <p:cNvPr id="24" name="TextBox 23"/>
          <p:cNvSpPr txBox="1"/>
          <p:nvPr/>
        </p:nvSpPr>
        <p:spPr>
          <a:xfrm>
            <a:off x="2008490" y="455015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</a:t>
            </a:r>
            <a:endParaRPr lang="ru-RU" sz="4000" dirty="0"/>
          </a:p>
        </p:txBody>
      </p:sp>
      <p:sp>
        <p:nvSpPr>
          <p:cNvPr id="25" name="TextBox 24"/>
          <p:cNvSpPr txBox="1"/>
          <p:nvPr/>
        </p:nvSpPr>
        <p:spPr>
          <a:xfrm>
            <a:off x="2898005" y="454303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2</a:t>
            </a:r>
            <a:endParaRPr lang="ru-RU" sz="4000" dirty="0"/>
          </a:p>
        </p:txBody>
      </p:sp>
      <p:sp>
        <p:nvSpPr>
          <p:cNvPr id="26" name="TextBox 25"/>
          <p:cNvSpPr txBox="1"/>
          <p:nvPr/>
        </p:nvSpPr>
        <p:spPr>
          <a:xfrm>
            <a:off x="3722026" y="45213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</a:t>
            </a:r>
            <a:endParaRPr lang="ru-RU" sz="4000" dirty="0"/>
          </a:p>
        </p:txBody>
      </p:sp>
      <p:sp>
        <p:nvSpPr>
          <p:cNvPr id="27" name="TextBox 26"/>
          <p:cNvSpPr txBox="1"/>
          <p:nvPr/>
        </p:nvSpPr>
        <p:spPr>
          <a:xfrm>
            <a:off x="4562667" y="4509853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4</a:t>
            </a:r>
            <a:endParaRPr lang="ru-RU" sz="4000" dirty="0"/>
          </a:p>
        </p:txBody>
      </p:sp>
      <p:sp>
        <p:nvSpPr>
          <p:cNvPr id="28" name="TextBox 27"/>
          <p:cNvSpPr txBox="1"/>
          <p:nvPr/>
        </p:nvSpPr>
        <p:spPr>
          <a:xfrm>
            <a:off x="5400092" y="451995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5</a:t>
            </a:r>
            <a:endParaRPr lang="ru-RU" sz="4000" dirty="0"/>
          </a:p>
        </p:txBody>
      </p:sp>
      <p:sp>
        <p:nvSpPr>
          <p:cNvPr id="29" name="TextBox 28"/>
          <p:cNvSpPr txBox="1"/>
          <p:nvPr/>
        </p:nvSpPr>
        <p:spPr>
          <a:xfrm>
            <a:off x="6192180" y="4517928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6</a:t>
            </a:r>
            <a:endParaRPr lang="ru-RU" sz="4000" dirty="0"/>
          </a:p>
        </p:txBody>
      </p:sp>
      <p:sp>
        <p:nvSpPr>
          <p:cNvPr id="30" name="TextBox 29"/>
          <p:cNvSpPr txBox="1"/>
          <p:nvPr/>
        </p:nvSpPr>
        <p:spPr>
          <a:xfrm>
            <a:off x="6912260" y="450077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7</a:t>
            </a:r>
            <a:endParaRPr lang="ru-RU" sz="4000" dirty="0"/>
          </a:p>
        </p:txBody>
      </p:sp>
      <p:sp>
        <p:nvSpPr>
          <p:cNvPr id="31" name="TextBox 30"/>
          <p:cNvSpPr txBox="1"/>
          <p:nvPr/>
        </p:nvSpPr>
        <p:spPr>
          <a:xfrm>
            <a:off x="7722069" y="451995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8</a:t>
            </a:r>
            <a:endParaRPr lang="ru-RU" sz="4000" dirty="0"/>
          </a:p>
        </p:txBody>
      </p:sp>
      <p:sp>
        <p:nvSpPr>
          <p:cNvPr id="32" name="Овал 31"/>
          <p:cNvSpPr/>
          <p:nvPr/>
        </p:nvSpPr>
        <p:spPr>
          <a:xfrm>
            <a:off x="6372200" y="518603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3078025" y="5157192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898005" y="54159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A</a:t>
            </a:r>
            <a:endParaRPr lang="ru-RU" sz="4000" dirty="0"/>
          </a:p>
        </p:txBody>
      </p:sp>
      <p:sp>
        <p:nvSpPr>
          <p:cNvPr id="35" name="TextBox 34"/>
          <p:cNvSpPr txBox="1"/>
          <p:nvPr/>
        </p:nvSpPr>
        <p:spPr>
          <a:xfrm>
            <a:off x="6192180" y="54159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</a:t>
            </a:r>
            <a:endParaRPr lang="ru-RU" sz="4000" dirty="0"/>
          </a:p>
        </p:txBody>
      </p:sp>
      <p:sp>
        <p:nvSpPr>
          <p:cNvPr id="36" name="TextBox 35"/>
          <p:cNvSpPr txBox="1"/>
          <p:nvPr/>
        </p:nvSpPr>
        <p:spPr>
          <a:xfrm>
            <a:off x="1359264" y="258060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Сравниваем 2 и 6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110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6632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Тест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942" y="1132295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1. Самое маленькое натуральное число: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173129" y="1916832"/>
            <a:ext cx="228299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1;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0;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2.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6419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6632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Тест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942" y="1132295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</a:t>
            </a:r>
            <a:r>
              <a:rPr lang="ru-RU" sz="3600" dirty="0" smtClean="0"/>
              <a:t>. Самая маленькая координата на координатном луче: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173129" y="1916832"/>
            <a:ext cx="228299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1;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0;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2.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709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6632"/>
            <a:ext cx="6912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Тест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1942" y="1132295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</a:t>
            </a:r>
            <a:r>
              <a:rPr lang="ru-RU" sz="3600" dirty="0" smtClean="0"/>
              <a:t>. Меньшее число называют раньше при счете: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173129" y="1916832"/>
            <a:ext cx="451277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да;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нет;</a:t>
            </a:r>
          </a:p>
          <a:p>
            <a:pPr marL="1143000" indent="-1143000">
              <a:buFont typeface="+mj-lt"/>
              <a:buAutoNum type="alphaLcPeriod"/>
            </a:pPr>
            <a:endParaRPr lang="ru-RU" sz="6000" dirty="0" smtClean="0"/>
          </a:p>
          <a:p>
            <a:pPr marL="1143000" indent="-1143000">
              <a:buFont typeface="+mj-lt"/>
              <a:buAutoNum type="alphaLcPeriod"/>
            </a:pPr>
            <a:r>
              <a:rPr lang="ru-RU" sz="6000" dirty="0" smtClean="0"/>
              <a:t>  не знаю.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6709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274</Words>
  <Application>Microsoft Office PowerPoint</Application>
  <PresentationFormat>Экран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Ириша</dc:creator>
  <cp:lastModifiedBy>Админ</cp:lastModifiedBy>
  <cp:revision>32</cp:revision>
  <dcterms:created xsi:type="dcterms:W3CDTF">2011-10-19T11:00:09Z</dcterms:created>
  <dcterms:modified xsi:type="dcterms:W3CDTF">2017-09-23T11:35:26Z</dcterms:modified>
</cp:coreProperties>
</file>