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9400" y="228600"/>
            <a:ext cx="5791200" cy="3809999"/>
          </a:xfrm>
        </p:spPr>
        <p:txBody>
          <a:bodyPr>
            <a:normAutofit/>
          </a:bodyPr>
          <a:lstStyle/>
          <a:p>
            <a:r>
              <a:rPr lang="ru-RU" dirty="0" smtClean="0">
                <a:cs typeface="Times New Roman" pitchFamily="18" charset="0"/>
              </a:rPr>
              <a:t>Дифференцированный подход в обучении как один из путей создания ситуации успеха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5105400"/>
            <a:ext cx="3733800" cy="12192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Выполнила: учитель начальных классов МОУ </a:t>
            </a:r>
            <a:r>
              <a:rPr lang="ru-RU" sz="1800" dirty="0" smtClean="0"/>
              <a:t>С</a:t>
            </a:r>
            <a:r>
              <a:rPr lang="ru-RU" sz="1800" dirty="0" smtClean="0"/>
              <a:t>ОШ с. </a:t>
            </a:r>
            <a:r>
              <a:rPr lang="ru-RU" sz="1800" dirty="0" smtClean="0"/>
              <a:t>Варламово</a:t>
            </a:r>
            <a:r>
              <a:rPr lang="ru-RU" sz="1800" dirty="0" smtClean="0"/>
              <a:t> </a:t>
            </a:r>
            <a:r>
              <a:rPr lang="ru-RU" sz="1800" dirty="0" err="1" smtClean="0"/>
              <a:t>Бегашева</a:t>
            </a:r>
            <a:r>
              <a:rPr lang="ru-RU" sz="1800" dirty="0" smtClean="0"/>
              <a:t> Л.В.</a:t>
            </a: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0" y="304800"/>
            <a:ext cx="5943600" cy="1447800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Дифференцированное обучение:</a:t>
            </a:r>
            <a:endParaRPr lang="ru-RU" sz="28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0" y="1600200"/>
            <a:ext cx="6019800" cy="39163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/>
              <a:t>п</a:t>
            </a:r>
            <a:r>
              <a:rPr lang="ru-RU" sz="2400" dirty="0" smtClean="0"/>
              <a:t>озволяет каждому ученику работать в своём темпе;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даёт возможность справиться с заданием;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с</a:t>
            </a:r>
            <a:r>
              <a:rPr lang="ru-RU" sz="2400" dirty="0" smtClean="0"/>
              <a:t>пособствует повышению интереса к учебной деятельности;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ф</a:t>
            </a:r>
            <a:r>
              <a:rPr lang="ru-RU" sz="2400" dirty="0" smtClean="0"/>
              <a:t>ормирует положительные мотивы учения.</a:t>
            </a:r>
          </a:p>
          <a:p>
            <a:pPr>
              <a:buFont typeface="Wingdings" pitchFamily="2" charset="2"/>
              <a:buChar char="q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2263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228600"/>
            <a:ext cx="6172200" cy="1189038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Критерии распределения детей по группам:</a:t>
            </a:r>
            <a:endParaRPr lang="ru-RU" sz="28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4600" y="1371600"/>
            <a:ext cx="6172200" cy="47545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/>
              <a:t>в</a:t>
            </a:r>
            <a:r>
              <a:rPr lang="ru-RU" sz="2400" dirty="0" smtClean="0"/>
              <a:t>нимание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п</a:t>
            </a:r>
            <a:r>
              <a:rPr lang="ru-RU" sz="2400" dirty="0" smtClean="0"/>
              <a:t>роизвольность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р</a:t>
            </a:r>
            <a:r>
              <a:rPr lang="ru-RU" sz="2400" dirty="0" smtClean="0"/>
              <a:t>аботоспособность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л</a:t>
            </a:r>
            <a:r>
              <a:rPr lang="ru-RU" sz="2400" dirty="0" smtClean="0"/>
              <a:t>огическое мышление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с</a:t>
            </a:r>
            <a:r>
              <a:rPr lang="ru-RU" sz="2400" dirty="0" smtClean="0"/>
              <a:t>пособность к самоконтролю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п</a:t>
            </a:r>
            <a:r>
              <a:rPr lang="ru-RU" sz="2400" dirty="0" smtClean="0"/>
              <a:t>ознавательная мотивация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р</a:t>
            </a:r>
            <a:r>
              <a:rPr lang="ru-RU" sz="2400" dirty="0" smtClean="0"/>
              <a:t>ечевое развитие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/>
              <a:t>р</a:t>
            </a:r>
            <a:r>
              <a:rPr lang="ru-RU" sz="2400" dirty="0" smtClean="0"/>
              <a:t>азвитие мелкой моторики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3756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6248400" cy="685800"/>
          </a:xfrm>
        </p:spPr>
        <p:txBody>
          <a:bodyPr>
            <a:normAutofit/>
          </a:bodyPr>
          <a:lstStyle/>
          <a:p>
            <a:r>
              <a:rPr lang="ru-RU" sz="3200" u="sng" dirty="0" err="1" smtClean="0"/>
              <a:t>И.Г.Никитин</a:t>
            </a:r>
            <a:endParaRPr lang="ru-RU" sz="32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0800" y="838200"/>
            <a:ext cx="6096000" cy="5287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1 группа </a:t>
            </a:r>
            <a:r>
              <a:rPr lang="ru-RU" dirty="0" smtClean="0"/>
              <a:t>-</a:t>
            </a:r>
            <a:r>
              <a:rPr lang="ru-RU" b="1" dirty="0" smtClean="0"/>
              <a:t> </a:t>
            </a:r>
            <a:r>
              <a:rPr lang="ru-RU" dirty="0" smtClean="0"/>
              <a:t>учащихся </a:t>
            </a:r>
            <a:r>
              <a:rPr lang="ru-RU" dirty="0"/>
              <a:t>характеризуется слабой подготовленностью к школе, недостаточной </a:t>
            </a:r>
            <a:r>
              <a:rPr lang="ru-RU" dirty="0" err="1"/>
              <a:t>сформированностью</a:t>
            </a:r>
            <a:r>
              <a:rPr lang="ru-RU" dirty="0"/>
              <a:t> психических процессов или необходимых обще учебных умений. Они нуждаются в постоянном внимании со стороны учителя.</a:t>
            </a:r>
          </a:p>
          <a:p>
            <a:r>
              <a:rPr lang="ru-RU" b="1" dirty="0"/>
              <a:t>2 группа </a:t>
            </a:r>
            <a:r>
              <a:rPr lang="ru-RU" dirty="0"/>
              <a:t>- достаточная подготовленность учащихся к школе, владение основным обязательным объемом знаний и умений. Этим учащимся требуется определенная помощь со стороны учителя при обобщении изученного.</a:t>
            </a:r>
          </a:p>
          <a:p>
            <a:r>
              <a:rPr lang="ru-RU" b="1" dirty="0"/>
              <a:t>3 группа </a:t>
            </a:r>
            <a:r>
              <a:rPr lang="ru-RU" dirty="0"/>
              <a:t>- высокая степень подготовки к школе, выраженная познавательная мотивация, способность к творчеству при выполнении заданий.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27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152400"/>
            <a:ext cx="6477000" cy="914400"/>
          </a:xfrm>
        </p:spPr>
        <p:txBody>
          <a:bodyPr>
            <a:normAutofit fontScale="90000"/>
          </a:bodyPr>
          <a:lstStyle/>
          <a:p>
            <a:r>
              <a:rPr lang="ru-RU" sz="3200" u="sng" dirty="0" smtClean="0"/>
              <a:t>Для изучения школьников 2-3 классов:</a:t>
            </a:r>
            <a:endParaRPr lang="ru-RU" sz="32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0" y="990600"/>
            <a:ext cx="6019800" cy="513556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1. Особенности умственного развития:</a:t>
            </a:r>
          </a:p>
          <a:p>
            <a:r>
              <a:rPr lang="ru-RU" dirty="0"/>
              <a:t>внимание, память, мыслительные процессы;</a:t>
            </a:r>
          </a:p>
          <a:p>
            <a:r>
              <a:rPr lang="ru-RU" dirty="0"/>
              <a:t>усвоения учебного материала - самостоятельность, темп работы;</a:t>
            </a:r>
          </a:p>
          <a:p>
            <a:r>
              <a:rPr lang="ru-RU" dirty="0"/>
              <a:t>речь, начитанность, общий кругозор.</a:t>
            </a:r>
          </a:p>
          <a:p>
            <a:r>
              <a:rPr lang="ru-RU" b="1" dirty="0"/>
              <a:t>2. Знания ученика и его отношения к учению:</a:t>
            </a:r>
          </a:p>
          <a:p>
            <a:r>
              <a:rPr lang="ru-RU" dirty="0"/>
              <a:t>качество знаний по предметам;</a:t>
            </a:r>
          </a:p>
          <a:p>
            <a:r>
              <a:rPr lang="ru-RU" dirty="0"/>
              <a:t>уровень обще учебных умений; умения слушать и слышать, организовать рабочее место и поддерживать порядок в нем, включаться сразу в работу, работать на заданном темпе, проверять правильность выполнения задания (самопроверка), умение довести работу до конца;</a:t>
            </a:r>
          </a:p>
          <a:p>
            <a:r>
              <a:rPr lang="ru-RU" dirty="0"/>
              <a:t>отношение к своим успехам и неудачам в учебной работе, отношение к оценке учителем и товарищами;</a:t>
            </a:r>
          </a:p>
          <a:p>
            <a:r>
              <a:rPr lang="ru-RU" dirty="0"/>
              <a:t>прилежание, интерес к учебной работе.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438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152400"/>
            <a:ext cx="6096000" cy="1265238"/>
          </a:xfrm>
        </p:spPr>
        <p:txBody>
          <a:bodyPr>
            <a:normAutofit fontScale="90000"/>
          </a:bodyPr>
          <a:lstStyle/>
          <a:p>
            <a:r>
              <a:rPr lang="ru-RU" sz="3200" u="sng" dirty="0" err="1" smtClean="0"/>
              <a:t>В.А.Худик</a:t>
            </a:r>
            <a:r>
              <a:rPr lang="ru-RU" sz="3200" u="sng" dirty="0" smtClean="0"/>
              <a:t> «Психологическая диагностика детского развития учащихся»</a:t>
            </a:r>
            <a:endParaRPr lang="ru-RU" sz="32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0" y="1447800"/>
            <a:ext cx="6248400" cy="525780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1 группа </a:t>
            </a:r>
            <a:r>
              <a:rPr lang="ru-RU" dirty="0" smtClean="0"/>
              <a:t>– ученики с очень низким уровнем усвоения знаний и умений (затрудняются в распределении растений, животных по группам, не могут распознать природные объекты, не выделяют взаимосвязи в природе);</a:t>
            </a:r>
          </a:p>
          <a:p>
            <a:pPr marL="0" indent="0" algn="just">
              <a:buNone/>
            </a:pPr>
            <a:r>
              <a:rPr lang="ru-RU" b="1" dirty="0" smtClean="0"/>
              <a:t>2 группа </a:t>
            </a:r>
            <a:r>
              <a:rPr lang="ru-RU" dirty="0" smtClean="0"/>
              <a:t>– ученики с низким уровнем усвоения знаний и  умений ( распознают объекты природы, но затрудняются назвать группы растений и животных, слабо выделяют взаимосвязи в природе);</a:t>
            </a:r>
          </a:p>
          <a:p>
            <a:pPr marL="0" indent="0" algn="just">
              <a:buNone/>
            </a:pPr>
            <a:r>
              <a:rPr lang="ru-RU" b="1" dirty="0"/>
              <a:t>3 групп</a:t>
            </a:r>
            <a:r>
              <a:rPr lang="ru-RU" dirty="0"/>
              <a:t>а -  ученики со средним уровнем усвоения знаний и умений ( правильно распознают объекты природы, распределяют растения и животных по группам, но иногда затрудняются в названии групп </a:t>
            </a:r>
            <a:r>
              <a:rPr lang="ru-RU" dirty="0" smtClean="0"/>
              <a:t>животных;</a:t>
            </a:r>
          </a:p>
          <a:p>
            <a:pPr marL="0" indent="0" algn="just">
              <a:buNone/>
            </a:pPr>
            <a:r>
              <a:rPr lang="ru-RU" b="1" dirty="0"/>
              <a:t>4  группа </a:t>
            </a:r>
            <a:r>
              <a:rPr lang="ru-RU" dirty="0"/>
              <a:t>-  ученики с высоким уровнем усвоения знаний и умений (распознают, правильно классифицируют природные объекты, выделяют взаимосвязи в природе);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991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6172200" cy="685800"/>
          </a:xfrm>
        </p:spPr>
        <p:txBody>
          <a:bodyPr>
            <a:normAutofit fontScale="90000"/>
          </a:bodyPr>
          <a:lstStyle/>
          <a:p>
            <a:r>
              <a:rPr lang="ru-RU" sz="3200" u="sng" dirty="0" smtClean="0"/>
              <a:t>Система дифференцированных заданий по окружающему миру</a:t>
            </a:r>
            <a:endParaRPr lang="ru-RU" sz="3200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947660"/>
            <a:ext cx="6341267" cy="591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599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3463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u="sng" dirty="0" smtClean="0"/>
              <a:t>Необходимые условия реализации дифференцированного обучения:</a:t>
            </a:r>
            <a:endParaRPr lang="ru-RU" sz="32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4600" y="1066800"/>
            <a:ext cx="6172200" cy="5059363"/>
          </a:xfrm>
        </p:spPr>
        <p:txBody>
          <a:bodyPr>
            <a:normAutofit/>
          </a:bodyPr>
          <a:lstStyle/>
          <a:p>
            <a:pPr lvl="0"/>
            <a:r>
              <a:rPr lang="ru-RU" sz="2400" dirty="0"/>
              <a:t>систематическое изучение каждого ученика;</a:t>
            </a:r>
          </a:p>
          <a:p>
            <a:pPr lvl="0"/>
            <a:r>
              <a:rPr lang="ru-RU" sz="2400" dirty="0"/>
              <a:t>постановка ближайших педагогических задач в работе с каждым учеником;</a:t>
            </a:r>
          </a:p>
          <a:p>
            <a:pPr lvl="0"/>
            <a:r>
              <a:rPr lang="ru-RU" sz="2400" dirty="0"/>
              <a:t>выбор и применение наиболее эффективных средств индивидуального подхода к ученику;</a:t>
            </a:r>
          </a:p>
          <a:p>
            <a:pPr lvl="0"/>
            <a:r>
              <a:rPr lang="ru-RU" sz="2400" dirty="0"/>
              <a:t>фиксация и анализ полученных результатов;</a:t>
            </a:r>
          </a:p>
          <a:p>
            <a:pPr lvl="0"/>
            <a:r>
              <a:rPr lang="ru-RU" sz="2400" dirty="0"/>
              <a:t>постановка новых педагогических задач.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433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447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Дифференцированный подход в обучении как один из путей создания ситуации успеха</vt:lpstr>
      <vt:lpstr>Дифференцированное обучение:</vt:lpstr>
      <vt:lpstr>Критерии распределения детей по группам:</vt:lpstr>
      <vt:lpstr>И.Г.Никитин</vt:lpstr>
      <vt:lpstr>Для изучения школьников 2-3 классов:</vt:lpstr>
      <vt:lpstr>В.А.Худик «Психологическая диагностика детского развития учащихся»</vt:lpstr>
      <vt:lpstr>Система дифференцированных заданий по окружающему миру</vt:lpstr>
      <vt:lpstr>Необходимые условия реализации дифференцированного обучения: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user</cp:lastModifiedBy>
  <cp:revision>11</cp:revision>
  <dcterms:created xsi:type="dcterms:W3CDTF">2013-10-20T14:43:13Z</dcterms:created>
  <dcterms:modified xsi:type="dcterms:W3CDTF">2015-03-25T13:53:57Z</dcterms:modified>
</cp:coreProperties>
</file>