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72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71" r:id="rId11"/>
    <p:sldId id="266" r:id="rId12"/>
    <p:sldId id="267" r:id="rId13"/>
    <p:sldId id="268" r:id="rId14"/>
    <p:sldId id="269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14" autoAdjust="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7D862C8-F99A-47B1-8DD9-BB8C8B595D1F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45A3BC-A186-4446-92C8-933EA7385C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Количество вещества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571744"/>
            <a:ext cx="8482042" cy="1785950"/>
          </a:xfrm>
        </p:spPr>
        <p:txBody>
          <a:bodyPr>
            <a:normAutofit fontScale="25000" lnSpcReduction="20000"/>
          </a:bodyPr>
          <a:lstStyle/>
          <a:p>
            <a:r>
              <a:rPr lang="ru-RU" sz="8400" dirty="0" smtClean="0"/>
              <a:t>учитель высшей категории  Байгуватова З.З.</a:t>
            </a:r>
          </a:p>
          <a:p>
            <a:r>
              <a:rPr lang="ru-RU" sz="8400" dirty="0" smtClean="0"/>
              <a:t>МБОУ </a:t>
            </a:r>
            <a:r>
              <a:rPr lang="ru-RU" sz="8400" dirty="0" smtClean="0"/>
              <a:t>Школа № 1</a:t>
            </a:r>
            <a:r>
              <a:rPr lang="ru-RU" sz="8400" dirty="0" smtClean="0"/>
              <a:t>  </a:t>
            </a:r>
            <a:endParaRPr lang="ru-RU" sz="8400" dirty="0" smtClean="0"/>
          </a:p>
          <a:p>
            <a:r>
              <a:rPr lang="ru-RU" sz="8400" dirty="0" smtClean="0"/>
              <a:t>Ленинского</a:t>
            </a:r>
            <a:r>
              <a:rPr lang="ru-RU" sz="8400" dirty="0" smtClean="0"/>
              <a:t> района городского </a:t>
            </a:r>
            <a:r>
              <a:rPr lang="ru-RU" sz="8400" dirty="0" smtClean="0"/>
              <a:t>округа г. Уфа</a:t>
            </a:r>
          </a:p>
          <a:p>
            <a:r>
              <a:rPr lang="ru-RU" sz="8400" dirty="0" smtClean="0"/>
              <a:t>Республики Башкортостан</a:t>
            </a:r>
          </a:p>
          <a:p>
            <a:r>
              <a:rPr lang="ru-RU" sz="84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4357718"/>
          </a:xfrm>
        </p:spPr>
        <p:txBody>
          <a:bodyPr/>
          <a:lstStyle/>
          <a:p>
            <a:r>
              <a:rPr lang="ru-RU" dirty="0" smtClean="0"/>
              <a:t>Решение типовых задач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714356"/>
            <a:ext cx="4607739" cy="3071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214422"/>
            <a:ext cx="1047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928662" y="285728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Типовая задача № 1.</a:t>
            </a:r>
          </a:p>
          <a:p>
            <a:r>
              <a:rPr lang="ru-RU" dirty="0" smtClean="0"/>
              <a:t> Сколько молей составляют и сколько молекул содержат 8 г кислорода 0</a:t>
            </a:r>
            <a:r>
              <a:rPr lang="ru-RU" baseline="-25000" dirty="0" smtClean="0"/>
              <a:t>2</a:t>
            </a:r>
            <a:r>
              <a:rPr lang="ru-RU" dirty="0" smtClean="0"/>
              <a:t> 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285860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 а </a:t>
            </a:r>
            <a:r>
              <a:rPr lang="ru-RU" dirty="0" err="1" smtClean="0"/>
              <a:t>н</a:t>
            </a:r>
            <a:r>
              <a:rPr lang="ru-RU" dirty="0" smtClean="0"/>
              <a:t> о: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643050"/>
            <a:ext cx="1487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m</a:t>
            </a:r>
            <a:r>
              <a:rPr lang="en-US" dirty="0" smtClean="0"/>
              <a:t> </a:t>
            </a:r>
            <a:r>
              <a:rPr lang="ru-RU" dirty="0" smtClean="0"/>
              <a:t>(0</a:t>
            </a:r>
            <a:r>
              <a:rPr lang="ru-RU" baseline="-25000" dirty="0" smtClean="0"/>
              <a:t>2</a:t>
            </a:r>
            <a:r>
              <a:rPr lang="ru-RU" dirty="0" smtClean="0"/>
              <a:t> ) = 8 г;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785926"/>
            <a:ext cx="260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____________________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071678"/>
            <a:ext cx="2183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Найти: </a:t>
            </a:r>
            <a:r>
              <a:rPr lang="ru-RU" dirty="0" err="1" smtClean="0"/>
              <a:t>n</a:t>
            </a:r>
            <a:r>
              <a:rPr lang="ru-RU" dirty="0" smtClean="0"/>
              <a:t>(0</a:t>
            </a:r>
            <a:r>
              <a:rPr lang="ru-RU" baseline="-25000" dirty="0" smtClean="0"/>
              <a:t>2</a:t>
            </a:r>
            <a:r>
              <a:rPr lang="ru-RU" dirty="0" smtClean="0"/>
              <a:t> ); N(0</a:t>
            </a:r>
            <a:r>
              <a:rPr lang="ru-RU" baseline="-25000" dirty="0" smtClean="0"/>
              <a:t>2</a:t>
            </a:r>
            <a:r>
              <a:rPr lang="ru-RU" dirty="0" smtClean="0"/>
              <a:t> )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2357430"/>
            <a:ext cx="1152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85754" y="4214818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Ответ: 8 г кислорода составляют 0,25 моль и содержат 1,505·1023 молекул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2714620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Mr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(0</a:t>
            </a:r>
            <a:r>
              <a:rPr lang="ru-RU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)=16·2=32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M(0</a:t>
            </a:r>
            <a:r>
              <a:rPr lang="ru-RU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)=16·2=32г/моль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(0</a:t>
            </a:r>
            <a:r>
              <a:rPr lang="ru-RU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)=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(0</a:t>
            </a:r>
            <a:r>
              <a:rPr lang="ru-RU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)/M(0</a:t>
            </a:r>
            <a:r>
              <a:rPr lang="ru-RU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)=8г/32г/моль=0,25 моль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N(0</a:t>
            </a:r>
            <a:r>
              <a:rPr lang="ru-RU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) =N</a:t>
            </a:r>
            <a:r>
              <a:rPr lang="ru-RU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·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(0</a:t>
            </a:r>
            <a:r>
              <a:rPr lang="ru-RU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)=6,02·10</a:t>
            </a:r>
            <a:r>
              <a:rPr lang="ru-RU" baseline="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23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моль</a:t>
            </a:r>
            <a:r>
              <a:rPr lang="ru-RU" baseline="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-1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·0,25 моль=1,505·10</a:t>
            </a:r>
            <a:r>
              <a:rPr lang="ru-RU" baseline="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23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молекул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35846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4429132"/>
            <a:ext cx="1047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21429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Типовая задача № 2</a:t>
            </a:r>
          </a:p>
          <a:p>
            <a:r>
              <a:rPr lang="ru-RU" dirty="0" smtClean="0"/>
              <a:t>Определите массу 0,25 моль серной кислоты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857232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 а </a:t>
            </a:r>
            <a:r>
              <a:rPr lang="ru-RU" dirty="0" err="1" smtClean="0"/>
              <a:t>н</a:t>
            </a:r>
            <a:r>
              <a:rPr lang="ru-RU" dirty="0" smtClean="0"/>
              <a:t> о:</a:t>
            </a:r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97795"/>
            <a:ext cx="2167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285860"/>
            <a:ext cx="2525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n</a:t>
            </a:r>
            <a:r>
              <a:rPr lang="ru-RU" dirty="0" smtClean="0"/>
              <a:t>(</a:t>
            </a:r>
            <a:r>
              <a:rPr lang="en-US" dirty="0" smtClean="0"/>
              <a:t>H</a:t>
            </a:r>
            <a:r>
              <a:rPr lang="ru-RU" baseline="-25000" dirty="0" smtClean="0"/>
              <a:t>2</a:t>
            </a:r>
            <a:r>
              <a:rPr lang="ru-RU" dirty="0" smtClean="0"/>
              <a:t> </a:t>
            </a:r>
            <a:r>
              <a:rPr lang="en-US" dirty="0" smtClean="0"/>
              <a:t>S</a:t>
            </a:r>
            <a:r>
              <a:rPr lang="ru-RU" dirty="0" smtClean="0"/>
              <a:t>0</a:t>
            </a:r>
            <a:r>
              <a:rPr lang="ru-RU" baseline="-25000" dirty="0" smtClean="0"/>
              <a:t>4</a:t>
            </a:r>
            <a:r>
              <a:rPr lang="ru-RU" dirty="0" smtClean="0"/>
              <a:t> ) = 0,25 моль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1643050"/>
            <a:ext cx="2029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Найти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: m(H</a:t>
            </a:r>
            <a:r>
              <a:rPr lang="ru-RU" sz="2000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S0</a:t>
            </a:r>
            <a:r>
              <a:rPr lang="ru-RU" sz="2000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2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1428736"/>
            <a:ext cx="25122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_________________________________</a:t>
            </a:r>
            <a:endParaRPr lang="en-US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2000240"/>
            <a:ext cx="1152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2285992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Находим молярную </a:t>
            </a:r>
            <a:r>
              <a:rPr lang="ru-RU" dirty="0" err="1" smtClean="0"/>
              <a:t>молярную</a:t>
            </a:r>
            <a:r>
              <a:rPr lang="ru-RU" dirty="0" smtClean="0"/>
              <a:t> массу серной кислоты: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2643182"/>
            <a:ext cx="3315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М(</a:t>
            </a:r>
            <a:r>
              <a:rPr lang="en-US" dirty="0" smtClean="0"/>
              <a:t>H</a:t>
            </a:r>
            <a:r>
              <a:rPr lang="ru-RU" baseline="-25000" dirty="0" smtClean="0"/>
              <a:t>2</a:t>
            </a:r>
            <a:r>
              <a:rPr lang="ru-RU" dirty="0" smtClean="0"/>
              <a:t> </a:t>
            </a:r>
            <a:r>
              <a:rPr lang="en-US" dirty="0" smtClean="0"/>
              <a:t>S</a:t>
            </a:r>
            <a:r>
              <a:rPr lang="ru-RU" dirty="0" smtClean="0"/>
              <a:t>0</a:t>
            </a:r>
            <a:r>
              <a:rPr lang="ru-RU" baseline="-25000" dirty="0" smtClean="0"/>
              <a:t>4</a:t>
            </a:r>
            <a:r>
              <a:rPr lang="ru-RU" dirty="0" smtClean="0"/>
              <a:t>)=2+32+64=98г/моль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3000372"/>
            <a:ext cx="3986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2. Найдём массу вещества </a:t>
            </a:r>
            <a:r>
              <a:rPr lang="ru-RU" dirty="0" err="1" smtClean="0"/>
              <a:t>m</a:t>
            </a:r>
            <a:r>
              <a:rPr lang="en-US" dirty="0" smtClean="0"/>
              <a:t> </a:t>
            </a:r>
            <a:r>
              <a:rPr lang="ru-RU" dirty="0" smtClean="0"/>
              <a:t>=</a:t>
            </a:r>
            <a:r>
              <a:rPr lang="en-US" dirty="0" smtClean="0"/>
              <a:t> </a:t>
            </a:r>
            <a:r>
              <a:rPr lang="ru-RU" dirty="0" err="1" smtClean="0"/>
              <a:t>n</a:t>
            </a:r>
            <a:r>
              <a:rPr lang="en-US" dirty="0" smtClean="0"/>
              <a:t> 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· </a:t>
            </a:r>
            <a:r>
              <a:rPr lang="ru-RU" dirty="0" smtClean="0"/>
              <a:t>M :</a:t>
            </a:r>
            <a:endParaRPr lang="ru-RU" dirty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97795"/>
            <a:ext cx="2167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57224" y="3357562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m(H</a:t>
            </a:r>
            <a:r>
              <a:rPr lang="en-US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S0</a:t>
            </a:r>
            <a:r>
              <a:rPr lang="en-US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)=n(H</a:t>
            </a:r>
            <a:r>
              <a:rPr lang="en-US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S0</a:t>
            </a:r>
            <a:r>
              <a:rPr lang="en-US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)·M(H</a:t>
            </a:r>
            <a:r>
              <a:rPr lang="en-US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S0</a:t>
            </a:r>
            <a:r>
              <a:rPr lang="en-US" baseline="-30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)=0,25 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моль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· 98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/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моль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=24,5 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en-US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0034" y="4000504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Ответ: масса 0,25 моль серной кислоты равна 24,5 г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500570"/>
            <a:ext cx="1047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357166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Типовая задача № 3 </a:t>
            </a:r>
          </a:p>
          <a:p>
            <a:r>
              <a:rPr lang="ru-RU" dirty="0" smtClean="0"/>
              <a:t>Какой объём при нормальных условиях занимают 2 моль любого газа?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285860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 а </a:t>
            </a:r>
            <a:r>
              <a:rPr lang="ru-RU" dirty="0" err="1" smtClean="0"/>
              <a:t>н</a:t>
            </a:r>
            <a:r>
              <a:rPr lang="ru-RU" dirty="0" smtClean="0"/>
              <a:t> о: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643050"/>
            <a:ext cx="1800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n</a:t>
            </a:r>
            <a:r>
              <a:rPr lang="ru-RU" dirty="0" smtClean="0"/>
              <a:t>(газа)=2 моль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785926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____________________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071678"/>
            <a:ext cx="1080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Найти: V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500306"/>
            <a:ext cx="1152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3571876"/>
            <a:ext cx="3056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</a:t>
            </a:r>
            <a:r>
              <a:rPr lang="ru-RU" dirty="0" smtClean="0"/>
              <a:t>=22,4л/моль·2 моль=44,8л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57224" y="4214818"/>
            <a:ext cx="6929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Ответ:2 моль любого газа при н. у. занимают объём 44,8 л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3071810"/>
            <a:ext cx="101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V= V</a:t>
            </a:r>
            <a:r>
              <a:rPr lang="en-US" baseline="-25000" dirty="0" smtClean="0"/>
              <a:t>m</a:t>
            </a:r>
            <a:r>
              <a:rPr lang="en-US" dirty="0" smtClean="0"/>
              <a:t> </a:t>
            </a:r>
            <a:r>
              <a:rPr lang="ru-RU" dirty="0" smtClean="0"/>
              <a:t>·</a:t>
            </a:r>
            <a:r>
              <a:rPr lang="ru-RU" dirty="0" err="1" smtClean="0"/>
              <a:t>n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500570"/>
            <a:ext cx="11191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Типовая задача № 4</a:t>
            </a:r>
          </a:p>
          <a:p>
            <a:r>
              <a:rPr lang="ru-RU" dirty="0" smtClean="0"/>
              <a:t>Какой объём при нормальных условиях занимают 7г азота N</a:t>
            </a:r>
            <a:r>
              <a:rPr lang="ru-RU" baseline="-25000" dirty="0" smtClean="0"/>
              <a:t>2</a:t>
            </a:r>
            <a:r>
              <a:rPr lang="ru-RU" dirty="0" smtClean="0"/>
              <a:t> 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928670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 а </a:t>
            </a:r>
            <a:r>
              <a:rPr lang="ru-RU" dirty="0" err="1" smtClean="0"/>
              <a:t>н</a:t>
            </a:r>
            <a:r>
              <a:rPr lang="ru-RU" dirty="0" smtClean="0"/>
              <a:t> о: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357298"/>
            <a:ext cx="1447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m</a:t>
            </a:r>
            <a:r>
              <a:rPr lang="ru-RU" dirty="0" smtClean="0"/>
              <a:t>(N</a:t>
            </a:r>
            <a:r>
              <a:rPr lang="ru-RU" baseline="-25000" dirty="0" smtClean="0"/>
              <a:t>2</a:t>
            </a:r>
            <a:r>
              <a:rPr lang="ru-RU" dirty="0" smtClean="0"/>
              <a:t> ) = 7 г;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428736"/>
            <a:ext cx="2550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____________________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1785926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Найти: V(N</a:t>
            </a:r>
            <a:r>
              <a:rPr lang="ru-RU" baseline="-25000" dirty="0" smtClean="0"/>
              <a:t>2</a:t>
            </a:r>
            <a:r>
              <a:rPr lang="ru-RU" dirty="0" smtClean="0"/>
              <a:t> ) </a:t>
            </a:r>
            <a:r>
              <a:rPr lang="en-US" dirty="0" smtClean="0"/>
              <a:t>-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071678"/>
            <a:ext cx="1152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2428868"/>
            <a:ext cx="2614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М(N</a:t>
            </a:r>
            <a:r>
              <a:rPr lang="ru-RU" baseline="-25000" dirty="0" smtClean="0"/>
              <a:t>2</a:t>
            </a:r>
            <a:r>
              <a:rPr lang="ru-RU" dirty="0" smtClean="0"/>
              <a:t> )=14·2=28 г/моль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2857496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V(N </a:t>
            </a:r>
            <a:r>
              <a:rPr lang="ru-RU" baseline="-25000" dirty="0" smtClean="0"/>
              <a:t>2</a:t>
            </a:r>
            <a:r>
              <a:rPr lang="ru-RU" dirty="0" smtClean="0"/>
              <a:t> ) = V</a:t>
            </a:r>
            <a:r>
              <a:rPr lang="en-US" baseline="-25000" dirty="0" smtClean="0"/>
              <a:t>m</a:t>
            </a:r>
            <a:r>
              <a:rPr lang="en-US" dirty="0" smtClean="0"/>
              <a:t> </a:t>
            </a:r>
            <a:r>
              <a:rPr lang="ru-RU" dirty="0" smtClean="0"/>
              <a:t>·</a:t>
            </a:r>
            <a:r>
              <a:rPr lang="ru-RU" dirty="0" err="1" smtClean="0"/>
              <a:t>m</a:t>
            </a:r>
            <a:r>
              <a:rPr lang="ru-RU" dirty="0" smtClean="0"/>
              <a:t>/M=22,4 л/моль· 7г/28 г/моль = 5,6 л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3429000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Ответ: 7 г азота при нормальных условиях занимают объём 5,6 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 err="1" smtClean="0"/>
              <a:t>И.И.Новошинский</a:t>
            </a:r>
            <a:r>
              <a:rPr lang="ru-RU" dirty="0" smtClean="0"/>
              <a:t>, </a:t>
            </a:r>
            <a:r>
              <a:rPr lang="ru-RU" dirty="0" err="1" smtClean="0"/>
              <a:t>Р.С.Новошинская</a:t>
            </a:r>
            <a:r>
              <a:rPr lang="ru-RU" dirty="0" smtClean="0"/>
              <a:t>     Химия  8 класс</a:t>
            </a:r>
          </a:p>
          <a:p>
            <a:r>
              <a:rPr lang="ru-RU" dirty="0" smtClean="0"/>
              <a:t>2. Н.Е.Кузнецова, </a:t>
            </a:r>
            <a:r>
              <a:rPr lang="ru-RU" smtClean="0"/>
              <a:t>А.Н.Левкин               Задачник </a:t>
            </a:r>
            <a:r>
              <a:rPr lang="ru-RU" dirty="0" smtClean="0"/>
              <a:t>по химии 8 класс</a:t>
            </a:r>
          </a:p>
          <a:p>
            <a:r>
              <a:rPr lang="ru-RU" dirty="0" smtClean="0"/>
              <a:t>3. Индивидуальные задания </a:t>
            </a:r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642918"/>
            <a:ext cx="7500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«Мало знать, надо применять» Й. Гёте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357298"/>
            <a:ext cx="77153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Цель урока</a:t>
            </a:r>
            <a:r>
              <a:rPr lang="ru-RU" sz="2000" dirty="0" smtClean="0"/>
              <a:t>:</a:t>
            </a:r>
          </a:p>
          <a:p>
            <a:endParaRPr lang="ru-RU" sz="2000" dirty="0" smtClean="0"/>
          </a:p>
          <a:p>
            <a:r>
              <a:rPr lang="ru-RU" sz="2000" i="1" u="sng" dirty="0" smtClean="0"/>
              <a:t>Обучающая</a:t>
            </a:r>
            <a:r>
              <a:rPr lang="ru-RU" sz="2000" dirty="0" smtClean="0"/>
              <a:t>:  продолжить формирование  понятий о количестве вещества и единицах его измерения,  понятие о числе Авогадро. Показать взаимосвязь понятий: масса, количество вещества, число частиц, объём газов. Показать взаимосвязь величин, меньших в тысячу раз и больших в тысячу раз. Продолжить отработку умений решать задачи с понятием моль.</a:t>
            </a:r>
          </a:p>
          <a:p>
            <a:endParaRPr lang="ru-RU" sz="2000" dirty="0" smtClean="0"/>
          </a:p>
          <a:p>
            <a:r>
              <a:rPr lang="ru-RU" sz="2000" i="1" u="sng" dirty="0" smtClean="0"/>
              <a:t>Воспитывающая</a:t>
            </a:r>
            <a:r>
              <a:rPr lang="ru-RU" sz="2000" dirty="0" smtClean="0"/>
              <a:t>: воспитывать самостоятельность, трудолюбие, добросовестность, уважительное отношение к окружающим людям и самому себе.</a:t>
            </a:r>
          </a:p>
          <a:p>
            <a:endParaRPr lang="ru-RU" sz="2000" dirty="0" smtClean="0"/>
          </a:p>
          <a:p>
            <a:r>
              <a:rPr lang="ru-RU" sz="2000" i="1" u="sng" dirty="0" smtClean="0"/>
              <a:t>Развивающая</a:t>
            </a:r>
            <a:r>
              <a:rPr lang="ru-RU" sz="2000" dirty="0" smtClean="0"/>
              <a:t>: развивать умение сравнивать, анализировать, делать выводы, находить существенные признаки предметов и процессов; развивать умение наблюдать.    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3286125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000628" y="1214422"/>
            <a:ext cx="3959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В чем измеряется жидкость?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786322"/>
            <a:ext cx="99097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/>
              <a:t>V </a:t>
            </a:r>
            <a:endParaRPr lang="ru-RU" sz="8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714884"/>
            <a:ext cx="12378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/>
              <a:t>(л)</a:t>
            </a:r>
            <a:endParaRPr lang="ru-RU" sz="8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4786322"/>
            <a:ext cx="199926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/>
              <a:t>(мл) </a:t>
            </a:r>
            <a:endParaRPr lang="ru-RU" sz="7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257675"/>
            <a:ext cx="38100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14775"/>
            <a:ext cx="452437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0"/>
            <a:ext cx="5357850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500042"/>
            <a:ext cx="41012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В чем измеряется</a:t>
            </a:r>
            <a:endParaRPr lang="en-US" sz="3600" dirty="0" smtClean="0"/>
          </a:p>
          <a:p>
            <a:r>
              <a:rPr lang="ru-RU" sz="3600" dirty="0" smtClean="0"/>
              <a:t> твердые вещества?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2214554"/>
            <a:ext cx="93647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 smtClean="0"/>
              <a:t>m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2214554"/>
            <a:ext cx="12891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/>
              <a:t>(г) </a:t>
            </a:r>
            <a:endParaRPr lang="ru-RU" sz="7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2214554"/>
            <a:ext cx="14943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/>
              <a:t>(кг)</a:t>
            </a:r>
            <a:endParaRPr lang="ru-RU" sz="7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71612"/>
            <a:ext cx="2875370" cy="383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811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2285992"/>
            <a:ext cx="446949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Одна порция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142852"/>
            <a:ext cx="45558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В чем измеряется </a:t>
            </a:r>
            <a:endParaRPr lang="en-US" sz="3600" dirty="0" smtClean="0"/>
          </a:p>
          <a:p>
            <a:r>
              <a:rPr lang="ru-RU" sz="3600" dirty="0" smtClean="0"/>
              <a:t>количество вещества?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000504"/>
            <a:ext cx="85151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 smtClean="0"/>
              <a:t>n</a:t>
            </a:r>
            <a:endParaRPr lang="ru-RU" sz="9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4214818"/>
            <a:ext cx="26744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/>
              <a:t>(моль)</a:t>
            </a:r>
            <a:endParaRPr lang="ru-RU" sz="7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006" y="3286124"/>
            <a:ext cx="8312994" cy="757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57290" y="4310398"/>
            <a:ext cx="64294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Постоянная Авогадро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5716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Определим число атомов С в 12 г углерода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142984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Для этого разделим 0,012 кг на абсолютную массу атома углерода </a:t>
            </a:r>
            <a:r>
              <a:rPr lang="en-US" sz="2800" dirty="0" smtClean="0"/>
              <a:t>m</a:t>
            </a:r>
            <a:r>
              <a:rPr lang="en-US" dirty="0" smtClean="0"/>
              <a:t>a</a:t>
            </a:r>
            <a:r>
              <a:rPr lang="ru-RU" sz="2800" dirty="0" smtClean="0"/>
              <a:t>(</a:t>
            </a:r>
            <a:r>
              <a:rPr lang="en-US" sz="2800" dirty="0" smtClean="0"/>
              <a:t>C</a:t>
            </a:r>
            <a:r>
              <a:rPr lang="ru-RU" sz="2800" dirty="0" smtClean="0"/>
              <a:t>):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357430"/>
            <a:ext cx="7637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0,012 кг/19,93 </a:t>
            </a:r>
            <a:r>
              <a:rPr lang="en-US" sz="3600" dirty="0" smtClean="0"/>
              <a:t>X</a:t>
            </a:r>
            <a:r>
              <a:rPr lang="ru-RU" sz="3600" dirty="0" smtClean="0"/>
              <a:t>10</a:t>
            </a:r>
            <a:r>
              <a:rPr lang="ru-RU" sz="3600" baseline="30000" dirty="0" smtClean="0"/>
              <a:t>-27</a:t>
            </a:r>
            <a:r>
              <a:rPr lang="ru-RU" sz="3600" dirty="0" smtClean="0"/>
              <a:t>кг = 6,02 </a:t>
            </a:r>
            <a:r>
              <a:rPr lang="en-US" sz="3600" dirty="0" smtClean="0"/>
              <a:t>X</a:t>
            </a:r>
            <a:r>
              <a:rPr lang="ru-RU" sz="3600" dirty="0" smtClean="0"/>
              <a:t>10</a:t>
            </a:r>
            <a:r>
              <a:rPr lang="ru-RU" sz="3600" baseline="30000" dirty="0" smtClean="0"/>
              <a:t>23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 noChangeArrowheads="1"/>
          </p:cNvPicPr>
          <p:nvPr/>
        </p:nvPicPr>
        <p:blipFill>
          <a:blip r:embed="rId2" cstate="print"/>
          <a:srcRect l="12025" t="21153" r="10368" b="662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342924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Количество вещества</a:t>
            </a:r>
            <a:endParaRPr kumimoji="0" lang="en-US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500298" y="3786190"/>
            <a:ext cx="55721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 = N/N</a:t>
            </a:r>
            <a:r>
              <a:rPr kumimoji="0" lang="en-US" sz="9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2357430"/>
            <a:ext cx="83227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endParaRPr lang="ru-RU" sz="9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06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вещества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 твердых веществ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газообразных веществ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n </a:t>
            </a:r>
            <a:r>
              <a:rPr lang="ru-RU" dirty="0" smtClean="0"/>
              <a:t>= </a:t>
            </a:r>
            <a:r>
              <a:rPr lang="en-US" dirty="0" smtClean="0"/>
              <a:t>m</a:t>
            </a:r>
            <a:r>
              <a:rPr lang="ru-RU" dirty="0" smtClean="0"/>
              <a:t>(</a:t>
            </a:r>
            <a:r>
              <a:rPr lang="ru-RU" dirty="0" err="1" smtClean="0"/>
              <a:t>в-ва</a:t>
            </a:r>
            <a:r>
              <a:rPr lang="ru-RU" dirty="0" smtClean="0"/>
              <a:t>)/</a:t>
            </a:r>
            <a:r>
              <a:rPr lang="en-US" dirty="0" smtClean="0"/>
              <a:t>M</a:t>
            </a:r>
            <a:r>
              <a:rPr lang="ru-RU" dirty="0" smtClean="0"/>
              <a:t>(</a:t>
            </a:r>
            <a:r>
              <a:rPr lang="ru-RU" dirty="0" err="1" smtClean="0"/>
              <a:t>в-ва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898913"/>
          </a:xfrm>
        </p:spPr>
        <p:txBody>
          <a:bodyPr>
            <a:normAutofit/>
          </a:bodyPr>
          <a:lstStyle/>
          <a:p>
            <a:r>
              <a:rPr lang="ru-RU" dirty="0" smtClean="0"/>
              <a:t>Закон Авогадро</a:t>
            </a:r>
          </a:p>
          <a:p>
            <a:pPr>
              <a:buNone/>
            </a:pPr>
            <a:r>
              <a:rPr lang="ru-RU" dirty="0" smtClean="0"/>
              <a:t>  1 моль любого газа занимает при н.у. объем 22,4 л/моль – </a:t>
            </a:r>
            <a:r>
              <a:rPr lang="en-US" dirty="0" err="1" smtClean="0"/>
              <a:t>V</a:t>
            </a:r>
            <a:r>
              <a:rPr lang="en-US" sz="1200" dirty="0" err="1" smtClean="0"/>
              <a:t>m</a:t>
            </a:r>
            <a:r>
              <a:rPr lang="ru-RU" sz="1200" dirty="0" smtClean="0"/>
              <a:t>  </a:t>
            </a:r>
            <a:endParaRPr lang="ru-RU" dirty="0" smtClean="0"/>
          </a:p>
          <a:p>
            <a:endParaRPr lang="en-US" dirty="0" smtClean="0"/>
          </a:p>
          <a:p>
            <a:r>
              <a:rPr lang="en-US" dirty="0" smtClean="0"/>
              <a:t>n</a:t>
            </a:r>
            <a:r>
              <a:rPr lang="ru-RU" dirty="0" smtClean="0"/>
              <a:t> = </a:t>
            </a:r>
            <a:r>
              <a:rPr lang="en-US" dirty="0" smtClean="0"/>
              <a:t>V</a:t>
            </a:r>
            <a:r>
              <a:rPr lang="ru-RU" dirty="0" smtClean="0"/>
              <a:t>/</a:t>
            </a:r>
            <a:r>
              <a:rPr lang="en-US" dirty="0" err="1" smtClean="0"/>
              <a:t>V</a:t>
            </a:r>
            <a:r>
              <a:rPr lang="en-US" baseline="-25000" dirty="0" err="1" smtClean="0"/>
              <a:t>m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444</TotalTime>
  <Words>581</Words>
  <Application>Microsoft Office PowerPoint</Application>
  <PresentationFormat>Экран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Количество вещества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Количество вещества </vt:lpstr>
      <vt:lpstr>Решение типовых задач</vt:lpstr>
      <vt:lpstr>Слайд 11</vt:lpstr>
      <vt:lpstr>Слайд 12</vt:lpstr>
      <vt:lpstr>Слайд 13</vt:lpstr>
      <vt:lpstr>Слайд 14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Количество вещества</dc:title>
  <dc:creator>Admin</dc:creator>
  <cp:lastModifiedBy>777</cp:lastModifiedBy>
  <cp:revision>51</cp:revision>
  <dcterms:created xsi:type="dcterms:W3CDTF">2011-10-03T15:52:42Z</dcterms:created>
  <dcterms:modified xsi:type="dcterms:W3CDTF">2017-09-23T04:42:36Z</dcterms:modified>
</cp:coreProperties>
</file>